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91677-3B0B-4240-9204-0366986F1B8D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7BEACB-39CF-41FF-ACDF-448C99392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2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96DE-F4E9-46D5-92EB-7A38792FB5C2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1981B-5F7F-43D2-854A-6DAC8277EA0E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DFDB-F843-4A7B-B592-362C3881790A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4EA2B-E375-4CF2-81A9-2D2E2AB364B1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CC497-FC90-4AE3-B584-7C038263DF35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B4DB-40F7-4FF4-A062-330EC4FE7AD4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88D6-7B09-4558-9AFF-2FF58866F0D8}" type="datetime1">
              <a:rPr lang="en-US" smtClean="0"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0DB8-2255-4A50-8FF7-959C26E53C51}" type="datetime1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5FA02-3208-4445-89E7-0AE1BC3F1235}" type="datetime1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B4C2A-53CD-409A-8835-8E5F1FD390ED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5CB5-8069-482B-8268-26B18FE5FA4C}" type="datetime1">
              <a:rPr lang="en-US" smtClean="0"/>
              <a:t>3/3/2014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A8F1F7F-656A-4898-AF9E-C7BED0EC3B5A}" type="datetime1">
              <a:rPr lang="en-US" smtClean="0"/>
              <a:t>3/3/2014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7200" b="1" kern="1200" cap="none" spc="-100" baseline="0">
          <a:ln>
            <a:noFill/>
          </a:ln>
          <a:solidFill>
            <a:schemeClr val="tx2"/>
          </a:solidFill>
          <a:effectLst/>
          <a:latin typeface="CordiaUPC" panose="020B0304020202020204" pitchFamily="34" charset="-34"/>
          <a:ea typeface="+mj-ea"/>
          <a:cs typeface="CordiaUPC" panose="020B0304020202020204" pitchFamily="34" charset="-34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5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48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4400" b="1" kern="120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4000" b="1" kern="1200" baseline="0">
          <a:solidFill>
            <a:schemeClr val="tx1"/>
          </a:solidFill>
          <a:latin typeface="CordiaUPC" panose="020B0304020202020204" pitchFamily="34" charset="-34"/>
          <a:ea typeface="+mn-ea"/>
          <a:cs typeface="CordiaUPC" panose="020B03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C# Communication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http://msdn.microsoft.com/en-us/library/system.net.sockets.tcplistener(v=vs.110).aspx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85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using System;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using </a:t>
            </a:r>
            <a:r>
              <a:rPr lang="en-US" sz="3600" dirty="0"/>
              <a:t>System.IO;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using </a:t>
            </a:r>
            <a:r>
              <a:rPr lang="en-US" sz="3600" dirty="0" err="1"/>
              <a:t>System.Net</a:t>
            </a:r>
            <a:r>
              <a:rPr lang="en-US" sz="3600" dirty="0"/>
              <a:t>;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using </a:t>
            </a:r>
            <a:r>
              <a:rPr lang="en-US" sz="3600" dirty="0" err="1"/>
              <a:t>System.Net.Sockets</a:t>
            </a:r>
            <a:r>
              <a:rPr lang="en-US" sz="3600" dirty="0"/>
              <a:t>;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using </a:t>
            </a:r>
            <a:r>
              <a:rPr lang="en-US" sz="3600" dirty="0" err="1"/>
              <a:t>System.Text</a:t>
            </a:r>
            <a:r>
              <a:rPr lang="en-US" sz="3600" dirty="0"/>
              <a:t>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89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897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class </a:t>
            </a:r>
            <a:r>
              <a:rPr lang="en-US" sz="2800" dirty="0" err="1"/>
              <a:t>MyTcpListener</a:t>
            </a:r>
            <a:r>
              <a:rPr lang="en-US" sz="2800" dirty="0"/>
              <a:t> {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public</a:t>
            </a:r>
            <a:r>
              <a:rPr lang="en-US" sz="2800" dirty="0"/>
              <a:t> static void Main() {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TcpListener</a:t>
            </a:r>
            <a:r>
              <a:rPr lang="en-US" sz="2800" dirty="0" smtClean="0"/>
              <a:t> </a:t>
            </a:r>
            <a:r>
              <a:rPr lang="en-US" sz="2800" dirty="0"/>
              <a:t>server=null;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try </a:t>
            </a:r>
            <a:r>
              <a:rPr lang="en-US" sz="2800" dirty="0"/>
              <a:t>{ </a:t>
            </a:r>
            <a:r>
              <a:rPr lang="en-US" sz="2800" dirty="0">
                <a:solidFill>
                  <a:srgbClr val="00B0F0"/>
                </a:solidFill>
              </a:rPr>
              <a:t>// Set the </a:t>
            </a:r>
            <a:r>
              <a:rPr lang="en-US" sz="2800" dirty="0" err="1">
                <a:solidFill>
                  <a:srgbClr val="00B0F0"/>
                </a:solidFill>
              </a:rPr>
              <a:t>TcpListener</a:t>
            </a:r>
            <a:r>
              <a:rPr lang="en-US" sz="2800" dirty="0">
                <a:solidFill>
                  <a:srgbClr val="00B0F0"/>
                </a:solidFill>
              </a:rPr>
              <a:t> on port 13000. </a:t>
            </a:r>
            <a:endParaRPr lang="en-US" sz="28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Int32 </a:t>
            </a:r>
            <a:r>
              <a:rPr lang="en-US" sz="2800" dirty="0"/>
              <a:t>port = 13000;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IPAddress</a:t>
            </a:r>
            <a:r>
              <a:rPr lang="en-US" sz="2800" dirty="0" smtClean="0"/>
              <a:t> </a:t>
            </a:r>
            <a:r>
              <a:rPr lang="en-US" sz="2800" dirty="0" err="1"/>
              <a:t>localAddr</a:t>
            </a:r>
            <a:r>
              <a:rPr lang="en-US" sz="2800" dirty="0"/>
              <a:t> = </a:t>
            </a:r>
            <a:r>
              <a:rPr lang="en-US" sz="2800" dirty="0" err="1"/>
              <a:t>IPAddress.Parse</a:t>
            </a:r>
            <a:r>
              <a:rPr lang="en-US" sz="2800" dirty="0"/>
              <a:t>("127.0.0.1");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B0F0"/>
                </a:solidFill>
              </a:rPr>
              <a:t>// </a:t>
            </a:r>
            <a:r>
              <a:rPr lang="en-US" sz="2800" dirty="0" err="1">
                <a:solidFill>
                  <a:srgbClr val="00B0F0"/>
                </a:solidFill>
              </a:rPr>
              <a:t>TcpListener</a:t>
            </a:r>
            <a:r>
              <a:rPr lang="en-US" sz="2800" dirty="0">
                <a:solidFill>
                  <a:srgbClr val="00B0F0"/>
                </a:solidFill>
              </a:rPr>
              <a:t> server = new </a:t>
            </a:r>
            <a:r>
              <a:rPr lang="en-US" sz="2800" dirty="0" err="1">
                <a:solidFill>
                  <a:srgbClr val="00B0F0"/>
                </a:solidFill>
              </a:rPr>
              <a:t>TcpListener</a:t>
            </a:r>
            <a:r>
              <a:rPr lang="en-US" sz="2800" dirty="0">
                <a:solidFill>
                  <a:srgbClr val="00B0F0"/>
                </a:solidFill>
              </a:rPr>
              <a:t>(port); </a:t>
            </a:r>
            <a:endParaRPr lang="en-US" sz="28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server </a:t>
            </a:r>
            <a:r>
              <a:rPr lang="en-US" sz="2800" dirty="0"/>
              <a:t>= new </a:t>
            </a:r>
            <a:r>
              <a:rPr lang="en-US" sz="2800" dirty="0" err="1"/>
              <a:t>TcpListener</a:t>
            </a:r>
            <a:r>
              <a:rPr lang="en-US" sz="2800" dirty="0"/>
              <a:t>(</a:t>
            </a:r>
            <a:r>
              <a:rPr lang="en-US" sz="2800" dirty="0" err="1"/>
              <a:t>localAddr</a:t>
            </a:r>
            <a:r>
              <a:rPr lang="en-US" sz="2800" dirty="0"/>
              <a:t>, port);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B0F0"/>
                </a:solidFill>
              </a:rPr>
              <a:t>// </a:t>
            </a:r>
            <a:r>
              <a:rPr lang="en-US" sz="2800" dirty="0">
                <a:solidFill>
                  <a:srgbClr val="00B0F0"/>
                </a:solidFill>
              </a:rPr>
              <a:t>Start listening for client requests. </a:t>
            </a:r>
            <a:endParaRPr lang="en-US" sz="28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server.Start</a:t>
            </a:r>
            <a:r>
              <a:rPr lang="en-US" sz="2800" dirty="0"/>
              <a:t>();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>
                <a:solidFill>
                  <a:srgbClr val="00B0F0"/>
                </a:solidFill>
              </a:rPr>
              <a:t>// Buffer for reading data </a:t>
            </a:r>
          </a:p>
          <a:p>
            <a:pPr marL="0" indent="0">
              <a:buNone/>
            </a:pPr>
            <a:r>
              <a:rPr lang="en-US" sz="2800" dirty="0" smtClean="0"/>
              <a:t>		Byte</a:t>
            </a:r>
            <a:r>
              <a:rPr lang="en-US" sz="2800" dirty="0"/>
              <a:t>[] bytes = new Byte[256]; </a:t>
            </a:r>
          </a:p>
          <a:p>
            <a:pPr marL="0" indent="0">
              <a:buNone/>
            </a:pPr>
            <a:r>
              <a:rPr lang="en-US" sz="2800" dirty="0" smtClean="0"/>
              <a:t>		String </a:t>
            </a:r>
            <a:r>
              <a:rPr lang="en-US" sz="2800" dirty="0"/>
              <a:t>data = null; 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94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477000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r>
              <a:rPr lang="en-US" sz="1600" dirty="0" smtClean="0">
                <a:solidFill>
                  <a:srgbClr val="00B0F0"/>
                </a:solidFill>
              </a:rPr>
              <a:t>// </a:t>
            </a:r>
            <a:r>
              <a:rPr lang="en-US" sz="1600" dirty="0">
                <a:solidFill>
                  <a:srgbClr val="00B0F0"/>
                </a:solidFill>
              </a:rPr>
              <a:t>Enter the listening loop.  </a:t>
            </a:r>
            <a:endParaRPr lang="en-US" sz="1600" dirty="0" smtClean="0">
              <a:solidFill>
                <a:srgbClr val="00B0F0"/>
              </a:solidFill>
            </a:endParaRPr>
          </a:p>
          <a:p>
            <a:pPr marL="800100" lvl="2" indent="0">
              <a:buNone/>
            </a:pPr>
            <a:r>
              <a:rPr lang="en-US" sz="1600" dirty="0" smtClean="0"/>
              <a:t>while(true</a:t>
            </a:r>
            <a:r>
              <a:rPr lang="en-US" sz="1600" dirty="0"/>
              <a:t>) { </a:t>
            </a:r>
            <a:r>
              <a:rPr lang="en-US" sz="1600" dirty="0" err="1"/>
              <a:t>Console.Write</a:t>
            </a:r>
            <a:r>
              <a:rPr lang="en-US" sz="1600" dirty="0"/>
              <a:t>("Waiting for a connection... "); </a:t>
            </a:r>
            <a:endParaRPr lang="en-US" sz="1600" dirty="0" smtClean="0"/>
          </a:p>
          <a:p>
            <a:pPr marL="800100" lvl="2" indent="0">
              <a:buNone/>
            </a:pPr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00B0F0"/>
                </a:solidFill>
              </a:rPr>
              <a:t>// </a:t>
            </a:r>
            <a:r>
              <a:rPr lang="en-US" sz="1600" dirty="0">
                <a:solidFill>
                  <a:srgbClr val="00B0F0"/>
                </a:solidFill>
              </a:rPr>
              <a:t>Perform a blocking call to accept requests.  </a:t>
            </a:r>
            <a:endParaRPr lang="th-TH" sz="1600" dirty="0">
              <a:solidFill>
                <a:srgbClr val="00B0F0"/>
              </a:solidFill>
            </a:endParaRPr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err="1" smtClean="0"/>
              <a:t>TcpClient</a:t>
            </a:r>
            <a:r>
              <a:rPr lang="en-US" sz="1600" dirty="0" smtClean="0"/>
              <a:t> </a:t>
            </a:r>
            <a:r>
              <a:rPr lang="en-US" sz="1600" dirty="0"/>
              <a:t>client = </a:t>
            </a:r>
            <a:r>
              <a:rPr lang="en-US" sz="1600" dirty="0" err="1"/>
              <a:t>server.AcceptTcpClient</a:t>
            </a:r>
            <a:r>
              <a:rPr lang="en-US" sz="1600" dirty="0"/>
              <a:t>(); </a:t>
            </a:r>
            <a:r>
              <a:rPr lang="en-US" sz="1600" dirty="0" smtClean="0"/>
              <a:t>	</a:t>
            </a:r>
            <a:endParaRPr lang="th-TH" sz="1600" dirty="0" smtClean="0"/>
          </a:p>
          <a:p>
            <a:pPr marL="800100" lvl="2" indent="0">
              <a:buNone/>
            </a:pPr>
            <a:r>
              <a:rPr lang="th-TH" sz="1600" dirty="0"/>
              <a:t> </a:t>
            </a:r>
            <a:r>
              <a:rPr lang="th-TH" sz="1600" dirty="0" smtClean="0"/>
              <a:t> </a:t>
            </a:r>
            <a:r>
              <a:rPr lang="en-US" sz="1600" dirty="0" err="1" smtClean="0"/>
              <a:t>Console.WriteLine</a:t>
            </a:r>
            <a:r>
              <a:rPr lang="en-US" sz="1600" dirty="0"/>
              <a:t>("Connected!"); </a:t>
            </a:r>
            <a:endParaRPr lang="en-US" sz="1600" dirty="0" smtClean="0"/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data </a:t>
            </a:r>
            <a:r>
              <a:rPr lang="en-US" sz="1600" dirty="0"/>
              <a:t>= null; </a:t>
            </a:r>
            <a:endParaRPr lang="en-US" sz="1600" dirty="0" smtClean="0"/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smtClean="0">
                <a:solidFill>
                  <a:srgbClr val="00B0F0"/>
                </a:solidFill>
              </a:rPr>
              <a:t>// </a:t>
            </a:r>
            <a:r>
              <a:rPr lang="en-US" sz="1600" dirty="0">
                <a:solidFill>
                  <a:srgbClr val="00B0F0"/>
                </a:solidFill>
              </a:rPr>
              <a:t>Get a stream object for reading and writing </a:t>
            </a:r>
            <a:endParaRPr lang="en-US" sz="1600" dirty="0" smtClean="0">
              <a:solidFill>
                <a:srgbClr val="00B0F0"/>
              </a:solidFill>
            </a:endParaRPr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err="1" smtClean="0"/>
              <a:t>NetworkStream</a:t>
            </a:r>
            <a:r>
              <a:rPr lang="en-US" sz="1600" dirty="0" smtClean="0"/>
              <a:t> </a:t>
            </a:r>
            <a:r>
              <a:rPr lang="en-US" sz="1600" dirty="0"/>
              <a:t>stream = </a:t>
            </a:r>
            <a:r>
              <a:rPr lang="en-US" sz="1600" dirty="0" err="1"/>
              <a:t>client.GetStream</a:t>
            </a:r>
            <a:r>
              <a:rPr lang="en-US" sz="1600" dirty="0"/>
              <a:t>(); </a:t>
            </a:r>
            <a:endParaRPr lang="en-US" sz="1600" dirty="0" smtClean="0"/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/>
              <a:t>i</a:t>
            </a:r>
            <a:r>
              <a:rPr lang="en-US" sz="1600" dirty="0"/>
              <a:t>; </a:t>
            </a:r>
            <a:endParaRPr lang="en-US" sz="1600" dirty="0" smtClean="0"/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smtClean="0">
                <a:solidFill>
                  <a:srgbClr val="00B0F0"/>
                </a:solidFill>
              </a:rPr>
              <a:t>// </a:t>
            </a:r>
            <a:r>
              <a:rPr lang="en-US" sz="1600" dirty="0">
                <a:solidFill>
                  <a:srgbClr val="00B0F0"/>
                </a:solidFill>
              </a:rPr>
              <a:t>Loop to receive all the data sent by the client.  </a:t>
            </a:r>
            <a:endParaRPr lang="en-US" sz="1600" dirty="0" smtClean="0">
              <a:solidFill>
                <a:srgbClr val="00B0F0"/>
              </a:solidFill>
            </a:endParaRPr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while</a:t>
            </a:r>
            <a:r>
              <a:rPr lang="en-US" sz="1600" dirty="0"/>
              <a:t>((</a:t>
            </a:r>
            <a:r>
              <a:rPr lang="en-US" sz="1600" dirty="0" err="1"/>
              <a:t>i</a:t>
            </a:r>
            <a:r>
              <a:rPr lang="en-US" sz="1600" dirty="0"/>
              <a:t> = </a:t>
            </a:r>
            <a:r>
              <a:rPr lang="en-US" sz="1600" dirty="0" err="1"/>
              <a:t>stream.Read</a:t>
            </a:r>
            <a:r>
              <a:rPr lang="en-US" sz="1600" dirty="0"/>
              <a:t>(bytes, 0, </a:t>
            </a:r>
            <a:r>
              <a:rPr lang="en-US" sz="1600" dirty="0" err="1"/>
              <a:t>bytes.Length</a:t>
            </a:r>
            <a:r>
              <a:rPr lang="en-US" sz="1600" dirty="0"/>
              <a:t>))!=0) { </a:t>
            </a:r>
            <a:endParaRPr lang="en-US" sz="1600" dirty="0" smtClean="0"/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smtClean="0">
                <a:solidFill>
                  <a:srgbClr val="00B0F0"/>
                </a:solidFill>
              </a:rPr>
              <a:t>// </a:t>
            </a:r>
            <a:r>
              <a:rPr lang="en-US" sz="1600" dirty="0">
                <a:solidFill>
                  <a:srgbClr val="00B0F0"/>
                </a:solidFill>
              </a:rPr>
              <a:t>Translate data bytes to a ASCII string. </a:t>
            </a:r>
            <a:endParaRPr lang="en-US" sz="1600" dirty="0" smtClean="0">
              <a:solidFill>
                <a:srgbClr val="00B0F0"/>
              </a:solidFill>
            </a:endParaRPr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data </a:t>
            </a:r>
            <a:r>
              <a:rPr lang="en-US" sz="1600" dirty="0"/>
              <a:t>= </a:t>
            </a:r>
            <a:r>
              <a:rPr lang="en-US" sz="1600" dirty="0" err="1"/>
              <a:t>System.Text.Encoding.ASCII.GetString</a:t>
            </a:r>
            <a:r>
              <a:rPr lang="en-US" sz="1600" dirty="0"/>
              <a:t>(bytes, 0, </a:t>
            </a:r>
            <a:r>
              <a:rPr lang="en-US" sz="1600" dirty="0" err="1"/>
              <a:t>i</a:t>
            </a:r>
            <a:r>
              <a:rPr lang="en-US" sz="1600" dirty="0"/>
              <a:t>); </a:t>
            </a:r>
            <a:r>
              <a:rPr lang="en-US" sz="1600" dirty="0" smtClean="0"/>
              <a:t>		</a:t>
            </a:r>
            <a:endParaRPr lang="th-TH" sz="1600" dirty="0" smtClean="0"/>
          </a:p>
          <a:p>
            <a:pPr marL="800100" lvl="2" indent="0">
              <a:buNone/>
            </a:pPr>
            <a:r>
              <a:rPr lang="th-TH" sz="1600" dirty="0"/>
              <a:t>	</a:t>
            </a:r>
            <a:r>
              <a:rPr lang="th-TH" sz="1600" dirty="0" smtClean="0"/>
              <a:t>	</a:t>
            </a:r>
            <a:r>
              <a:rPr lang="en-US" sz="1600" dirty="0" err="1" smtClean="0"/>
              <a:t>Console.WriteLine</a:t>
            </a:r>
            <a:r>
              <a:rPr lang="en-US" sz="1600" dirty="0"/>
              <a:t>("Received: {0}", data); </a:t>
            </a:r>
            <a:endParaRPr lang="en-US" sz="1600" dirty="0" smtClean="0"/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00B0F0"/>
                </a:solidFill>
              </a:rPr>
              <a:t>// </a:t>
            </a:r>
            <a:r>
              <a:rPr lang="en-US" sz="1600" dirty="0">
                <a:solidFill>
                  <a:srgbClr val="00B0F0"/>
                </a:solidFill>
              </a:rPr>
              <a:t>Process the data sent by the client. </a:t>
            </a:r>
            <a:endParaRPr lang="en-US" sz="1600" dirty="0" smtClean="0">
              <a:solidFill>
                <a:srgbClr val="00B0F0"/>
              </a:solidFill>
            </a:endParaRPr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data </a:t>
            </a:r>
            <a:r>
              <a:rPr lang="en-US" sz="1600" dirty="0"/>
              <a:t>= </a:t>
            </a:r>
            <a:r>
              <a:rPr lang="en-US" sz="1600" dirty="0" err="1"/>
              <a:t>data.ToUpper</a:t>
            </a:r>
            <a:r>
              <a:rPr lang="en-US" sz="1600" dirty="0"/>
              <a:t>(); </a:t>
            </a:r>
            <a:endParaRPr lang="en-US" sz="1600" dirty="0" smtClean="0"/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byte</a:t>
            </a:r>
            <a:r>
              <a:rPr lang="en-US" sz="1600" dirty="0"/>
              <a:t>[] </a:t>
            </a:r>
            <a:r>
              <a:rPr lang="en-US" sz="1600" dirty="0" err="1"/>
              <a:t>msg</a:t>
            </a:r>
            <a:r>
              <a:rPr lang="en-US" sz="1600" dirty="0"/>
              <a:t> = </a:t>
            </a:r>
            <a:r>
              <a:rPr lang="en-US" sz="1600" dirty="0" err="1"/>
              <a:t>System.Text.Encoding.ASCII.GetBytes</a:t>
            </a:r>
            <a:r>
              <a:rPr lang="en-US" sz="1600" dirty="0"/>
              <a:t>(data); </a:t>
            </a:r>
            <a:endParaRPr lang="en-US" sz="1600" dirty="0" smtClean="0"/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smtClean="0">
                <a:solidFill>
                  <a:srgbClr val="00B0F0"/>
                </a:solidFill>
              </a:rPr>
              <a:t>// </a:t>
            </a:r>
            <a:r>
              <a:rPr lang="en-US" sz="1600" dirty="0">
                <a:solidFill>
                  <a:srgbClr val="00B0F0"/>
                </a:solidFill>
              </a:rPr>
              <a:t>Send back a response. </a:t>
            </a:r>
            <a:endParaRPr lang="en-US" sz="1600" dirty="0" smtClean="0">
              <a:solidFill>
                <a:srgbClr val="00B0F0"/>
              </a:solidFill>
            </a:endParaRPr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stream.Write</a:t>
            </a:r>
            <a:r>
              <a:rPr lang="en-US" sz="1600" dirty="0" smtClean="0"/>
              <a:t>(</a:t>
            </a:r>
            <a:r>
              <a:rPr lang="en-US" sz="1600" dirty="0" err="1" smtClean="0"/>
              <a:t>msg</a:t>
            </a:r>
            <a:r>
              <a:rPr lang="en-US" sz="1600" dirty="0"/>
              <a:t>, 0, </a:t>
            </a:r>
            <a:r>
              <a:rPr lang="en-US" sz="1600" dirty="0" err="1"/>
              <a:t>msg.Length</a:t>
            </a:r>
            <a:r>
              <a:rPr lang="en-US" sz="1600" dirty="0"/>
              <a:t>); </a:t>
            </a:r>
            <a:endParaRPr lang="en-US" sz="1600" dirty="0" smtClean="0"/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Console.WriteLine</a:t>
            </a:r>
            <a:r>
              <a:rPr lang="en-US" sz="1600" dirty="0"/>
              <a:t>("Sent: {0}", data); </a:t>
            </a:r>
            <a:endParaRPr lang="en-US" sz="1600" dirty="0" smtClean="0"/>
          </a:p>
          <a:p>
            <a:pPr marL="800100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}</a:t>
            </a:r>
          </a:p>
          <a:p>
            <a:pPr marL="800100" lvl="2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40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754"/>
            <a:ext cx="8229600" cy="5969409"/>
          </a:xfrm>
        </p:spPr>
        <p:txBody>
          <a:bodyPr>
            <a:normAutofit/>
          </a:bodyPr>
          <a:lstStyle/>
          <a:p>
            <a:pPr marL="800100" lvl="2" indent="0">
              <a:buNone/>
            </a:pPr>
            <a:r>
              <a:rPr lang="en-US" sz="2000" dirty="0"/>
              <a:t>	</a:t>
            </a:r>
            <a:r>
              <a:rPr lang="en-US" sz="2000" dirty="0">
                <a:solidFill>
                  <a:srgbClr val="00B0F0"/>
                </a:solidFill>
              </a:rPr>
              <a:t>// Shutdown and end connection </a:t>
            </a:r>
          </a:p>
          <a:p>
            <a:pPr marL="800100" lvl="2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client.Close</a:t>
            </a:r>
            <a:r>
              <a:rPr lang="en-US" sz="2000" dirty="0"/>
              <a:t>(); </a:t>
            </a:r>
          </a:p>
          <a:p>
            <a:pPr marL="800100" lvl="2" indent="0">
              <a:buNone/>
            </a:pPr>
            <a:r>
              <a:rPr lang="en-US" sz="2000" dirty="0"/>
              <a:t>}</a:t>
            </a:r>
          </a:p>
          <a:p>
            <a:pPr marL="400050" lvl="1" indent="0">
              <a:buNone/>
            </a:pPr>
            <a:r>
              <a:rPr lang="en-US" sz="2000" dirty="0"/>
              <a:t>} catch(</a:t>
            </a:r>
            <a:r>
              <a:rPr lang="en-US" sz="2000" dirty="0" err="1"/>
              <a:t>SocketException</a:t>
            </a:r>
            <a:r>
              <a:rPr lang="en-US" sz="2000" dirty="0"/>
              <a:t> e) {</a:t>
            </a:r>
          </a:p>
          <a:p>
            <a:pPr marL="400050" lvl="1" indent="0">
              <a:buNone/>
            </a:pPr>
            <a:r>
              <a:rPr lang="en-US" sz="2000" dirty="0"/>
              <a:t>	 </a:t>
            </a:r>
            <a:r>
              <a:rPr lang="en-US" sz="2000" dirty="0" err="1"/>
              <a:t>Console.WriteLine</a:t>
            </a:r>
            <a:r>
              <a:rPr lang="en-US" sz="2000" dirty="0"/>
              <a:t>("</a:t>
            </a:r>
            <a:r>
              <a:rPr lang="en-US" sz="2000" dirty="0" err="1"/>
              <a:t>SocketException</a:t>
            </a:r>
            <a:r>
              <a:rPr lang="en-US" sz="2000" dirty="0"/>
              <a:t>: {0}", e); </a:t>
            </a:r>
          </a:p>
          <a:p>
            <a:pPr marL="400050" lvl="1" indent="0">
              <a:buNone/>
            </a:pPr>
            <a:r>
              <a:rPr lang="en-US" sz="2000" dirty="0"/>
              <a:t>} finally { </a:t>
            </a:r>
            <a:endParaRPr lang="en-US" sz="2000" dirty="0" smtClean="0"/>
          </a:p>
          <a:p>
            <a:pPr marL="400050" lvl="1" indent="0">
              <a:buNone/>
            </a:pPr>
            <a:r>
              <a:rPr lang="en-US" sz="2000" dirty="0" smtClean="0">
                <a:solidFill>
                  <a:srgbClr val="00B0F0"/>
                </a:solidFill>
              </a:rPr>
              <a:t>// </a:t>
            </a:r>
            <a:r>
              <a:rPr lang="en-US" sz="2000" dirty="0">
                <a:solidFill>
                  <a:srgbClr val="00B0F0"/>
                </a:solidFill>
              </a:rPr>
              <a:t>Stop listening for new clients. </a:t>
            </a:r>
          </a:p>
          <a:p>
            <a:pPr marL="400050" lvl="1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server.Stop</a:t>
            </a:r>
            <a:r>
              <a:rPr lang="en-US" sz="2000" dirty="0"/>
              <a:t>(); </a:t>
            </a:r>
          </a:p>
          <a:p>
            <a:pPr marL="400050" lvl="1" indent="0">
              <a:buNone/>
            </a:pPr>
            <a:r>
              <a:rPr lang="en-US" sz="2000" dirty="0"/>
              <a:t>} </a:t>
            </a:r>
            <a:endParaRPr lang="en-US" sz="2000" dirty="0" smtClean="0"/>
          </a:p>
          <a:p>
            <a:pPr marL="400050" lvl="1" indent="0">
              <a:buNone/>
            </a:pPr>
            <a:r>
              <a:rPr lang="en-US" sz="2000" dirty="0" err="1" smtClean="0"/>
              <a:t>Console.WriteLine</a:t>
            </a:r>
            <a:r>
              <a:rPr lang="en-US" sz="2000" dirty="0"/>
              <a:t>("\</a:t>
            </a:r>
            <a:r>
              <a:rPr lang="en-US" sz="2000" dirty="0" err="1"/>
              <a:t>nHit</a:t>
            </a:r>
            <a:r>
              <a:rPr lang="en-US" sz="2000" dirty="0"/>
              <a:t> enter to continue..."); </a:t>
            </a:r>
            <a:r>
              <a:rPr lang="en-US" sz="2000" dirty="0" err="1" smtClean="0"/>
              <a:t>Console.Read</a:t>
            </a:r>
            <a:r>
              <a:rPr lang="en-US" sz="2000" dirty="0"/>
              <a:t>(); </a:t>
            </a:r>
          </a:p>
          <a:p>
            <a:pPr marL="400050" lvl="1" indent="0">
              <a:buNone/>
            </a:pPr>
            <a:r>
              <a:rPr lang="en-US" sz="2000" dirty="0"/>
              <a:t>} 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78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788" y="1795463"/>
            <a:ext cx="644842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2667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Socket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ใช้ </a:t>
            </a:r>
            <a:r>
              <a:rPr lang="en-US" dirty="0" smtClean="0"/>
              <a:t>window form</a:t>
            </a:r>
            <a:endParaRPr lang="th-TH" dirty="0" smtClean="0"/>
          </a:p>
          <a:p>
            <a:r>
              <a:rPr lang="en-US" dirty="0" smtClean="0"/>
              <a:t>Client </a:t>
            </a:r>
            <a:r>
              <a:rPr lang="th-TH" dirty="0" smtClean="0"/>
              <a:t>จะเชื่อมต่อที่ </a:t>
            </a:r>
            <a:r>
              <a:rPr lang="en-US" dirty="0" smtClean="0"/>
              <a:t>port </a:t>
            </a:r>
            <a:r>
              <a:rPr lang="en-US" dirty="0" smtClean="0"/>
              <a:t>13000</a:t>
            </a:r>
            <a:r>
              <a:rPr lang="th-TH" dirty="0" smtClean="0"/>
              <a:t> </a:t>
            </a:r>
            <a:r>
              <a:rPr lang="th-TH" dirty="0" smtClean="0"/>
              <a:t>ของ </a:t>
            </a:r>
            <a:r>
              <a:rPr lang="en-US" dirty="0" smtClean="0"/>
              <a:t>server </a:t>
            </a:r>
            <a:r>
              <a:rPr lang="th-TH" dirty="0" smtClean="0"/>
              <a:t>ที่มี </a:t>
            </a:r>
            <a:r>
              <a:rPr lang="en-US" dirty="0" smtClean="0"/>
              <a:t>IP</a:t>
            </a:r>
            <a:r>
              <a:rPr lang="th-TH" dirty="0" smtClean="0"/>
              <a:t> </a:t>
            </a:r>
            <a:r>
              <a:rPr lang="en-US" dirty="0" smtClean="0"/>
              <a:t>127.0.0.1 </a:t>
            </a:r>
            <a:r>
              <a:rPr lang="th-TH" dirty="0" smtClean="0"/>
              <a:t>(เครื่องตัวเราเอง)</a:t>
            </a:r>
          </a:p>
          <a:p>
            <a:pPr marL="0" indent="0">
              <a:buNone/>
            </a:pPr>
            <a:r>
              <a:rPr lang="fr-FR" sz="2200" dirty="0">
                <a:latin typeface="Consolas" panose="020B0609020204030204" pitchFamily="49" charset="0"/>
                <a:cs typeface="Consolas" panose="020B0609020204030204" pitchFamily="49" charset="0"/>
              </a:rPr>
              <a:t>Int32 port = 13000; </a:t>
            </a:r>
            <a:endParaRPr lang="fr-FR" sz="22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fr-FR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TcpClient</a:t>
            </a:r>
            <a:r>
              <a:rPr lang="fr-FR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fr-FR" sz="2200" dirty="0">
                <a:latin typeface="Consolas" panose="020B0609020204030204" pitchFamily="49" charset="0"/>
                <a:cs typeface="Consolas" panose="020B0609020204030204" pitchFamily="49" charset="0"/>
              </a:rPr>
              <a:t>client = </a:t>
            </a:r>
            <a:r>
              <a:rPr lang="fr-FR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new </a:t>
            </a:r>
            <a:r>
              <a:rPr lang="fr-FR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TcpClient</a:t>
            </a:r>
            <a:r>
              <a:rPr lang="fr-FR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(server, port);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3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using System;</a:t>
            </a:r>
          </a:p>
          <a:p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using System.IO;</a:t>
            </a:r>
          </a:p>
          <a:p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using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System.Net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using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System.Net.Sockets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using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System.Text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using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System.Windows.Forms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4" name="Picture 3" descr="C:\Users\Jakarin\Google Drive\csharp\result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066800"/>
            <a:ext cx="29718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263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public partial class Form1 : Form</a:t>
            </a:r>
          </a:p>
          <a:p>
            <a:pPr marL="0" indent="0">
              <a:buNone/>
            </a:pPr>
            <a:r>
              <a:rPr lang="en-US" sz="1800" dirty="0"/>
              <a:t>    {</a:t>
            </a:r>
          </a:p>
          <a:p>
            <a:pPr marL="0" indent="0">
              <a:buNone/>
            </a:pPr>
            <a:r>
              <a:rPr lang="en-US" sz="1800" dirty="0"/>
              <a:t>        public Form1()</a:t>
            </a:r>
          </a:p>
          <a:p>
            <a:pPr marL="0" indent="0">
              <a:buNone/>
            </a:pPr>
            <a:r>
              <a:rPr lang="en-US" sz="1800" dirty="0"/>
              <a:t>        {</a:t>
            </a:r>
          </a:p>
          <a:p>
            <a:pPr marL="0" indent="0">
              <a:buNone/>
            </a:pPr>
            <a:r>
              <a:rPr lang="en-US" sz="1800" dirty="0"/>
              <a:t>            </a:t>
            </a:r>
            <a:r>
              <a:rPr lang="en-US" sz="1800" dirty="0" err="1"/>
              <a:t>InitializeComponent</a:t>
            </a:r>
            <a:r>
              <a:rPr lang="en-US" sz="1800" dirty="0"/>
              <a:t>();</a:t>
            </a:r>
          </a:p>
          <a:p>
            <a:pPr marL="0" indent="0">
              <a:buNone/>
            </a:pPr>
            <a:r>
              <a:rPr lang="en-US" sz="1800" dirty="0"/>
              <a:t>        }</a:t>
            </a:r>
          </a:p>
          <a:p>
            <a:pPr marL="0" indent="0">
              <a:buNone/>
            </a:pPr>
            <a:r>
              <a:rPr lang="en-US" sz="1800" dirty="0" smtClean="0"/>
              <a:t>        </a:t>
            </a:r>
            <a:r>
              <a:rPr lang="en-US" sz="1800" dirty="0"/>
              <a:t>private void button1_Click(object sender, </a:t>
            </a:r>
            <a:r>
              <a:rPr lang="en-US" sz="1800" dirty="0" err="1"/>
              <a:t>EventArgs</a:t>
            </a:r>
            <a:r>
              <a:rPr lang="en-US" sz="1800" dirty="0"/>
              <a:t> e)</a:t>
            </a:r>
          </a:p>
          <a:p>
            <a:pPr marL="0" indent="0">
              <a:buNone/>
            </a:pPr>
            <a:r>
              <a:rPr lang="en-US" sz="1800" dirty="0"/>
              <a:t>        {</a:t>
            </a:r>
          </a:p>
          <a:p>
            <a:pPr marL="0" indent="0">
              <a:buNone/>
            </a:pPr>
            <a:r>
              <a:rPr lang="en-US" sz="1800" dirty="0"/>
              <a:t>            String server = textBox1.Text;</a:t>
            </a:r>
          </a:p>
          <a:p>
            <a:pPr marL="0" indent="0">
              <a:buNone/>
            </a:pPr>
            <a:r>
              <a:rPr lang="en-US" sz="1800" dirty="0"/>
              <a:t>            String message = textBox2.Text;</a:t>
            </a:r>
          </a:p>
          <a:p>
            <a:pPr marL="0" indent="0">
              <a:buNone/>
            </a:pPr>
            <a:r>
              <a:rPr lang="en-US" sz="1800" dirty="0"/>
              <a:t>            try</a:t>
            </a:r>
          </a:p>
          <a:p>
            <a:pPr marL="0" indent="0">
              <a:buNone/>
            </a:pPr>
            <a:r>
              <a:rPr lang="en-US" sz="1800" dirty="0"/>
              <a:t>            </a:t>
            </a:r>
            <a:r>
              <a:rPr lang="en-US" sz="1800" dirty="0" smtClean="0"/>
              <a:t>{</a:t>
            </a:r>
            <a:r>
              <a:rPr lang="en-US" sz="1600" dirty="0" smtClean="0">
                <a:solidFill>
                  <a:srgbClr val="00B0F0"/>
                </a:solidFill>
              </a:rPr>
              <a:t>                 // </a:t>
            </a:r>
            <a:r>
              <a:rPr lang="en-US" sz="1600" dirty="0">
                <a:solidFill>
                  <a:srgbClr val="00B0F0"/>
                </a:solidFill>
              </a:rPr>
              <a:t>Create a </a:t>
            </a:r>
            <a:r>
              <a:rPr lang="en-US" sz="1600" dirty="0" err="1">
                <a:solidFill>
                  <a:srgbClr val="00B0F0"/>
                </a:solidFill>
              </a:rPr>
              <a:t>TcpClient</a:t>
            </a:r>
            <a:r>
              <a:rPr lang="en-US" sz="1600" dirty="0">
                <a:solidFill>
                  <a:srgbClr val="00B0F0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                </a:t>
            </a:r>
            <a:r>
              <a:rPr lang="en-US" sz="1600" dirty="0" smtClean="0">
                <a:solidFill>
                  <a:srgbClr val="00B0F0"/>
                </a:solidFill>
              </a:rPr>
              <a:t> // </a:t>
            </a:r>
            <a:r>
              <a:rPr lang="en-US" sz="1600" dirty="0">
                <a:solidFill>
                  <a:srgbClr val="00B0F0"/>
                </a:solidFill>
              </a:rPr>
              <a:t>Note, for this client to work you need to have a </a:t>
            </a:r>
            <a:r>
              <a:rPr lang="en-US" sz="1600" dirty="0" err="1">
                <a:solidFill>
                  <a:srgbClr val="00B0F0"/>
                </a:solidFill>
              </a:rPr>
              <a:t>TcpServer</a:t>
            </a:r>
            <a:r>
              <a:rPr lang="en-US" sz="1600" dirty="0">
                <a:solidFill>
                  <a:srgbClr val="00B0F0"/>
                </a:solidFill>
              </a:rPr>
              <a:t> 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                </a:t>
            </a:r>
            <a:r>
              <a:rPr lang="en-US" sz="1600" dirty="0" smtClean="0">
                <a:solidFill>
                  <a:srgbClr val="00B0F0"/>
                </a:solidFill>
              </a:rPr>
              <a:t> // </a:t>
            </a:r>
            <a:r>
              <a:rPr lang="en-US" sz="1600" dirty="0">
                <a:solidFill>
                  <a:srgbClr val="00B0F0"/>
                </a:solidFill>
              </a:rPr>
              <a:t>connected to the same address as specified by the server, port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                </a:t>
            </a:r>
            <a:r>
              <a:rPr lang="en-US" sz="1600" dirty="0" smtClean="0">
                <a:solidFill>
                  <a:srgbClr val="00B0F0"/>
                </a:solidFill>
              </a:rPr>
              <a:t> // </a:t>
            </a:r>
            <a:r>
              <a:rPr lang="en-US" sz="1600" dirty="0">
                <a:solidFill>
                  <a:srgbClr val="00B0F0"/>
                </a:solidFill>
              </a:rPr>
              <a:t>combination.</a:t>
            </a:r>
          </a:p>
          <a:p>
            <a:pPr marL="0" indent="0">
              <a:buNone/>
            </a:pPr>
            <a:r>
              <a:rPr lang="en-US" sz="1800" dirty="0"/>
              <a:t>                Int32 port = 13000;</a:t>
            </a:r>
          </a:p>
          <a:p>
            <a:pPr marL="0" indent="0">
              <a:buNone/>
            </a:pPr>
            <a:r>
              <a:rPr lang="fr-FR" sz="1800" dirty="0"/>
              <a:t>                </a:t>
            </a:r>
            <a:r>
              <a:rPr lang="fr-FR" sz="1800" dirty="0" err="1"/>
              <a:t>TcpClient</a:t>
            </a:r>
            <a:r>
              <a:rPr lang="fr-FR" sz="1800" dirty="0"/>
              <a:t> client = new </a:t>
            </a:r>
            <a:r>
              <a:rPr lang="fr-FR" sz="1800" dirty="0" err="1"/>
              <a:t>TcpClient</a:t>
            </a:r>
            <a:r>
              <a:rPr lang="fr-FR" sz="1800" dirty="0"/>
              <a:t>(server, port</a:t>
            </a:r>
            <a:r>
              <a:rPr lang="fr-FR" sz="1800" dirty="0" smtClean="0"/>
              <a:t>);</a:t>
            </a:r>
            <a:endParaRPr lang="en-US" sz="1800" dirty="0"/>
          </a:p>
          <a:p>
            <a:pPr marL="0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                </a:t>
            </a:r>
            <a:r>
              <a:rPr lang="en-US" sz="1600" dirty="0" smtClean="0">
                <a:solidFill>
                  <a:srgbClr val="00B0F0"/>
                </a:solidFill>
              </a:rPr>
              <a:t> // Translate </a:t>
            </a:r>
            <a:r>
              <a:rPr lang="en-US" sz="1600" dirty="0">
                <a:solidFill>
                  <a:srgbClr val="00B0F0"/>
                </a:solidFill>
              </a:rPr>
              <a:t>the passed message into ASCII and store it as a Byte array.</a:t>
            </a:r>
          </a:p>
          <a:p>
            <a:pPr marL="0" indent="0">
              <a:buNone/>
            </a:pPr>
            <a:r>
              <a:rPr lang="en-US" sz="1800" dirty="0"/>
              <a:t>                Byte[] data = </a:t>
            </a:r>
            <a:r>
              <a:rPr lang="en-US" sz="1800" dirty="0" err="1"/>
              <a:t>System.Text.Encoding.ASCII.GetBytes</a:t>
            </a:r>
            <a:r>
              <a:rPr lang="en-US" sz="1800" dirty="0"/>
              <a:t>(message);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        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4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00B0F0"/>
                </a:solidFill>
              </a:rPr>
              <a:t>                // Get a client stream for reading and writing. </a:t>
            </a:r>
          </a:p>
          <a:p>
            <a:pPr marL="0" indent="0">
              <a:buNone/>
            </a:pPr>
            <a:r>
              <a:rPr lang="en-US" sz="1800" dirty="0" smtClean="0"/>
              <a:t>                </a:t>
            </a:r>
            <a:r>
              <a:rPr lang="en-US" sz="1800" dirty="0" err="1" smtClean="0"/>
              <a:t>NetworkStream</a:t>
            </a:r>
            <a:r>
              <a:rPr lang="en-US" sz="1800" dirty="0" smtClean="0"/>
              <a:t> stream = </a:t>
            </a:r>
            <a:r>
              <a:rPr lang="en-US" sz="1800" dirty="0" err="1" smtClean="0"/>
              <a:t>client.GetStream</a:t>
            </a:r>
            <a:r>
              <a:rPr lang="en-US" sz="1800" dirty="0" smtClean="0"/>
              <a:t>();</a:t>
            </a:r>
          </a:p>
          <a:p>
            <a:pPr marL="0" indent="0">
              <a:buNone/>
            </a:pPr>
            <a:r>
              <a:rPr lang="en-US" sz="1800" dirty="0" smtClean="0"/>
              <a:t>                </a:t>
            </a:r>
            <a:r>
              <a:rPr lang="en-US" sz="1800" dirty="0" smtClean="0">
                <a:solidFill>
                  <a:srgbClr val="00B0F0"/>
                </a:solidFill>
              </a:rPr>
              <a:t>// Send the message to the connected </a:t>
            </a:r>
            <a:r>
              <a:rPr lang="en-US" sz="1800" dirty="0" err="1" smtClean="0">
                <a:solidFill>
                  <a:srgbClr val="00B0F0"/>
                </a:solidFill>
              </a:rPr>
              <a:t>TcpServer</a:t>
            </a:r>
            <a:r>
              <a:rPr lang="en-US" sz="1800" dirty="0" smtClean="0">
                <a:solidFill>
                  <a:srgbClr val="00B0F0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1800" dirty="0" smtClean="0"/>
              <a:t>                </a:t>
            </a:r>
            <a:r>
              <a:rPr lang="en-US" sz="1800" dirty="0" err="1" smtClean="0"/>
              <a:t>stream.Write</a:t>
            </a:r>
            <a:r>
              <a:rPr lang="en-US" sz="1800" dirty="0" smtClean="0"/>
              <a:t>(data, 0, </a:t>
            </a:r>
            <a:r>
              <a:rPr lang="en-US" sz="1800" dirty="0" err="1" smtClean="0"/>
              <a:t>data.Length</a:t>
            </a:r>
            <a:r>
              <a:rPr lang="en-US" sz="1800" dirty="0" smtClean="0"/>
              <a:t>);</a:t>
            </a:r>
          </a:p>
          <a:p>
            <a:pPr marL="0" indent="0">
              <a:buNone/>
            </a:pPr>
            <a:r>
              <a:rPr lang="en-US" sz="1800" dirty="0" smtClean="0"/>
              <a:t>                </a:t>
            </a:r>
            <a:r>
              <a:rPr lang="en-US" sz="1800" dirty="0" err="1" smtClean="0"/>
              <a:t>Console.WriteLine</a:t>
            </a:r>
            <a:r>
              <a:rPr lang="en-US" sz="1800" dirty="0" smtClean="0"/>
              <a:t>("Sent: {0}", message);</a:t>
            </a:r>
          </a:p>
          <a:p>
            <a:pPr marL="0" indent="0">
              <a:buNone/>
            </a:pPr>
            <a:r>
              <a:rPr lang="en-US" sz="1800" dirty="0" smtClean="0"/>
              <a:t>                </a:t>
            </a:r>
            <a:r>
              <a:rPr lang="en-US" sz="1800" dirty="0" smtClean="0">
                <a:solidFill>
                  <a:srgbClr val="00B0F0"/>
                </a:solidFill>
              </a:rPr>
              <a:t>// Receive the </a:t>
            </a:r>
            <a:r>
              <a:rPr lang="en-US" sz="1800" dirty="0" err="1" smtClean="0">
                <a:solidFill>
                  <a:srgbClr val="00B0F0"/>
                </a:solidFill>
              </a:rPr>
              <a:t>TcpServer.response</a:t>
            </a:r>
            <a:r>
              <a:rPr lang="en-US" sz="1800" dirty="0" smtClean="0">
                <a:solidFill>
                  <a:srgbClr val="00B0F0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B0F0"/>
                </a:solidFill>
              </a:rPr>
              <a:t>                // Buffer to store the response bytes.</a:t>
            </a:r>
          </a:p>
          <a:p>
            <a:pPr marL="0" indent="0">
              <a:buNone/>
            </a:pPr>
            <a:r>
              <a:rPr lang="en-US" sz="1800" dirty="0" smtClean="0"/>
              <a:t>                data = new Byte[256];</a:t>
            </a:r>
          </a:p>
          <a:p>
            <a:pPr marL="0" indent="0">
              <a:buNone/>
            </a:pPr>
            <a:r>
              <a:rPr lang="en-US" sz="1800" dirty="0" smtClean="0"/>
              <a:t>               </a:t>
            </a:r>
            <a:r>
              <a:rPr lang="en-US" sz="1800" dirty="0" smtClean="0">
                <a:solidFill>
                  <a:srgbClr val="00B0F0"/>
                </a:solidFill>
              </a:rPr>
              <a:t> // String to store the response ASCII representation.</a:t>
            </a:r>
          </a:p>
          <a:p>
            <a:pPr marL="0" indent="0">
              <a:buNone/>
            </a:pPr>
            <a:r>
              <a:rPr lang="en-US" sz="1800" dirty="0" smtClean="0"/>
              <a:t>                String </a:t>
            </a:r>
            <a:r>
              <a:rPr lang="en-US" sz="1800" dirty="0" err="1" smtClean="0"/>
              <a:t>responseData</a:t>
            </a:r>
            <a:r>
              <a:rPr lang="en-US" sz="1800" dirty="0" smtClean="0"/>
              <a:t> = </a:t>
            </a:r>
            <a:r>
              <a:rPr lang="en-US" sz="1800" dirty="0" err="1" smtClean="0"/>
              <a:t>String.Empty</a:t>
            </a:r>
            <a:r>
              <a:rPr lang="en-US" sz="1800" dirty="0" smtClean="0"/>
              <a:t>;</a:t>
            </a:r>
          </a:p>
          <a:p>
            <a:pPr marL="0" indent="0">
              <a:buNone/>
            </a:pPr>
            <a:r>
              <a:rPr lang="en-US" sz="1800" dirty="0" smtClean="0"/>
              <a:t>                </a:t>
            </a:r>
            <a:r>
              <a:rPr lang="en-US" sz="1800" dirty="0" smtClean="0">
                <a:solidFill>
                  <a:srgbClr val="00B0F0"/>
                </a:solidFill>
              </a:rPr>
              <a:t>// Read the first batch of the </a:t>
            </a:r>
            <a:r>
              <a:rPr lang="en-US" sz="1800" dirty="0" err="1" smtClean="0">
                <a:solidFill>
                  <a:srgbClr val="00B0F0"/>
                </a:solidFill>
              </a:rPr>
              <a:t>TcpServer</a:t>
            </a:r>
            <a:r>
              <a:rPr lang="en-US" sz="1800" dirty="0" smtClean="0">
                <a:solidFill>
                  <a:srgbClr val="00B0F0"/>
                </a:solidFill>
              </a:rPr>
              <a:t> response bytes.</a:t>
            </a:r>
          </a:p>
          <a:p>
            <a:pPr marL="0" indent="0">
              <a:buNone/>
            </a:pPr>
            <a:r>
              <a:rPr lang="en-US" sz="1800" dirty="0" smtClean="0"/>
              <a:t>                Int32 bytes = </a:t>
            </a:r>
            <a:r>
              <a:rPr lang="en-US" sz="1800" dirty="0" err="1" smtClean="0"/>
              <a:t>stream.Read</a:t>
            </a:r>
            <a:r>
              <a:rPr lang="en-US" sz="1800" dirty="0" smtClean="0"/>
              <a:t>(data, 0, </a:t>
            </a:r>
            <a:r>
              <a:rPr lang="en-US" sz="1800" dirty="0" err="1" smtClean="0"/>
              <a:t>data.Length</a:t>
            </a:r>
            <a:r>
              <a:rPr lang="en-US" sz="1800" dirty="0" smtClean="0"/>
              <a:t>);</a:t>
            </a:r>
          </a:p>
          <a:p>
            <a:pPr marL="0" indent="0">
              <a:buNone/>
            </a:pPr>
            <a:r>
              <a:rPr lang="en-US" sz="1800" dirty="0" smtClean="0"/>
              <a:t>                </a:t>
            </a:r>
            <a:r>
              <a:rPr lang="en-US" sz="1800" dirty="0" err="1" smtClean="0"/>
              <a:t>responseData</a:t>
            </a:r>
            <a:r>
              <a:rPr lang="en-US" sz="1800" dirty="0" smtClean="0"/>
              <a:t> = 	</a:t>
            </a:r>
            <a:r>
              <a:rPr lang="en-US" sz="1800" dirty="0" err="1" smtClean="0"/>
              <a:t>System.Text.Encoding.ASCII.GetString</a:t>
            </a:r>
            <a:r>
              <a:rPr lang="en-US" sz="1800" dirty="0" smtClean="0"/>
              <a:t>(data, 0, bytes);</a:t>
            </a:r>
          </a:p>
          <a:p>
            <a:pPr marL="0" indent="0">
              <a:buNone/>
            </a:pPr>
            <a:r>
              <a:rPr lang="en-US" sz="1800" dirty="0" smtClean="0"/>
              <a:t>                textBox3.Text = textBox3.Text + </a:t>
            </a:r>
            <a:r>
              <a:rPr lang="en-US" sz="1800" dirty="0" err="1" smtClean="0"/>
              <a:t>responseData</a:t>
            </a:r>
            <a:r>
              <a:rPr lang="en-US" sz="1800" dirty="0" smtClean="0"/>
              <a:t>;</a:t>
            </a:r>
          </a:p>
          <a:p>
            <a:pPr marL="0" indent="0">
              <a:buNone/>
            </a:pPr>
            <a:r>
              <a:rPr lang="en-US" sz="1800" dirty="0" smtClean="0"/>
              <a:t>                </a:t>
            </a:r>
            <a:r>
              <a:rPr lang="en-US" sz="1800" dirty="0" err="1" smtClean="0"/>
              <a:t>Console.WriteLine</a:t>
            </a:r>
            <a:r>
              <a:rPr lang="en-US" sz="1800" dirty="0" smtClean="0"/>
              <a:t>("Received: {0}", </a:t>
            </a:r>
            <a:r>
              <a:rPr lang="en-US" sz="1800" dirty="0" err="1" smtClean="0"/>
              <a:t>responseData</a:t>
            </a:r>
            <a:r>
              <a:rPr lang="en-US" sz="1800" dirty="0" smtClean="0"/>
              <a:t>);</a:t>
            </a:r>
          </a:p>
          <a:p>
            <a:pPr marL="0" indent="0">
              <a:buNone/>
            </a:pPr>
            <a:r>
              <a:rPr lang="en-US" sz="1800" dirty="0" smtClean="0"/>
              <a:t>                </a:t>
            </a:r>
            <a:r>
              <a:rPr lang="en-US" sz="1800" dirty="0" smtClean="0">
                <a:solidFill>
                  <a:srgbClr val="00B0F0"/>
                </a:solidFill>
              </a:rPr>
              <a:t>// Close everything.</a:t>
            </a:r>
          </a:p>
          <a:p>
            <a:pPr marL="0" indent="0">
              <a:buNone/>
            </a:pPr>
            <a:r>
              <a:rPr lang="en-US" sz="1800" dirty="0" smtClean="0"/>
              <a:t>                </a:t>
            </a:r>
            <a:r>
              <a:rPr lang="en-US" sz="1800" dirty="0" err="1" smtClean="0"/>
              <a:t>stream.Close</a:t>
            </a:r>
            <a:r>
              <a:rPr lang="en-US" sz="1800" dirty="0" smtClean="0"/>
              <a:t>();</a:t>
            </a:r>
          </a:p>
          <a:p>
            <a:pPr marL="0" indent="0">
              <a:buNone/>
            </a:pPr>
            <a:r>
              <a:rPr lang="en-US" sz="1800" dirty="0" smtClean="0"/>
              <a:t>                </a:t>
            </a:r>
            <a:r>
              <a:rPr lang="en-US" sz="1800" dirty="0" err="1" smtClean="0"/>
              <a:t>client.Close</a:t>
            </a:r>
            <a:r>
              <a:rPr lang="en-US" sz="1800" dirty="0" smtClean="0"/>
              <a:t>();</a:t>
            </a:r>
          </a:p>
          <a:p>
            <a:pPr marL="0" indent="0">
              <a:buNone/>
            </a:pPr>
            <a:r>
              <a:rPr lang="en-US" sz="1800" dirty="0" smtClean="0"/>
              <a:t>            }</a:t>
            </a:r>
          </a:p>
          <a:p>
            <a:pPr marL="0" indent="0">
              <a:buNone/>
            </a:pPr>
            <a:r>
              <a:rPr lang="en-US" sz="1800" dirty="0" smtClean="0"/>
              <a:t>            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23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5973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catch (</a:t>
            </a:r>
            <a:r>
              <a:rPr lang="en-US" sz="2000" dirty="0" err="1"/>
              <a:t>ArgumentNullException</a:t>
            </a:r>
            <a:r>
              <a:rPr lang="en-US" sz="2000" dirty="0"/>
              <a:t> ex)</a:t>
            </a:r>
          </a:p>
          <a:p>
            <a:pPr marL="0" indent="0">
              <a:buNone/>
            </a:pPr>
            <a:r>
              <a:rPr lang="en-US" sz="2000" dirty="0"/>
              <a:t>            {</a:t>
            </a:r>
          </a:p>
          <a:p>
            <a:pPr marL="0" indent="0">
              <a:buNone/>
            </a:pPr>
            <a:r>
              <a:rPr lang="en-US" sz="2000" dirty="0"/>
              <a:t>                </a:t>
            </a:r>
            <a:r>
              <a:rPr lang="en-US" sz="2000" dirty="0" err="1"/>
              <a:t>Console.WriteLine</a:t>
            </a:r>
            <a:r>
              <a:rPr lang="en-US" sz="2000" dirty="0"/>
              <a:t>("</a:t>
            </a:r>
            <a:r>
              <a:rPr lang="en-US" sz="2000" dirty="0" err="1"/>
              <a:t>ArgumentNullException</a:t>
            </a:r>
            <a:r>
              <a:rPr lang="en-US" sz="2000" dirty="0"/>
              <a:t>: {0}", ex);</a:t>
            </a:r>
          </a:p>
          <a:p>
            <a:pPr marL="0" indent="0">
              <a:buNone/>
            </a:pPr>
            <a:r>
              <a:rPr lang="en-US" sz="2000" dirty="0"/>
              <a:t>            }</a:t>
            </a:r>
          </a:p>
          <a:p>
            <a:pPr marL="0" indent="0">
              <a:buNone/>
            </a:pPr>
            <a:r>
              <a:rPr lang="en-US" sz="2000" dirty="0"/>
              <a:t>            catch (</a:t>
            </a:r>
            <a:r>
              <a:rPr lang="en-US" sz="2000" dirty="0" err="1"/>
              <a:t>SocketException</a:t>
            </a:r>
            <a:r>
              <a:rPr lang="en-US" sz="2000" dirty="0"/>
              <a:t> ex)</a:t>
            </a:r>
          </a:p>
          <a:p>
            <a:pPr marL="0" indent="0">
              <a:buNone/>
            </a:pPr>
            <a:r>
              <a:rPr lang="en-US" sz="2000" dirty="0"/>
              <a:t>            {</a:t>
            </a:r>
          </a:p>
          <a:p>
            <a:pPr marL="0" indent="0">
              <a:buNone/>
            </a:pPr>
            <a:r>
              <a:rPr lang="en-US" sz="2000" dirty="0"/>
              <a:t>                </a:t>
            </a:r>
            <a:r>
              <a:rPr lang="en-US" sz="2000" dirty="0" err="1"/>
              <a:t>Console.WriteLine</a:t>
            </a:r>
            <a:r>
              <a:rPr lang="en-US" sz="2000" dirty="0"/>
              <a:t>("</a:t>
            </a:r>
            <a:r>
              <a:rPr lang="en-US" sz="2000" dirty="0" err="1"/>
              <a:t>SocketException</a:t>
            </a:r>
            <a:r>
              <a:rPr lang="en-US" sz="2000" dirty="0"/>
              <a:t>: {0}", ex);</a:t>
            </a:r>
          </a:p>
          <a:p>
            <a:pPr marL="0" indent="0">
              <a:buNone/>
            </a:pPr>
            <a:r>
              <a:rPr lang="en-US" sz="2000" dirty="0"/>
              <a:t>            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    </a:t>
            </a:r>
            <a:r>
              <a:rPr lang="en-US" sz="2000" dirty="0" err="1"/>
              <a:t>Console.WriteLine</a:t>
            </a:r>
            <a:r>
              <a:rPr lang="en-US" sz="2000" dirty="0"/>
              <a:t>("\n Press Enter to continue...");</a:t>
            </a:r>
          </a:p>
          <a:p>
            <a:pPr marL="0" indent="0">
              <a:buNone/>
            </a:pPr>
            <a:r>
              <a:rPr lang="en-US" sz="2000" dirty="0"/>
              <a:t>            </a:t>
            </a:r>
            <a:r>
              <a:rPr lang="en-US" sz="2000" dirty="0" err="1"/>
              <a:t>Console.Read</a:t>
            </a:r>
            <a:r>
              <a:rPr lang="en-US" sz="2000" dirty="0"/>
              <a:t>();</a:t>
            </a:r>
          </a:p>
          <a:p>
            <a:pPr marL="0" indent="0">
              <a:buNone/>
            </a:pPr>
            <a:r>
              <a:rPr lang="en-US" sz="2000" dirty="0"/>
              <a:t>        }</a:t>
            </a:r>
          </a:p>
          <a:p>
            <a:pPr marL="0" indent="0">
              <a:buNone/>
            </a:pPr>
            <a:r>
              <a:rPr lang="en-US" sz="2000" dirty="0"/>
              <a:t>    }</a:t>
            </a:r>
          </a:p>
          <a:p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46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C#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Target=&gt;</a:t>
            </a:r>
            <a:r>
              <a:rPr lang="th-TH" dirty="0" smtClean="0"/>
              <a:t> </a:t>
            </a:r>
            <a:r>
              <a:rPr lang="en-US" dirty="0" smtClean="0"/>
              <a:t>Chat Program</a:t>
            </a:r>
          </a:p>
          <a:p>
            <a:pPr lvl="1"/>
            <a:r>
              <a:rPr lang="en-US" dirty="0" smtClean="0"/>
              <a:t>Chat Server</a:t>
            </a:r>
          </a:p>
          <a:p>
            <a:pPr lvl="1"/>
            <a:r>
              <a:rPr lang="en-US" dirty="0" smtClean="0"/>
              <a:t>Chat Client</a:t>
            </a:r>
          </a:p>
          <a:p>
            <a:pPr marL="57150" indent="0">
              <a:buNone/>
            </a:pPr>
            <a:r>
              <a:rPr lang="en-US" dirty="0"/>
              <a:t> </a:t>
            </a:r>
          </a:p>
          <a:p>
            <a:pPr marL="57150" indent="0">
              <a:buNone/>
            </a:pPr>
            <a:r>
              <a:rPr lang="en-US" dirty="0" smtClean="0"/>
              <a:t>Microsoft </a:t>
            </a:r>
            <a:r>
              <a:rPr lang="en-US" dirty="0" err="1" smtClean="0"/>
              <a:t>.Net</a:t>
            </a:r>
            <a:r>
              <a:rPr lang="en-US" dirty="0" smtClean="0"/>
              <a:t> framework </a:t>
            </a:r>
            <a:r>
              <a:rPr lang="th-TH" dirty="0" smtClean="0"/>
              <a:t>มี </a:t>
            </a:r>
            <a:r>
              <a:rPr lang="en-US" dirty="0" smtClean="0"/>
              <a:t>namespace 2</a:t>
            </a:r>
            <a:r>
              <a:rPr lang="th-TH" dirty="0" smtClean="0"/>
              <a:t> ตัวที่ใช้จัดการกับ </a:t>
            </a:r>
            <a:r>
              <a:rPr lang="en-US" dirty="0" smtClean="0"/>
              <a:t>Internet protocol </a:t>
            </a:r>
            <a:r>
              <a:rPr lang="th-TH" dirty="0" smtClean="0"/>
              <a:t>ทำให้โปรแกรมของเราสามารถส่งข้อมูลหรือรับข้อมูลผ่าน </a:t>
            </a:r>
            <a:r>
              <a:rPr lang="en-US" dirty="0" smtClean="0"/>
              <a:t>Internet </a:t>
            </a:r>
            <a:r>
              <a:rPr lang="th-TH" dirty="0" smtClean="0"/>
              <a:t>ได้ นั่นคือ</a:t>
            </a:r>
          </a:p>
          <a:p>
            <a:pPr marL="57150" indent="0">
              <a:buNone/>
            </a:pPr>
            <a:r>
              <a:rPr lang="en-US" dirty="0" err="1" smtClean="0"/>
              <a:t>System.Net</a:t>
            </a:r>
            <a:r>
              <a:rPr lang="en-US" dirty="0" smtClean="0"/>
              <a:t> </a:t>
            </a:r>
            <a:r>
              <a:rPr lang="th-TH" dirty="0" smtClean="0"/>
              <a:t>และ</a:t>
            </a:r>
            <a:r>
              <a:rPr lang="en-US" dirty="0" smtClean="0"/>
              <a:t> </a:t>
            </a:r>
            <a:r>
              <a:rPr lang="en-US" dirty="0" err="1" smtClean="0"/>
              <a:t>System.Net.Sockets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63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575" y="3590925"/>
            <a:ext cx="644842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C:\Users\Jakarin\Google Drive\Advisee CS32\csharp\result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2867025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550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C# Socket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Socket </a:t>
            </a:r>
            <a:r>
              <a:rPr lang="th-TH" dirty="0" smtClean="0"/>
              <a:t> คือการเชื่อมต่อการสื่อสารระหว่างจุดสองจุด (เครื่องสองเครื่อง) แบบไปกลับได้ระหว่างโปรแกรมสองโปรแกรม</a:t>
            </a:r>
            <a:r>
              <a:rPr lang="en-US" dirty="0" smtClean="0"/>
              <a:t> (server </a:t>
            </a:r>
            <a:r>
              <a:rPr lang="th-TH" dirty="0" smtClean="0"/>
              <a:t>กับ </a:t>
            </a:r>
            <a:r>
              <a:rPr lang="en-US" dirty="0" smtClean="0"/>
              <a:t>client)</a:t>
            </a:r>
            <a:r>
              <a:rPr lang="th-TH" dirty="0" smtClean="0"/>
              <a:t> ภายในเครือข่ายเดียวกัน</a:t>
            </a:r>
          </a:p>
          <a:p>
            <a:pPr lvl="1"/>
            <a:r>
              <a:rPr lang="en-US" dirty="0" smtClean="0"/>
              <a:t>Server Socket Program </a:t>
            </a:r>
            <a:r>
              <a:rPr lang="th-TH" dirty="0" smtClean="0"/>
              <a:t>เป็นโปรแกรมที่รันบนเครื่องที่มี </a:t>
            </a:r>
            <a:r>
              <a:rPr lang="en-US" dirty="0" smtClean="0"/>
              <a:t>socket </a:t>
            </a:r>
            <a:r>
              <a:rPr lang="th-TH" dirty="0" smtClean="0"/>
              <a:t>ที่ผูกกับ </a:t>
            </a:r>
            <a:r>
              <a:rPr lang="en-US" dirty="0" smtClean="0"/>
              <a:t>Port number </a:t>
            </a:r>
            <a:r>
              <a:rPr lang="th-TH" dirty="0" smtClean="0"/>
              <a:t>บนเครื่องและรอ </a:t>
            </a:r>
            <a:r>
              <a:rPr lang="en-US" dirty="0" smtClean="0"/>
              <a:t>request </a:t>
            </a:r>
            <a:r>
              <a:rPr lang="th-TH" dirty="0" smtClean="0"/>
              <a:t>ที่จะเข้ามาจาก </a:t>
            </a:r>
            <a:r>
              <a:rPr lang="en-US" dirty="0" smtClean="0"/>
              <a:t>client</a:t>
            </a:r>
          </a:p>
          <a:p>
            <a:pPr lvl="1"/>
            <a:r>
              <a:rPr lang="en-US" dirty="0" smtClean="0"/>
              <a:t>Client Socket Program </a:t>
            </a:r>
            <a:r>
              <a:rPr lang="th-TH" dirty="0" smtClean="0"/>
              <a:t>จะต้องรู้ว่า </a:t>
            </a:r>
            <a:r>
              <a:rPr lang="en-US" dirty="0" smtClean="0"/>
              <a:t>IP Address </a:t>
            </a:r>
            <a:r>
              <a:rPr lang="th-TH" dirty="0" smtClean="0"/>
              <a:t>ของเครื่องที่ </a:t>
            </a:r>
            <a:r>
              <a:rPr lang="en-US" dirty="0" smtClean="0"/>
              <a:t>server socket program </a:t>
            </a:r>
            <a:r>
              <a:rPr lang="th-TH" dirty="0" smtClean="0"/>
              <a:t>ทำงานอยู่ และ </a:t>
            </a:r>
            <a:r>
              <a:rPr lang="en-US" dirty="0" smtClean="0"/>
              <a:t>port </a:t>
            </a:r>
            <a:r>
              <a:rPr lang="th-TH" dirty="0" smtClean="0"/>
              <a:t>ที่เครื่องนั้นรอฟัง </a:t>
            </a:r>
            <a:r>
              <a:rPr lang="en-US" dirty="0" smtClean="0"/>
              <a:t>request </a:t>
            </a:r>
            <a:r>
              <a:rPr lang="th-TH" dirty="0" smtClean="0"/>
              <a:t>ด้วย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77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เมื่อมีการสร้างการเชื่อมต่อระหว่าง </a:t>
            </a:r>
            <a:r>
              <a:rPr lang="en-US" dirty="0" smtClean="0"/>
              <a:t>server </a:t>
            </a:r>
            <a:r>
              <a:rPr lang="th-TH" dirty="0" smtClean="0"/>
              <a:t>และ </a:t>
            </a:r>
            <a:r>
              <a:rPr lang="en-US" dirty="0" smtClean="0"/>
              <a:t>client </a:t>
            </a:r>
            <a:r>
              <a:rPr lang="th-TH" dirty="0" smtClean="0"/>
              <a:t>ก็จะส่งข้อมูลผ่านทาง </a:t>
            </a:r>
            <a:r>
              <a:rPr lang="en-US" dirty="0" smtClean="0"/>
              <a:t>socket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066800" y="4724400"/>
            <a:ext cx="2286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410200" y="4724400"/>
            <a:ext cx="2286000" cy="12192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352800" y="4953000"/>
            <a:ext cx="2057400" cy="0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352800" y="5791200"/>
            <a:ext cx="2057400" cy="0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62672" y="5726668"/>
            <a:ext cx="103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65764" y="4322036"/>
            <a:ext cx="16314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Request </a:t>
            </a:r>
            <a:br>
              <a:rPr lang="en-US" dirty="0" smtClean="0"/>
            </a:br>
            <a:r>
              <a:rPr lang="en-US" dirty="0" smtClean="0"/>
              <a:t>(IP server, port)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68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ชนิดของการเชื่อมต่อ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dirty="0" smtClean="0"/>
              <a:t>ในการเขียน</a:t>
            </a:r>
            <a:r>
              <a:rPr lang="en-US" dirty="0" smtClean="0"/>
              <a:t> Socket Programming </a:t>
            </a:r>
            <a:r>
              <a:rPr lang="th-TH" dirty="0" smtClean="0"/>
              <a:t>ใน </a:t>
            </a:r>
            <a:r>
              <a:rPr lang="en-US" dirty="0" smtClean="0"/>
              <a:t>C# </a:t>
            </a:r>
            <a:r>
              <a:rPr lang="th-TH" dirty="0" smtClean="0"/>
              <a:t>นั้นมี </a:t>
            </a:r>
            <a:r>
              <a:rPr lang="en-US" dirty="0" smtClean="0"/>
              <a:t>Protocol </a:t>
            </a:r>
            <a:r>
              <a:rPr lang="th-TH" dirty="0" smtClean="0"/>
              <a:t>ในการเชื่อมต่อนั้นมี </a:t>
            </a:r>
            <a:r>
              <a:rPr lang="en-US" dirty="0" smtClean="0"/>
              <a:t>2 </a:t>
            </a:r>
            <a:r>
              <a:rPr lang="th-TH" dirty="0" smtClean="0"/>
              <a:t>ชนิด</a:t>
            </a:r>
          </a:p>
          <a:p>
            <a:pPr lvl="1"/>
            <a:r>
              <a:rPr lang="en-US" dirty="0" smtClean="0"/>
              <a:t>TCP/IP</a:t>
            </a:r>
          </a:p>
          <a:p>
            <a:pPr lvl="1"/>
            <a:r>
              <a:rPr lang="en-US" dirty="0" smtClean="0"/>
              <a:t>UDP/IP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th-TH" dirty="0" smtClean="0"/>
              <a:t>ต่อไปเราจะมาลองทำเขียน </a:t>
            </a:r>
            <a:r>
              <a:rPr lang="en-US" dirty="0" smtClean="0"/>
              <a:t>socket programming </a:t>
            </a:r>
            <a:r>
              <a:rPr lang="th-TH" dirty="0" smtClean="0"/>
              <a:t>โดยใช้ </a:t>
            </a:r>
            <a:r>
              <a:rPr lang="en-US" dirty="0" smtClean="0"/>
              <a:t>TCP/IP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87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Socket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จะใช้ </a:t>
            </a:r>
            <a:r>
              <a:rPr lang="en-US" dirty="0" smtClean="0"/>
              <a:t>C# </a:t>
            </a:r>
            <a:r>
              <a:rPr lang="th-TH" dirty="0" smtClean="0"/>
              <a:t>เขียนแบบ </a:t>
            </a:r>
            <a:r>
              <a:rPr lang="en-US" dirty="0" smtClean="0"/>
              <a:t>Console </a:t>
            </a:r>
            <a:endParaRPr lang="th-TH" dirty="0"/>
          </a:p>
          <a:p>
            <a:r>
              <a:rPr lang="en-US" dirty="0" smtClean="0"/>
              <a:t>Server </a:t>
            </a:r>
            <a:r>
              <a:rPr lang="th-TH" dirty="0" smtClean="0"/>
              <a:t>จะรอ </a:t>
            </a:r>
            <a:r>
              <a:rPr lang="en-US" dirty="0" smtClean="0"/>
              <a:t>request </a:t>
            </a:r>
            <a:r>
              <a:rPr lang="th-TH" dirty="0" smtClean="0"/>
              <a:t>จาก </a:t>
            </a:r>
            <a:r>
              <a:rPr lang="en-US" dirty="0" smtClean="0"/>
              <a:t>Client </a:t>
            </a:r>
            <a:endParaRPr lang="th-TH" dirty="0"/>
          </a:p>
          <a:p>
            <a:r>
              <a:rPr lang="th-TH" dirty="0" smtClean="0"/>
              <a:t>เมื่อ </a:t>
            </a:r>
            <a:r>
              <a:rPr lang="en-US" dirty="0" smtClean="0"/>
              <a:t>Server </a:t>
            </a:r>
            <a:r>
              <a:rPr lang="th-TH" dirty="0" smtClean="0"/>
              <a:t>ได้รับ </a:t>
            </a:r>
            <a:r>
              <a:rPr lang="en-US" dirty="0" smtClean="0"/>
              <a:t>request </a:t>
            </a:r>
            <a:r>
              <a:rPr lang="th-TH" dirty="0" smtClean="0"/>
              <a:t>จาก </a:t>
            </a:r>
            <a:r>
              <a:rPr lang="en-US" dirty="0" smtClean="0"/>
              <a:t>client, Server </a:t>
            </a:r>
            <a:r>
              <a:rPr lang="th-TH" dirty="0" smtClean="0"/>
              <a:t>จะส่ง </a:t>
            </a:r>
            <a:r>
              <a:rPr lang="en-US" dirty="0" smtClean="0"/>
              <a:t>response </a:t>
            </a:r>
            <a:r>
              <a:rPr lang="th-TH" dirty="0" smtClean="0"/>
              <a:t>ไปยัง </a:t>
            </a:r>
            <a:r>
              <a:rPr lang="en-US" dirty="0" smtClean="0"/>
              <a:t>Client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61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Socket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จะใช้ </a:t>
            </a:r>
            <a:r>
              <a:rPr lang="en-US" dirty="0" smtClean="0"/>
              <a:t>C# Windows Form</a:t>
            </a:r>
          </a:p>
          <a:p>
            <a:r>
              <a:rPr lang="th-TH" dirty="0" smtClean="0"/>
              <a:t>เมื่อ </a:t>
            </a:r>
            <a:r>
              <a:rPr lang="en-US" dirty="0" smtClean="0"/>
              <a:t>Client </a:t>
            </a:r>
            <a:r>
              <a:rPr lang="th-TH" dirty="0" smtClean="0"/>
              <a:t>ทำงาน</a:t>
            </a:r>
          </a:p>
          <a:p>
            <a:pPr lvl="1"/>
            <a:r>
              <a:rPr lang="th-TH" dirty="0" smtClean="0"/>
              <a:t>มันจะสร้างการเชื่อมต่อไปยัง </a:t>
            </a:r>
            <a:r>
              <a:rPr lang="en-US" dirty="0" smtClean="0"/>
              <a:t>Server program </a:t>
            </a:r>
            <a:endParaRPr lang="th-TH" dirty="0" smtClean="0"/>
          </a:p>
          <a:p>
            <a:pPr lvl="1"/>
            <a:r>
              <a:rPr lang="th-TH" dirty="0" smtClean="0"/>
              <a:t>ส่ง </a:t>
            </a:r>
            <a:r>
              <a:rPr lang="en-US" dirty="0" smtClean="0"/>
              <a:t>request </a:t>
            </a:r>
            <a:r>
              <a:rPr lang="th-TH" dirty="0" smtClean="0"/>
              <a:t>ไปยัง </a:t>
            </a:r>
            <a:r>
              <a:rPr lang="en-US" dirty="0" smtClean="0"/>
              <a:t>Server </a:t>
            </a:r>
            <a:endParaRPr lang="th-TH" dirty="0" smtClean="0"/>
          </a:p>
          <a:p>
            <a:pPr lvl="1"/>
            <a:r>
              <a:rPr lang="th-TH" dirty="0" smtClean="0"/>
              <a:t>รับ </a:t>
            </a:r>
            <a:r>
              <a:rPr lang="en-US" dirty="0" smtClean="0"/>
              <a:t>response </a:t>
            </a:r>
            <a:r>
              <a:rPr lang="th-TH" dirty="0" smtClean="0"/>
              <a:t>จาก </a:t>
            </a:r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70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Socket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 smtClean="0"/>
              <a:t>กำหนดว่าเราจะใช้ </a:t>
            </a:r>
            <a:r>
              <a:rPr lang="en-US" sz="2800" dirty="0" smtClean="0"/>
              <a:t>port</a:t>
            </a:r>
            <a:r>
              <a:rPr lang="th-TH" sz="2800" dirty="0" smtClean="0"/>
              <a:t> หมายเลข</a:t>
            </a:r>
            <a:r>
              <a:rPr lang="en-US" sz="2800" dirty="0" smtClean="0"/>
              <a:t> 13000</a:t>
            </a:r>
            <a:r>
              <a:rPr lang="th-TH" sz="2800" dirty="0" smtClean="0"/>
              <a:t> สำหรับ </a:t>
            </a:r>
            <a:r>
              <a:rPr lang="en-US" sz="2800" dirty="0" smtClean="0"/>
              <a:t>server socket</a:t>
            </a:r>
            <a:endParaRPr lang="th-TH" sz="2800" dirty="0" smtClean="0"/>
          </a:p>
          <a:p>
            <a:pPr marL="0" indent="0">
              <a:buNone/>
            </a:pPr>
            <a:r>
              <a:rPr lang="th-TH" sz="2800" dirty="0" smtClean="0"/>
              <a:t>เราจะสร้าง </a:t>
            </a:r>
            <a:r>
              <a:rPr lang="en-US" sz="2800" dirty="0" smtClean="0"/>
              <a:t>instance</a:t>
            </a:r>
            <a:r>
              <a:rPr lang="th-TH" sz="2800" dirty="0" smtClean="0"/>
              <a:t> ของ </a:t>
            </a:r>
            <a:r>
              <a:rPr lang="en-US" sz="2800" dirty="0" smtClean="0"/>
              <a:t>class </a:t>
            </a:r>
            <a:r>
              <a:rPr lang="en-US" sz="2800" dirty="0" err="1" smtClean="0"/>
              <a:t>TcpListener</a:t>
            </a:r>
            <a:r>
              <a:rPr lang="en-US" sz="2800" dirty="0" smtClean="0"/>
              <a:t> </a:t>
            </a:r>
            <a:r>
              <a:rPr lang="th-TH" sz="2800" dirty="0" smtClean="0"/>
              <a:t>และสั่งให้ทำงาน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>
                <a:solidFill>
                  <a:srgbClr val="00B0F0"/>
                </a:solidFill>
              </a:rPr>
              <a:t>// Set the </a:t>
            </a:r>
            <a:r>
              <a:rPr lang="en-US" sz="2800" dirty="0" err="1">
                <a:solidFill>
                  <a:srgbClr val="00B0F0"/>
                </a:solidFill>
              </a:rPr>
              <a:t>TcpListener</a:t>
            </a:r>
            <a:r>
              <a:rPr lang="en-US" sz="2800" dirty="0">
                <a:solidFill>
                  <a:srgbClr val="00B0F0"/>
                </a:solidFill>
              </a:rPr>
              <a:t> on port 13000.</a:t>
            </a:r>
          </a:p>
          <a:p>
            <a:pPr marL="0" indent="0">
              <a:buNone/>
            </a:pPr>
            <a:r>
              <a:rPr lang="en-US" sz="2800" dirty="0"/>
              <a:t>Int32 port = 13000;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IPAddress</a:t>
            </a:r>
            <a:r>
              <a:rPr lang="en-US" sz="2800" dirty="0" smtClean="0"/>
              <a:t> </a:t>
            </a:r>
            <a:r>
              <a:rPr lang="en-US" sz="2800" dirty="0" err="1"/>
              <a:t>localAddr</a:t>
            </a:r>
            <a:r>
              <a:rPr lang="en-US" sz="2800" dirty="0"/>
              <a:t> = </a:t>
            </a:r>
            <a:r>
              <a:rPr lang="en-US" sz="2800" dirty="0" err="1"/>
              <a:t>IPAddress.Parse</a:t>
            </a:r>
            <a:r>
              <a:rPr lang="en-US" sz="2800" dirty="0"/>
              <a:t>("127.0.0.1</a:t>
            </a:r>
            <a:r>
              <a:rPr lang="en-US" sz="2800" dirty="0" smtClean="0"/>
              <a:t>");</a:t>
            </a:r>
          </a:p>
          <a:p>
            <a:pPr marL="0" indent="0">
              <a:buNone/>
            </a:pPr>
            <a:r>
              <a:rPr lang="en-US" sz="2800" dirty="0" err="1"/>
              <a:t>TcpListener</a:t>
            </a:r>
            <a:r>
              <a:rPr lang="en-US" sz="2800" dirty="0"/>
              <a:t> server=null;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server = new </a:t>
            </a:r>
            <a:r>
              <a:rPr lang="en-US" sz="2800" dirty="0" err="1"/>
              <a:t>TcpListener</a:t>
            </a:r>
            <a:r>
              <a:rPr lang="en-US" sz="2800" dirty="0"/>
              <a:t>(</a:t>
            </a:r>
            <a:r>
              <a:rPr lang="en-US" sz="2800" dirty="0" err="1"/>
              <a:t>localAddr</a:t>
            </a:r>
            <a:r>
              <a:rPr lang="en-US" sz="2800" dirty="0"/>
              <a:t>, port</a:t>
            </a:r>
            <a:r>
              <a:rPr lang="en-US" sz="2800" dirty="0" smtClean="0"/>
              <a:t>);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B0F0"/>
                </a:solidFill>
              </a:rPr>
              <a:t>//Start listening for client request</a:t>
            </a:r>
            <a:endParaRPr lang="th-TH" sz="28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2800" dirty="0" err="1" smtClean="0"/>
              <a:t>server.Start</a:t>
            </a:r>
            <a:r>
              <a:rPr lang="en-US" sz="2800" dirty="0" smtClean="0"/>
              <a:t>();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การอ่านเขียนข้อมูล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dirty="0" smtClean="0"/>
              <a:t>ขั้นต่อไป เราต้องรอรับ </a:t>
            </a:r>
            <a:r>
              <a:rPr lang="en-US" dirty="0" smtClean="0"/>
              <a:t>request </a:t>
            </a:r>
            <a:r>
              <a:rPr lang="th-TH" dirty="0" smtClean="0"/>
              <a:t>เรื่อยๆ เราจะสร้าง </a:t>
            </a:r>
            <a:r>
              <a:rPr lang="en-US" dirty="0" smtClean="0"/>
              <a:t>infinite loop </a:t>
            </a:r>
            <a:r>
              <a:rPr lang="th-TH" dirty="0" smtClean="0"/>
              <a:t>สำหรับจัดการ </a:t>
            </a:r>
            <a:r>
              <a:rPr lang="en-US" dirty="0" smtClean="0"/>
              <a:t>request</a:t>
            </a:r>
            <a:endParaRPr lang="th-TH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เมื่อ </a:t>
            </a:r>
            <a:r>
              <a:rPr lang="en-US" dirty="0" smtClean="0"/>
              <a:t>server socket </a:t>
            </a:r>
            <a:r>
              <a:rPr lang="th-TH" dirty="0" smtClean="0"/>
              <a:t>ได้รับ </a:t>
            </a:r>
            <a:r>
              <a:rPr lang="en-US" dirty="0" smtClean="0"/>
              <a:t>request </a:t>
            </a:r>
            <a:r>
              <a:rPr lang="th-TH" dirty="0" smtClean="0"/>
              <a:t>จาก </a:t>
            </a:r>
            <a:r>
              <a:rPr lang="en-US" dirty="0" smtClean="0"/>
              <a:t>client </a:t>
            </a:r>
            <a:r>
              <a:rPr lang="th-TH" dirty="0" smtClean="0"/>
              <a:t>ข้อมูลนั้นเราจะอ่านและเขียนด้วย </a:t>
            </a:r>
            <a:r>
              <a:rPr lang="en-US" dirty="0" err="1" smtClean="0"/>
              <a:t>NetworkStream</a:t>
            </a:r>
            <a:r>
              <a:rPr lang="th-TH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22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292</TotalTime>
  <Words>741</Words>
  <Application>Microsoft Office PowerPoint</Application>
  <PresentationFormat>On-screen Show (4:3)</PresentationFormat>
  <Paragraphs>184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Adjacency</vt:lpstr>
      <vt:lpstr>C# Communication</vt:lpstr>
      <vt:lpstr>C# Communication</vt:lpstr>
      <vt:lpstr>C# Socket programming</vt:lpstr>
      <vt:lpstr>PowerPoint Presentation</vt:lpstr>
      <vt:lpstr>ชนิดของการเชื่อมต่อ</vt:lpstr>
      <vt:lpstr>Server Socket Program</vt:lpstr>
      <vt:lpstr>Client Socket Program</vt:lpstr>
      <vt:lpstr>Server Socket Program</vt:lpstr>
      <vt:lpstr>การอ่านเขียนข้อมูล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Client Socket Program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 Communication</dc:title>
  <dc:creator>Jakarin Chawachat</dc:creator>
  <cp:lastModifiedBy>Jakarin Chawachat</cp:lastModifiedBy>
  <cp:revision>35</cp:revision>
  <dcterms:created xsi:type="dcterms:W3CDTF">2006-08-16T00:00:00Z</dcterms:created>
  <dcterms:modified xsi:type="dcterms:W3CDTF">2014-03-03T16:41:05Z</dcterms:modified>
</cp:coreProperties>
</file>