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3" r:id="rId2"/>
    <p:sldId id="389" r:id="rId3"/>
    <p:sldId id="1141" r:id="rId4"/>
    <p:sldId id="1136" r:id="rId5"/>
    <p:sldId id="437" r:id="rId6"/>
    <p:sldId id="428" r:id="rId7"/>
    <p:sldId id="434" r:id="rId8"/>
    <p:sldId id="427" r:id="rId9"/>
    <p:sldId id="429" r:id="rId10"/>
    <p:sldId id="430" r:id="rId11"/>
    <p:sldId id="1023" r:id="rId12"/>
    <p:sldId id="1134" r:id="rId13"/>
    <p:sldId id="446" r:id="rId14"/>
    <p:sldId id="447" r:id="rId15"/>
    <p:sldId id="448" r:id="rId16"/>
    <p:sldId id="449" r:id="rId17"/>
    <p:sldId id="346" r:id="rId18"/>
    <p:sldId id="332" r:id="rId19"/>
    <p:sldId id="1140" r:id="rId20"/>
    <p:sldId id="329" r:id="rId21"/>
    <p:sldId id="328" r:id="rId22"/>
    <p:sldId id="1139" r:id="rId23"/>
    <p:sldId id="262" r:id="rId24"/>
    <p:sldId id="1135" r:id="rId25"/>
  </p:sldIdLst>
  <p:sldSz cx="9144000" cy="6858000" type="screen4x3"/>
  <p:notesSz cx="7023100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2092" autoAdjust="0"/>
  </p:normalViewPr>
  <p:slideViewPr>
    <p:cSldViewPr>
      <p:cViewPr varScale="1">
        <p:scale>
          <a:sx n="67" d="100"/>
          <a:sy n="67" d="100"/>
        </p:scale>
        <p:origin x="188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3" tIns="46662" rIns="93323" bIns="4666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3" tIns="46662" rIns="93323" bIns="4666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3" tIns="46662" rIns="93323" bIns="46662" rtlCol="0" anchor="b"/>
          <a:lstStyle>
            <a:lvl1pPr algn="r">
              <a:defRPr sz="12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3" tIns="46662" rIns="93323" bIns="4666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3" tIns="46662" rIns="93323" bIns="46662" rtlCol="0"/>
          <a:lstStyle>
            <a:lvl1pPr algn="r">
              <a:defRPr sz="1200"/>
            </a:lvl1pPr>
          </a:lstStyle>
          <a:p>
            <a:fld id="{0E8000FC-CDCD-4F15-A918-BDEED0EE8E69}" type="datetimeFigureOut">
              <a:rPr lang="th-TH" smtClean="0"/>
              <a:pPr/>
              <a:t>13/07/66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3" tIns="46662" rIns="93323" bIns="46662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2310" y="4421822"/>
            <a:ext cx="5618480" cy="4189095"/>
          </a:xfrm>
          <a:prstGeom prst="rect">
            <a:avLst/>
          </a:prstGeom>
        </p:spPr>
        <p:txBody>
          <a:bodyPr vert="horz" lIns="93323" tIns="46662" rIns="93323" bIns="46662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3" tIns="46662" rIns="93323" bIns="4666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3" tIns="46662" rIns="93323" bIns="46662" rtlCol="0" anchor="b"/>
          <a:lstStyle>
            <a:lvl1pPr algn="r">
              <a:defRPr sz="12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5CC-26F3-4CA6-A627-AC7513BC9C17}" type="slidenum">
              <a:rPr lang="th-TH" smtClean="0"/>
              <a:pPr/>
              <a:t>17</a:t>
            </a:fld>
            <a:endParaRPr lang="th-T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5CC-26F3-4CA6-A627-AC7513BC9C17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5CC-26F3-4CA6-A627-AC7513BC9C17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35CC-26F3-4CA6-A627-AC7513BC9C17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41DF7EAC-597F-AAE6-8E33-00D2CC60C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00007" indent="-269234"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76935" indent="-215387"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07708" indent="-215387"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38482" indent="-215387"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369256" indent="-215387" algn="ctr" defTabSz="875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00030" indent="-215387" algn="ctr" defTabSz="875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230804" indent="-215387" algn="ctr" defTabSz="875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661578" indent="-215387" algn="ctr" defTabSz="875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AE3AD-4469-4AD7-8B3A-457CF588733A}" type="slidenum">
              <a:rPr lang="en-US" altLang="en-US" sz="1100">
                <a:latin typeface="Times New Roman" panose="02020603050405020304" pitchFamily="18" charset="0"/>
              </a:rPr>
              <a:pPr/>
              <a:t>11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CB8FD5C6-A642-D093-687D-E8DCD51CE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542E4FFF-6F76-520A-B78E-75EE3A224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CA0E6430-5654-8340-8350-00122DAA8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00007" indent="-269234"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76935" indent="-215387"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07708" indent="-215387"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38482" indent="-215387" defTabSz="875010" eaLnBrk="0" hangingPunct="0"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369256" indent="-215387" algn="ctr" defTabSz="875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00030" indent="-215387" algn="ctr" defTabSz="875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230804" indent="-215387" algn="ctr" defTabSz="875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661578" indent="-215387" algn="ctr" defTabSz="875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64FFC11-4631-41E1-BD6B-C68510ED700A}" type="slidenum">
              <a:rPr lang="en-US" altLang="en-US" sz="1100">
                <a:latin typeface="Times New Roman" panose="02020603050405020304" pitchFamily="18" charset="0"/>
              </a:rPr>
              <a:pPr/>
              <a:t>12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F5D487AD-10D5-F6F5-964A-10E89E907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29D4A710-2DA3-7497-E223-00B0F20A8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A7A-708E-4204-80A1-4543A8C1A2C7}" type="datetime1">
              <a:rPr lang="th-TH" smtClean="0"/>
              <a:t>13/07/66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EA6-B1B8-4F5C-BD40-BF3D1B9D5C50}" type="datetime1">
              <a:rPr lang="th-TH" smtClean="0"/>
              <a:t>13/07/66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2607-D841-4C9C-B813-A7DDA591E8C5}" type="datetime1">
              <a:rPr lang="th-TH" smtClean="0"/>
              <a:t>13/07/66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A600-FF0A-4F1D-8665-4CC54CAFABFD}" type="datetime1">
              <a:rPr lang="th-TH" smtClean="0"/>
              <a:t>13/07/66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B638-3510-4BB6-B301-76FF47D812CD}" type="datetime1">
              <a:rPr lang="th-TH" smtClean="0"/>
              <a:t>13/07/66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B677-F1DE-474E-9F1C-327B5A971CBF}" type="datetime1">
              <a:rPr lang="th-TH" smtClean="0"/>
              <a:t>13/07/66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C1F9-2069-4729-9913-B7493570AC61}" type="datetime1">
              <a:rPr lang="th-TH" smtClean="0"/>
              <a:t>13/07/66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A27-01B8-4B30-8A54-53598876DA25}" type="datetime1">
              <a:rPr lang="th-TH" smtClean="0"/>
              <a:t>13/07/66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4014-1E70-4812-97F4-5A6D70A4454E}" type="datetime1">
              <a:rPr lang="th-TH" smtClean="0"/>
              <a:t>13/07/66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1616-4459-4E95-BF08-F64ABDE328D3}" type="datetime1">
              <a:rPr lang="th-TH" smtClean="0"/>
              <a:t>13/07/66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C80C-8A2D-4012-86B1-2F16978D5A37}" type="datetime1">
              <a:rPr lang="th-TH" smtClean="0"/>
              <a:t>13/07/66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4532-879A-417A-987E-92A4D4673225}" type="datetime1">
              <a:rPr lang="th-TH" smtClean="0"/>
              <a:t>13/07/66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Autofit/>
          </a:bodyPr>
          <a:lstStyle/>
          <a:p>
            <a:r>
              <a:rPr lang="en-US" sz="4200" dirty="0"/>
              <a:t>Clustering</a:t>
            </a:r>
            <a:endParaRPr lang="th-TH" sz="4200" dirty="0"/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5" y="404664"/>
            <a:ext cx="1619250" cy="1619250"/>
          </a:xfrm>
          <a:prstGeom prst="rect">
            <a:avLst/>
          </a:prstGeom>
        </p:spPr>
      </p:pic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82E5DD32-9141-1D22-D7D0-C516338ACC15}"/>
              </a:ext>
            </a:extLst>
          </p:cNvPr>
          <p:cNvSpPr txBox="1">
            <a:spLocks/>
          </p:cNvSpPr>
          <p:nvPr/>
        </p:nvSpPr>
        <p:spPr>
          <a:xfrm>
            <a:off x="1371600" y="45091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Chumphol Bunkhumpornpat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Faculty of Science</a:t>
            </a:r>
          </a:p>
          <a:p>
            <a:r>
              <a:rPr lang="en-US" dirty="0"/>
              <a:t>Chiang Mai University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ij</a:t>
            </a:r>
            <a:r>
              <a:rPr lang="en-US" sz="3200" baseline="30000" dirty="0" err="1"/>
              <a:t>th</a:t>
            </a:r>
            <a:r>
              <a:rPr lang="en-US" sz="3200" dirty="0"/>
              <a:t> Entry in the Matrix is</a:t>
            </a:r>
            <a:br>
              <a:rPr lang="en-US" sz="3200" dirty="0"/>
            </a:br>
            <a:r>
              <a:rPr lang="en-US" sz="3200" dirty="0"/>
              <a:t>the Distance Between X</a:t>
            </a:r>
            <a:r>
              <a:rPr lang="en-US" sz="3200" baseline="-25000" dirty="0"/>
              <a:t>i</a:t>
            </a:r>
            <a:r>
              <a:rPr lang="en-US" sz="3200" dirty="0"/>
              <a:t> and </a:t>
            </a:r>
            <a:r>
              <a:rPr lang="en-US" sz="3200" dirty="0" err="1"/>
              <a:t>X</a:t>
            </a:r>
            <a:r>
              <a:rPr lang="en-US" sz="3200" baseline="-25000" dirty="0" err="1"/>
              <a:t>j</a:t>
            </a:r>
            <a:r>
              <a:rPr lang="en-US" sz="3200" dirty="0"/>
              <a:t> (Threshold = 5).</a:t>
            </a:r>
            <a:endParaRPr lang="th-TH" sz="3200" dirty="0"/>
          </a:p>
        </p:txBody>
      </p:sp>
      <p:pic>
        <p:nvPicPr>
          <p:cNvPr id="10" name="Content Placeholder 9" descr="table 9.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6288" y="1640929"/>
            <a:ext cx="7591425" cy="45243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C337EDC-7C38-7162-8013-D7FB69F37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492125"/>
            <a:ext cx="7296150" cy="498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The K-Means Clustering Method</a:t>
            </a:r>
            <a:r>
              <a:rPr lang="en-US" altLang="en-US" sz="2400" b="1" dirty="0"/>
              <a:t> </a:t>
            </a:r>
            <a:endParaRPr lang="en-US" altLang="en-US" sz="2800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09E5910-AA38-2C74-302E-6EB436854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51775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Given </a:t>
            </a:r>
            <a:r>
              <a:rPr lang="en-US" altLang="en-US" sz="2400" i="1" dirty="0"/>
              <a:t>k</a:t>
            </a:r>
            <a:r>
              <a:rPr lang="en-US" altLang="en-US" sz="2400" dirty="0"/>
              <a:t>, the </a:t>
            </a:r>
            <a:r>
              <a:rPr lang="en-US" altLang="en-US" sz="2400" i="1" dirty="0"/>
              <a:t>k-means</a:t>
            </a:r>
            <a:r>
              <a:rPr lang="en-US" altLang="en-US" sz="2400" dirty="0"/>
              <a:t> algorithm is implemented in four steps: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Partition objects into </a:t>
            </a:r>
            <a:r>
              <a:rPr lang="en-US" altLang="en-US" sz="2400" i="1" dirty="0">
                <a:solidFill>
                  <a:srgbClr val="000000"/>
                </a:solidFill>
              </a:rPr>
              <a:t>k</a:t>
            </a:r>
            <a:r>
              <a:rPr lang="en-US" altLang="en-US" sz="2400" dirty="0">
                <a:solidFill>
                  <a:srgbClr val="000000"/>
                </a:solidFill>
              </a:rPr>
              <a:t> nonempty subsets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Compute seed points as the centroids of the clusters of the current partitioning (the centroid is the center, i.e., </a:t>
            </a:r>
            <a:r>
              <a:rPr lang="en-US" altLang="en-US" sz="2400" i="1" dirty="0">
                <a:solidFill>
                  <a:schemeClr val="hlink"/>
                </a:solidFill>
              </a:rPr>
              <a:t>mean point</a:t>
            </a:r>
            <a:r>
              <a:rPr lang="en-US" altLang="en-US" sz="2400" dirty="0">
                <a:solidFill>
                  <a:srgbClr val="000000"/>
                </a:solidFill>
              </a:rPr>
              <a:t>, of the cluster)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Assign each object to the cluster with the nearest seed point 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Go back to Step 2, stop when the assignment does not change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FC026-9B11-4422-E1F6-1FE49594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B2EED7A-0F1B-84EB-DC9C-53F160BDC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solidFill>
                  <a:srgbClr val="170981"/>
                </a:solidFill>
                <a:ea typeface="Gulim" panose="020B0600000101010101" pitchFamily="34" charset="-127"/>
              </a:rPr>
              <a:t>An Example of </a:t>
            </a:r>
            <a:r>
              <a:rPr lang="en-US" altLang="ko-KR" i="1">
                <a:solidFill>
                  <a:srgbClr val="170981"/>
                </a:solidFill>
                <a:ea typeface="Gulim" panose="020B0600000101010101" pitchFamily="34" charset="-127"/>
              </a:rPr>
              <a:t>K-Means</a:t>
            </a:r>
            <a:r>
              <a:rPr lang="en-US" altLang="ko-KR">
                <a:solidFill>
                  <a:srgbClr val="170981"/>
                </a:solidFill>
                <a:ea typeface="Gulim" panose="020B0600000101010101" pitchFamily="34" charset="-127"/>
              </a:rPr>
              <a:t> Clustering</a:t>
            </a:r>
            <a:endParaRPr lang="en-US" altLang="ko-KR" sz="2800" b="1">
              <a:solidFill>
                <a:srgbClr val="170981"/>
              </a:solidFill>
              <a:ea typeface="Gulim" panose="020B0600000101010101" pitchFamily="34" charset="-127"/>
            </a:endParaRPr>
          </a:p>
        </p:txBody>
      </p:sp>
      <p:sp>
        <p:nvSpPr>
          <p:cNvPr id="19459" name="Line 93">
            <a:extLst>
              <a:ext uri="{FF2B5EF4-FFF2-40B4-BE49-F238E27FC236}">
                <a16:creationId xmlns:a16="http://schemas.microsoft.com/office/drawing/2014/main" id="{0DA9E28B-171E-CEF0-3E52-AEDB7A4F0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3900" y="236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181">
            <a:extLst>
              <a:ext uri="{FF2B5EF4-FFF2-40B4-BE49-F238E27FC236}">
                <a16:creationId xmlns:a16="http://schemas.microsoft.com/office/drawing/2014/main" id="{FAEDF7B3-793D-C7BE-DAEF-D32ADBF7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771650"/>
            <a:ext cx="1143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anose="020B0600000101010101" pitchFamily="34" charset="-127"/>
              </a:rPr>
              <a:t>K=2</a:t>
            </a:r>
          </a:p>
          <a:p>
            <a:pPr algn="l" eaLnBrk="1" hangingPunct="1">
              <a:spcBef>
                <a:spcPct val="50000"/>
              </a:spcBef>
            </a:pPr>
            <a:endParaRPr lang="en-US" altLang="ko-KR" sz="1400">
              <a:ea typeface="Gulim" panose="020B0600000101010101" pitchFamily="34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anose="020B0600000101010101" pitchFamily="34" charset="-127"/>
              </a:rPr>
              <a:t>Arbitrarily partition objects into k groups</a:t>
            </a:r>
          </a:p>
        </p:txBody>
      </p:sp>
      <p:sp>
        <p:nvSpPr>
          <p:cNvPr id="19461" name="Line 183">
            <a:extLst>
              <a:ext uri="{FF2B5EF4-FFF2-40B4-BE49-F238E27FC236}">
                <a16:creationId xmlns:a16="http://schemas.microsoft.com/office/drawing/2014/main" id="{6158C1D5-59D6-0107-C9CF-508E86C6D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2" name="Text Box 185">
            <a:extLst>
              <a:ext uri="{FF2B5EF4-FFF2-40B4-BE49-F238E27FC236}">
                <a16:creationId xmlns:a16="http://schemas.microsoft.com/office/drawing/2014/main" id="{1EC901C1-7F2D-176C-DAE2-8C156DC1D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2438400"/>
            <a:ext cx="106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anose="020B0600000101010101" pitchFamily="34" charset="-127"/>
              </a:rPr>
              <a:t>Update the cluster centroids</a:t>
            </a:r>
          </a:p>
        </p:txBody>
      </p:sp>
      <p:sp>
        <p:nvSpPr>
          <p:cNvPr id="19463" name="Text Box 190">
            <a:extLst>
              <a:ext uri="{FF2B5EF4-FFF2-40B4-BE49-F238E27FC236}">
                <a16:creationId xmlns:a16="http://schemas.microsoft.com/office/drawing/2014/main" id="{9AB06293-5B9B-672A-2B2A-CE18F63F6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953000"/>
            <a:ext cx="10668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anose="020B0600000101010101" pitchFamily="34" charset="-127"/>
              </a:rPr>
              <a:t>Update the cluster centroids</a:t>
            </a:r>
          </a:p>
          <a:p>
            <a:pPr algn="l" eaLnBrk="1" hangingPunct="1">
              <a:spcBef>
                <a:spcPct val="50000"/>
              </a:spcBef>
            </a:pPr>
            <a:endParaRPr lang="en-US" altLang="ko-KR" sz="1400">
              <a:ea typeface="Gulim" panose="020B0600000101010101" pitchFamily="34" charset="-127"/>
            </a:endParaRPr>
          </a:p>
        </p:txBody>
      </p:sp>
      <p:sp>
        <p:nvSpPr>
          <p:cNvPr id="19464" name="Text Box 191">
            <a:extLst>
              <a:ext uri="{FF2B5EF4-FFF2-40B4-BE49-F238E27FC236}">
                <a16:creationId xmlns:a16="http://schemas.microsoft.com/office/drawing/2014/main" id="{044647AA-5A16-92F8-A204-826ED4BF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5814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anose="020B0600000101010101" pitchFamily="34" charset="-127"/>
              </a:rPr>
              <a:t>Reassign  objects</a:t>
            </a:r>
          </a:p>
        </p:txBody>
      </p:sp>
      <p:sp>
        <p:nvSpPr>
          <p:cNvPr id="19465" name="Line 192">
            <a:extLst>
              <a:ext uri="{FF2B5EF4-FFF2-40B4-BE49-F238E27FC236}">
                <a16:creationId xmlns:a16="http://schemas.microsoft.com/office/drawing/2014/main" id="{18C337F3-096F-EC88-D039-642D86117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6" name="Text Box 193">
            <a:extLst>
              <a:ext uri="{FF2B5EF4-FFF2-40B4-BE49-F238E27FC236}">
                <a16:creationId xmlns:a16="http://schemas.microsoft.com/office/drawing/2014/main" id="{111073F7-484F-4DB5-C9E5-89FF4407E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3505200"/>
            <a:ext cx="99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anose="020B0600000101010101" pitchFamily="34" charset="-127"/>
              </a:rPr>
              <a:t>Loop if needed</a:t>
            </a:r>
          </a:p>
        </p:txBody>
      </p:sp>
      <p:graphicFrame>
        <p:nvGraphicFramePr>
          <p:cNvPr id="19468" name="Object 196">
            <a:extLst>
              <a:ext uri="{FF2B5EF4-FFF2-40B4-BE49-F238E27FC236}">
                <a16:creationId xmlns:a16="http://schemas.microsoft.com/office/drawing/2014/main" id="{4544514D-2ECB-DF37-202B-13B4D78F8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700" y="1447800"/>
          <a:ext cx="21209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3" imgW="3479292" imgH="3255264" progId="SmartDraw.2">
                  <p:embed/>
                </p:oleObj>
              </mc:Choice>
              <mc:Fallback>
                <p:oleObj name="SmartDraw" r:id="rId3" imgW="3479292" imgH="3255264" progId="SmartDraw.2">
                  <p:embed/>
                  <p:pic>
                    <p:nvPicPr>
                      <p:cNvPr id="19468" name="Object 196">
                        <a:extLst>
                          <a:ext uri="{FF2B5EF4-FFF2-40B4-BE49-F238E27FC236}">
                            <a16:creationId xmlns:a16="http://schemas.microsoft.com/office/drawing/2014/main" id="{4544514D-2ECB-DF37-202B-13B4D78F8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47800"/>
                        <a:ext cx="21209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97">
            <a:extLst>
              <a:ext uri="{FF2B5EF4-FFF2-40B4-BE49-F238E27FC236}">
                <a16:creationId xmlns:a16="http://schemas.microsoft.com/office/drawing/2014/main" id="{A811B806-2904-EE3E-13A3-AD536CE5B8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1700" y="1447800"/>
          <a:ext cx="2184400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5" imgW="3479292" imgH="3255264" progId="SmartDraw.2">
                  <p:embed/>
                </p:oleObj>
              </mc:Choice>
              <mc:Fallback>
                <p:oleObj name="SmartDraw" r:id="rId5" imgW="3479292" imgH="3255264" progId="SmartDraw.2">
                  <p:embed/>
                  <p:pic>
                    <p:nvPicPr>
                      <p:cNvPr id="19469" name="Object 197">
                        <a:extLst>
                          <a:ext uri="{FF2B5EF4-FFF2-40B4-BE49-F238E27FC236}">
                            <a16:creationId xmlns:a16="http://schemas.microsoft.com/office/drawing/2014/main" id="{A811B806-2904-EE3E-13A3-AD536CE5B8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447800"/>
                        <a:ext cx="2184400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98">
            <a:extLst>
              <a:ext uri="{FF2B5EF4-FFF2-40B4-BE49-F238E27FC236}">
                <a16:creationId xmlns:a16="http://schemas.microsoft.com/office/drawing/2014/main" id="{E28BAB69-B505-1FC1-737B-9E6E051E8B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4500" y="1447800"/>
          <a:ext cx="22733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7" imgW="3479292" imgH="3255264" progId="SmartDraw.2">
                  <p:embed/>
                </p:oleObj>
              </mc:Choice>
              <mc:Fallback>
                <p:oleObj name="SmartDraw" r:id="rId7" imgW="3479292" imgH="3255264" progId="SmartDraw.2">
                  <p:embed/>
                  <p:pic>
                    <p:nvPicPr>
                      <p:cNvPr id="19470" name="Object 198">
                        <a:extLst>
                          <a:ext uri="{FF2B5EF4-FFF2-40B4-BE49-F238E27FC236}">
                            <a16:creationId xmlns:a16="http://schemas.microsoft.com/office/drawing/2014/main" id="{E28BAB69-B505-1FC1-737B-9E6E051E8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1447800"/>
                        <a:ext cx="22733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99">
            <a:extLst>
              <a:ext uri="{FF2B5EF4-FFF2-40B4-BE49-F238E27FC236}">
                <a16:creationId xmlns:a16="http://schemas.microsoft.com/office/drawing/2014/main" id="{51088371-7C53-FDA9-74AB-A05C00727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4500" y="3892550"/>
          <a:ext cx="22733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9" imgW="3479292" imgH="3255264" progId="SmartDraw.2">
                  <p:embed/>
                </p:oleObj>
              </mc:Choice>
              <mc:Fallback>
                <p:oleObj name="SmartDraw" r:id="rId9" imgW="3479292" imgH="3255264" progId="SmartDraw.2">
                  <p:embed/>
                  <p:pic>
                    <p:nvPicPr>
                      <p:cNvPr id="19471" name="Object 199">
                        <a:extLst>
                          <a:ext uri="{FF2B5EF4-FFF2-40B4-BE49-F238E27FC236}">
                            <a16:creationId xmlns:a16="http://schemas.microsoft.com/office/drawing/2014/main" id="{51088371-7C53-FDA9-74AB-A05C007270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3892550"/>
                        <a:ext cx="22733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200">
            <a:extLst>
              <a:ext uri="{FF2B5EF4-FFF2-40B4-BE49-F238E27FC236}">
                <a16:creationId xmlns:a16="http://schemas.microsoft.com/office/drawing/2014/main" id="{18647BE1-C232-BCD8-8BA4-1A48B288C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4100" y="3962400"/>
          <a:ext cx="21971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11" imgW="3479292" imgH="3255264" progId="SmartDraw.2">
                  <p:embed/>
                </p:oleObj>
              </mc:Choice>
              <mc:Fallback>
                <p:oleObj name="SmartDraw" r:id="rId11" imgW="3479292" imgH="3255264" progId="SmartDraw.2">
                  <p:embed/>
                  <p:pic>
                    <p:nvPicPr>
                      <p:cNvPr id="19472" name="Object 200">
                        <a:extLst>
                          <a:ext uri="{FF2B5EF4-FFF2-40B4-BE49-F238E27FC236}">
                            <a16:creationId xmlns:a16="http://schemas.microsoft.com/office/drawing/2014/main" id="{18647BE1-C232-BCD8-8BA4-1A48B288C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3962400"/>
                        <a:ext cx="219710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Line 192">
            <a:extLst>
              <a:ext uri="{FF2B5EF4-FFF2-40B4-BE49-F238E27FC236}">
                <a16:creationId xmlns:a16="http://schemas.microsoft.com/office/drawing/2014/main" id="{5B825EF1-EC10-BB2D-5692-6B20CBC29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4" name="Text Box 181">
            <a:extLst>
              <a:ext uri="{FF2B5EF4-FFF2-40B4-BE49-F238E27FC236}">
                <a16:creationId xmlns:a16="http://schemas.microsoft.com/office/drawing/2014/main" id="{F23580CF-632D-E546-4203-A2D99E70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1400">
                <a:ea typeface="Gulim" panose="020B0600000101010101" pitchFamily="34" charset="-127"/>
              </a:rPr>
              <a:t>The initial data set</a:t>
            </a:r>
          </a:p>
        </p:txBody>
      </p:sp>
      <p:sp>
        <p:nvSpPr>
          <p:cNvPr id="19475" name="Line 93">
            <a:extLst>
              <a:ext uri="{FF2B5EF4-FFF2-40B4-BE49-F238E27FC236}">
                <a16:creationId xmlns:a16="http://schemas.microsoft.com/office/drawing/2014/main" id="{A0870EA1-4F1F-4616-B229-7337C292D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39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3">
            <a:extLst>
              <a:ext uri="{FF2B5EF4-FFF2-40B4-BE49-F238E27FC236}">
                <a16:creationId xmlns:a16="http://schemas.microsoft.com/office/drawing/2014/main" id="{3D08A0D2-D4B8-B1AE-1D64-BE0769112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Partition objects into 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nonempty subsets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>
                <a:latin typeface="Arial" panose="020B0604020202020204" pitchFamily="34" charset="0"/>
              </a:rPr>
              <a:t>Repeat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Compute centroid (i.e., mean point) for each partition </a:t>
            </a:r>
          </a:p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Assign each object to the cluster of its nearest centroid  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Until no change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666D-2AE5-0649-B0CE-B7240AC3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K-Means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866C-B4BB-C24E-A27B-F9A50F21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H" dirty="0"/>
              <a:t>What would you get from K-Means on this dataset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5326A-6F96-C744-B526-F9CA2DD5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89" y="2312734"/>
            <a:ext cx="4100222" cy="38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5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DC1C-DFDC-FE44-896F-FA4F3EB3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Result from K-Means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39F2AE-9CFF-9542-8614-B3E7B581D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15150"/>
            <a:ext cx="4474217" cy="41437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02F8E-D820-FC49-A3FE-738688CFEFE0}"/>
              </a:ext>
            </a:extLst>
          </p:cNvPr>
          <p:cNvSpPr txBox="1"/>
          <p:nvPr/>
        </p:nvSpPr>
        <p:spPr>
          <a:xfrm>
            <a:off x="6019800" y="3625384"/>
            <a:ext cx="176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Is it good ?</a:t>
            </a:r>
          </a:p>
        </p:txBody>
      </p:sp>
    </p:spTree>
    <p:extLst>
      <p:ext uri="{BB962C8B-B14F-4D97-AF65-F5344CB8AC3E}">
        <p14:creationId xmlns:p14="http://schemas.microsoft.com/office/powerpoint/2010/main" val="324645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8B22-D14C-A64A-A749-8D63F51A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Density-based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A8AC1-E983-8943-A929-FE14AD016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Clustering based on density such as density-connected points</a:t>
            </a:r>
          </a:p>
          <a:p>
            <a:r>
              <a:rPr lang="en-US" dirty="0">
                <a:ea typeface="SimSun" panose="02010600030101010101" pitchFamily="2" charset="-122"/>
              </a:rPr>
              <a:t>Features</a:t>
            </a:r>
          </a:p>
          <a:p>
            <a:pPr lvl="1"/>
            <a:r>
              <a:rPr lang="en-US" altLang="zh-CN" dirty="0">
                <a:ea typeface="SimSun" panose="02010600030101010101" pitchFamily="2" charset="-122"/>
              </a:rPr>
              <a:t>Discover clusters of arbitrary shape</a:t>
            </a:r>
          </a:p>
          <a:p>
            <a:pPr lvl="1"/>
            <a:r>
              <a:rPr lang="en-US" dirty="0">
                <a:ea typeface="SimSun" panose="02010600030101010101" pitchFamily="2" charset="-122"/>
              </a:rPr>
              <a:t>Handle noise</a:t>
            </a:r>
          </a:p>
          <a:p>
            <a:r>
              <a:rPr lang="en-US" dirty="0">
                <a:ea typeface="SimSun" panose="02010600030101010101" pitchFamily="2" charset="-122"/>
              </a:rPr>
              <a:t>Example algorithm</a:t>
            </a:r>
          </a:p>
          <a:p>
            <a:pPr lvl="1"/>
            <a:r>
              <a:rPr lang="en-US" dirty="0">
                <a:ea typeface="SimSun" panose="02010600030101010101" pitchFamily="2" charset="-122"/>
              </a:rPr>
              <a:t>DBSCAN</a:t>
            </a:r>
          </a:p>
          <a:p>
            <a:pPr lvl="1"/>
            <a:endParaRPr lang="en-T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C8E2C-8C5E-AE45-A732-1E78A218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054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F701-9223-B843-B7EA-1F9C99DB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Result from DBSCAN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0B7DF4-047F-EF49-8BBA-C225A6233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2" y="1600200"/>
            <a:ext cx="7340616" cy="4525963"/>
          </a:xfrm>
        </p:spPr>
      </p:pic>
    </p:spTree>
    <p:extLst>
      <p:ext uri="{BB962C8B-B14F-4D97-AF65-F5344CB8AC3E}">
        <p14:creationId xmlns:p14="http://schemas.microsoft.com/office/powerpoint/2010/main" val="339826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  <a:endParaRPr lang="th-TH" dirty="0"/>
          </a:p>
        </p:txBody>
      </p:sp>
      <p:pic>
        <p:nvPicPr>
          <p:cNvPr id="5" name="ตัวยึดเนื้อหา 4" descr="chpt4interSec4Fig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476730"/>
            <a:ext cx="5297805" cy="396049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Eps-Neighbourhood</a:t>
            </a:r>
            <a:endParaRPr lang="th-TH" dirty="0"/>
          </a:p>
        </p:txBody>
      </p:sp>
      <p:pic>
        <p:nvPicPr>
          <p:cNvPr id="9" name="Content Placeholder 8" descr="impact-ep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344964"/>
            <a:ext cx="7425215" cy="4870118"/>
          </a:xfrm>
        </p:spPr>
      </p:pic>
      <p:sp>
        <p:nvSpPr>
          <p:cNvPr id="11" name="Rectangle 10"/>
          <p:cNvSpPr/>
          <p:nvPr/>
        </p:nvSpPr>
        <p:spPr>
          <a:xfrm>
            <a:off x="785786" y="5429264"/>
            <a:ext cx="2857520" cy="952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 Instances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628" y="4143380"/>
            <a:ext cx="3143272" cy="7000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Border Instances</a:t>
            </a:r>
            <a:endParaRPr lang="th-TH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428860" y="3429000"/>
            <a:ext cx="928694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07597" y="3071810"/>
            <a:ext cx="68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Eps</a:t>
            </a:r>
            <a:endParaRPr lang="th-TH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29256" y="2214554"/>
            <a:ext cx="928694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3570" y="1857364"/>
            <a:ext cx="68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Eps</a:t>
            </a:r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2928926" y="2000240"/>
            <a:ext cx="1732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MinPts = 5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3032-3816-618A-88C2-9E7A3F77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 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53E8-5065-D4EB-BE42-223AB729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instance has at least </a:t>
            </a:r>
            <a:r>
              <a:rPr lang="en-US" dirty="0" err="1"/>
              <a:t>MinPts</a:t>
            </a:r>
            <a:r>
              <a:rPr lang="en-US" dirty="0"/>
              <a:t> </a:t>
            </a:r>
            <a:r>
              <a:rPr lang="en-US" dirty="0" err="1"/>
              <a:t>neighbourhood</a:t>
            </a:r>
            <a:r>
              <a:rPr lang="en-US" dirty="0"/>
              <a:t> within the radius Eps, the instance will be a core instance.</a:t>
            </a:r>
          </a:p>
          <a:p>
            <a:r>
              <a:rPr lang="en-US" dirty="0"/>
              <a:t>But if not, the instance will be a border instance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76DAD-FA37-4367-E972-ADBFBF96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63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clustering?</a:t>
            </a:r>
          </a:p>
          <a:p>
            <a:r>
              <a:rPr lang="en-US" dirty="0"/>
              <a:t>Understand the elements involved in evaluation of classifiers</a:t>
            </a:r>
          </a:p>
          <a:p>
            <a:r>
              <a:rPr lang="en-US" dirty="0"/>
              <a:t>K-means</a:t>
            </a:r>
          </a:p>
          <a:p>
            <a:r>
              <a:rPr lang="en-US" dirty="0" err="1"/>
              <a:t>DBSCAN</a:t>
            </a:r>
            <a:endParaRPr lang="en-US" dirty="0"/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Directly Density Reachable</a:t>
            </a:r>
            <a:endParaRPr lang="th-TH" dirty="0"/>
          </a:p>
        </p:txBody>
      </p:sp>
      <p:pic>
        <p:nvPicPr>
          <p:cNvPr id="7" name="Content Placeholder 6" descr="concepts-dbscan-rea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2835" y="1994016"/>
            <a:ext cx="3738330" cy="373833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Connected</a:t>
            </a:r>
            <a:endParaRPr lang="th-TH" dirty="0"/>
          </a:p>
        </p:txBody>
      </p:sp>
      <p:pic>
        <p:nvPicPr>
          <p:cNvPr id="6" name="Content Placeholder 5" descr="concepts-dbscan-connec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9805" y="1982584"/>
            <a:ext cx="4824389" cy="376119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A9DC-713D-CED6-63B9-93131156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DBSCAN</a:t>
            </a:r>
            <a:r>
              <a:rPr lang="en-US" dirty="0"/>
              <a:t>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BAA05-F0CC-AF2A-124F-D8543563A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2</a:t>
            </a:r>
            <a:r>
              <a:rPr lang="en-US" dirty="0"/>
              <a:t> is directly density reachable from </a:t>
            </a:r>
            <a:r>
              <a:rPr lang="en-US" dirty="0" err="1"/>
              <a:t>p</a:t>
            </a:r>
            <a:r>
              <a:rPr lang="en-US" baseline="-25000" dirty="0" err="1"/>
              <a:t>1</a:t>
            </a:r>
            <a:r>
              <a:rPr lang="en-US" dirty="0"/>
              <a:t> if </a:t>
            </a:r>
            <a:r>
              <a:rPr lang="en-US" dirty="0" err="1"/>
              <a:t>p</a:t>
            </a:r>
            <a:r>
              <a:rPr lang="en-US" baseline="-25000" dirty="0" err="1"/>
              <a:t>2</a:t>
            </a:r>
            <a:r>
              <a:rPr lang="en-US" dirty="0"/>
              <a:t> is Eps-</a:t>
            </a:r>
            <a:r>
              <a:rPr lang="en-US" dirty="0" err="1"/>
              <a:t>neighbourhood</a:t>
            </a:r>
            <a:r>
              <a:rPr lang="en-US" dirty="0"/>
              <a:t> of </a:t>
            </a:r>
            <a:r>
              <a:rPr lang="en-US" dirty="0" err="1"/>
              <a:t>p</a:t>
            </a:r>
            <a:r>
              <a:rPr lang="en-US" baseline="-25000" dirty="0" err="1"/>
              <a:t>1</a:t>
            </a:r>
            <a:r>
              <a:rPr lang="en-US" dirty="0"/>
              <a:t> and </a:t>
            </a:r>
            <a:r>
              <a:rPr lang="en-US" dirty="0" err="1"/>
              <a:t>p</a:t>
            </a:r>
            <a:r>
              <a:rPr lang="en-US" baseline="-25000" dirty="0" err="1"/>
              <a:t>1</a:t>
            </a:r>
            <a:r>
              <a:rPr lang="en-US" dirty="0"/>
              <a:t> is a core instance.</a:t>
            </a:r>
          </a:p>
          <a:p>
            <a:r>
              <a:rPr lang="en-US" dirty="0" err="1"/>
              <a:t>p</a:t>
            </a:r>
            <a:r>
              <a:rPr lang="en-US" baseline="-25000" dirty="0" err="1"/>
              <a:t>0</a:t>
            </a:r>
            <a:r>
              <a:rPr lang="en-US" dirty="0"/>
              <a:t> and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density connected, if there is a sequence of directly density reachable instances between </a:t>
            </a:r>
            <a:r>
              <a:rPr lang="en-US" dirty="0" err="1"/>
              <a:t>p</a:t>
            </a:r>
            <a:r>
              <a:rPr lang="en-US" baseline="-25000" dirty="0" err="1"/>
              <a:t>0</a:t>
            </a:r>
            <a:r>
              <a:rPr lang="en-US" dirty="0"/>
              <a:t> and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.</a:t>
            </a:r>
          </a:p>
          <a:p>
            <a:r>
              <a:rPr lang="en-US" dirty="0"/>
              <a:t>A cluster is a set of density connected instances</a:t>
            </a:r>
          </a:p>
          <a:p>
            <a:r>
              <a:rPr lang="en-US" dirty="0"/>
              <a:t>Noise is a set of instances which are not located in any clusters.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0BF2E-7664-D690-C2E9-BC2169AB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1360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Murty</a:t>
            </a:r>
            <a:r>
              <a:rPr lang="en-US" dirty="0"/>
              <a:t>, M. N., Devi, V. S.: Pattern Recognition: An Algorithmic Approach (Undergraduate Topics in Computer Science). Springer (2012)</a:t>
            </a:r>
          </a:p>
          <a:p>
            <a:r>
              <a:rPr lang="en-US" dirty="0"/>
              <a:t>Han, J., </a:t>
            </a:r>
            <a:r>
              <a:rPr lang="en-US" dirty="0" err="1"/>
              <a:t>Kamber</a:t>
            </a:r>
            <a:r>
              <a:rPr lang="en-US" dirty="0"/>
              <a:t>, M., Pei, J.: Data Mining: Concepts and Techniques, 3rd Edition. Morgan Kaufman (2011)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83B6-3732-91EA-DF09-BB0B83BE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4E4AA-848C-AA85-3B1A-C8B25AF52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apoorvaKR12695</a:t>
            </a:r>
            <a:r>
              <a:rPr lang="en-US" dirty="0"/>
              <a:t>/Netflix-Movies-and-TV-Shows-Clustering</a:t>
            </a:r>
            <a:endParaRPr lang="th-TH" dirty="0"/>
          </a:p>
          <a:p>
            <a:r>
              <a:rPr lang="en-US" dirty="0"/>
              <a:t>http://</a:t>
            </a:r>
            <a:r>
              <a:rPr lang="en-US" dirty="0" err="1"/>
              <a:t>www.hypertextbookshop.com</a:t>
            </a:r>
            <a:r>
              <a:rPr lang="en-US" dirty="0"/>
              <a:t>/</a:t>
            </a:r>
            <a:r>
              <a:rPr lang="en-US" dirty="0" err="1"/>
              <a:t>dataminingbook</a:t>
            </a:r>
            <a:r>
              <a:rPr lang="en-US" dirty="0"/>
              <a:t>/</a:t>
            </a:r>
            <a:r>
              <a:rPr lang="en-US" dirty="0" err="1"/>
              <a:t>public_version</a:t>
            </a:r>
            <a:r>
              <a:rPr lang="en-US" dirty="0"/>
              <a:t>/contents/chapters/</a:t>
            </a:r>
            <a:r>
              <a:rPr lang="en-US" dirty="0" err="1"/>
              <a:t>chapter004</a:t>
            </a:r>
            <a:r>
              <a:rPr lang="en-US" dirty="0"/>
              <a:t>/</a:t>
            </a:r>
            <a:r>
              <a:rPr lang="en-US" dirty="0" err="1"/>
              <a:t>section004</a:t>
            </a:r>
            <a:r>
              <a:rPr lang="en-US" dirty="0"/>
              <a:t>/blue/</a:t>
            </a:r>
            <a:r>
              <a:rPr lang="en-US" dirty="0" err="1"/>
              <a:t>page003.html</a:t>
            </a:r>
            <a:endParaRPr lang="th-TH" dirty="0"/>
          </a:p>
          <a:p>
            <a:r>
              <a:rPr lang="en-US" dirty="0"/>
              <a:t>http://</a:t>
            </a:r>
            <a:r>
              <a:rPr lang="en-US" dirty="0" err="1"/>
              <a:t>www.inf.unibz.it</a:t>
            </a:r>
            <a:r>
              <a:rPr lang="en-US" dirty="0"/>
              <a:t>/dis/teaching/</a:t>
            </a:r>
            <a:r>
              <a:rPr lang="en-US" dirty="0" err="1"/>
              <a:t>msc</a:t>
            </a:r>
            <a:r>
              <a:rPr lang="en-US" dirty="0"/>
              <a:t>/project-</a:t>
            </a:r>
            <a:r>
              <a:rPr lang="en-US" dirty="0" err="1"/>
              <a:t>dbscan.html</a:t>
            </a:r>
            <a:endParaRPr lang="th-TH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DB3B1-ECA1-B97A-BFC2-687F220C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1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22A8-80F3-49E2-27B7-F61E9BD2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vs. Unsupervised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17682-F16D-77D5-8F3B-8884881A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 uses labeled input and output data, while an unsupervised learning algorithm does not.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50E49-3329-BE7A-1D1C-E4F17CB6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660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D5BC-4A3B-2D9D-11B4-9BACFFBB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Clustering</a:t>
            </a:r>
          </a:p>
        </p:txBody>
      </p:sp>
      <p:pic>
        <p:nvPicPr>
          <p:cNvPr id="6" name="Content Placeholder 5" descr="A picture containing text, diagram, colorfulness&#10;&#10;Description automatically generated">
            <a:extLst>
              <a:ext uri="{FF2B5EF4-FFF2-40B4-BE49-F238E27FC236}">
                <a16:creationId xmlns:a16="http://schemas.microsoft.com/office/drawing/2014/main" id="{62CED957-F821-637F-2CBB-4A501D61F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5207"/>
            <a:ext cx="8229600" cy="4155948"/>
          </a:xfrm>
          <a:noFill/>
        </p:spPr>
      </p:pic>
    </p:spTree>
    <p:extLst>
      <p:ext uri="{BB962C8B-B14F-4D97-AF65-F5344CB8AC3E}">
        <p14:creationId xmlns:p14="http://schemas.microsoft.com/office/powerpoint/2010/main" val="272348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B558-C6B5-4C42-91EB-2B272089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Netflix-Movies-and-TV-Shows-Clustering</a:t>
            </a:r>
            <a:endParaRPr lang="en-TH" sz="3700"/>
          </a:p>
        </p:txBody>
      </p:sp>
      <p:pic>
        <p:nvPicPr>
          <p:cNvPr id="12" name="Picture 11" descr="A screenshot of a television screen&#10;&#10;Description automatically generated with low confidence">
            <a:extLst>
              <a:ext uri="{FF2B5EF4-FFF2-40B4-BE49-F238E27FC236}">
                <a16:creationId xmlns:a16="http://schemas.microsoft.com/office/drawing/2014/main" id="{E9065304-F53F-1DB3-B19C-EA9BC10BE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9" b="2014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809B960-36C0-FAC6-A7E9-957B3FB1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797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Patterns in the Same Cluster</a:t>
            </a:r>
            <a:endParaRPr lang="th-TH" sz="42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Intra-cluster: Small</a:t>
            </a:r>
          </a:p>
          <a:p>
            <a:r>
              <a:rPr lang="en-US" dirty="0"/>
              <a:t>Similarity: High</a:t>
            </a:r>
          </a:p>
          <a:p>
            <a:r>
              <a:rPr lang="en-US" dirty="0"/>
              <a:t>Dissimilarity: 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Patterns in Different Clusters</a:t>
            </a:r>
            <a:endParaRPr lang="th-TH" sz="42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Inter-cluster: Large</a:t>
            </a:r>
          </a:p>
          <a:p>
            <a:r>
              <a:rPr lang="en-US" dirty="0"/>
              <a:t>Similarity: Low</a:t>
            </a:r>
          </a:p>
          <a:p>
            <a:r>
              <a:rPr lang="en-US" dirty="0"/>
              <a:t>Dissimilarity: High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ure 9.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09675" y="1517104"/>
            <a:ext cx="6724650" cy="4648200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The Input-Output Behavior of Clustering</a:t>
            </a:r>
            <a:endParaRPr lang="th-TH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igure 9.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8325" y="1528911"/>
            <a:ext cx="5467350" cy="492442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Two-Dimensional Data Set of 10 Vectors</a:t>
            </a:r>
            <a:endParaRPr lang="th-TH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11317</TotalTime>
  <Words>576</Words>
  <Application>Microsoft Office PowerPoint</Application>
  <PresentationFormat>On-screen Show (4:3)</PresentationFormat>
  <Paragraphs>100</Paragraphs>
  <Slides>24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ชุดรูปแบบของ Office</vt:lpstr>
      <vt:lpstr>SmartDraw</vt:lpstr>
      <vt:lpstr>Clustering</vt:lpstr>
      <vt:lpstr>Learning Objectives</vt:lpstr>
      <vt:lpstr>Supervised vs. Unsupervised</vt:lpstr>
      <vt:lpstr>Clustering</vt:lpstr>
      <vt:lpstr>Netflix-Movies-and-TV-Shows-Clustering</vt:lpstr>
      <vt:lpstr>Patterns in the Same Cluster</vt:lpstr>
      <vt:lpstr>Patterns in Different Clusters</vt:lpstr>
      <vt:lpstr>The Input-Output Behavior of Clustering</vt:lpstr>
      <vt:lpstr>A Two-Dimensional Data Set of 10 Vectors</vt:lpstr>
      <vt:lpstr>The ijth Entry in the Matrix is the Distance Between Xi and Xj (Threshold = 5).</vt:lpstr>
      <vt:lpstr>The K-Means Clustering Method </vt:lpstr>
      <vt:lpstr>An Example of K-Means Clustering</vt:lpstr>
      <vt:lpstr>K-Means Limitation</vt:lpstr>
      <vt:lpstr>Result from K-Means </vt:lpstr>
      <vt:lpstr>Density-based Clustering</vt:lpstr>
      <vt:lpstr>Result from DBSCAN</vt:lpstr>
      <vt:lpstr>DBSCAN</vt:lpstr>
      <vt:lpstr>Eps-Neighbourhood</vt:lpstr>
      <vt:lpstr>Eps and MinPts</vt:lpstr>
      <vt:lpstr>Directly Density Reachable</vt:lpstr>
      <vt:lpstr>Density Connected</vt:lpstr>
      <vt:lpstr>DBSCAN Concepts</vt:lpstr>
      <vt:lpstr>Reference</vt:lpstr>
      <vt:lpstr>Picture Credit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 Chapter 2: Data Structures for Pattern Representation</dc:title>
  <dc:creator>Chumphol Bunkhumpornpat</dc:creator>
  <cp:lastModifiedBy>C B</cp:lastModifiedBy>
  <cp:revision>850</cp:revision>
  <cp:lastPrinted>2023-07-06T07:22:39Z</cp:lastPrinted>
  <dcterms:created xsi:type="dcterms:W3CDTF">2012-04-29T10:21:48Z</dcterms:created>
  <dcterms:modified xsi:type="dcterms:W3CDTF">2023-07-13T09:44:29Z</dcterms:modified>
</cp:coreProperties>
</file>