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</p:sldMasterIdLst>
  <p:notesMasterIdLst>
    <p:notesMasterId r:id="rId41"/>
  </p:notesMasterIdLst>
  <p:sldIdLst>
    <p:sldId id="314" r:id="rId2"/>
    <p:sldId id="318" r:id="rId3"/>
    <p:sldId id="321" r:id="rId4"/>
    <p:sldId id="322" r:id="rId5"/>
    <p:sldId id="323" r:id="rId6"/>
    <p:sldId id="324" r:id="rId7"/>
    <p:sldId id="325" r:id="rId8"/>
    <p:sldId id="326" r:id="rId9"/>
    <p:sldId id="327" r:id="rId10"/>
    <p:sldId id="328" r:id="rId11"/>
    <p:sldId id="329" r:id="rId12"/>
    <p:sldId id="330" r:id="rId13"/>
    <p:sldId id="332" r:id="rId14"/>
    <p:sldId id="334" r:id="rId15"/>
    <p:sldId id="333" r:id="rId16"/>
    <p:sldId id="317" r:id="rId17"/>
    <p:sldId id="336" r:id="rId18"/>
    <p:sldId id="337" r:id="rId19"/>
    <p:sldId id="360" r:id="rId20"/>
    <p:sldId id="359" r:id="rId21"/>
    <p:sldId id="338" r:id="rId22"/>
    <p:sldId id="339" r:id="rId23"/>
    <p:sldId id="335" r:id="rId24"/>
    <p:sldId id="362" r:id="rId25"/>
    <p:sldId id="340" r:id="rId26"/>
    <p:sldId id="350" r:id="rId27"/>
    <p:sldId id="367" r:id="rId28"/>
    <p:sldId id="351" r:id="rId29"/>
    <p:sldId id="363" r:id="rId30"/>
    <p:sldId id="364" r:id="rId31"/>
    <p:sldId id="352" r:id="rId32"/>
    <p:sldId id="353" r:id="rId33"/>
    <p:sldId id="354" r:id="rId34"/>
    <p:sldId id="357" r:id="rId35"/>
    <p:sldId id="355" r:id="rId36"/>
    <p:sldId id="358" r:id="rId37"/>
    <p:sldId id="365" r:id="rId38"/>
    <p:sldId id="366" r:id="rId39"/>
    <p:sldId id="349" r:id="rId4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C5D04"/>
    <a:srgbClr val="0000FF"/>
    <a:srgbClr val="C65D09"/>
    <a:srgbClr val="FF6600"/>
    <a:srgbClr val="FF3300"/>
    <a:srgbClr val="208050"/>
    <a:srgbClr val="FF7700"/>
    <a:srgbClr val="B0BAD7"/>
    <a:srgbClr val="F5D3D3"/>
    <a:srgbClr val="DEC8E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553" autoAdjust="0"/>
    <p:restoredTop sz="69257" autoAdjust="0"/>
  </p:normalViewPr>
  <p:slideViewPr>
    <p:cSldViewPr>
      <p:cViewPr varScale="1">
        <p:scale>
          <a:sx n="59" d="100"/>
          <a:sy n="59" d="100"/>
        </p:scale>
        <p:origin x="1829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502"/>
    </p:cViewPr>
  </p:outlin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51029D-3C85-4673-A865-D890332FC676}" type="datetimeFigureOut">
              <a:rPr lang="en-US" smtClean="0"/>
              <a:pPr/>
              <a:t>1/7/2020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968A41-79C9-4486-BE30-27B82C445A4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56190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9750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11102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2252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77295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94896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30444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30887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0067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616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6681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271447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5012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6071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968A41-79C9-4486-BE30-27B82C445A45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1614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 algn="r"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 b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" y="6583362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normalizeH="0" baseline="0">
                <a:cs typeface="BrowalliaUPC" pitchFamily="34" charset="-34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defRPr sz="3200" b="1">
                <a:latin typeface="BrowalliaUPC" pitchFamily="34" charset="-34"/>
                <a:cs typeface="BrowalliaUPC" pitchFamily="34" charset="-34"/>
              </a:defRPr>
            </a:lvl1pPr>
            <a:lvl2pPr>
              <a:defRPr sz="3200" b="1">
                <a:latin typeface="BrowalliaUPC" pitchFamily="34" charset="-34"/>
                <a:cs typeface="BrowalliaUPC" pitchFamily="34" charset="-34"/>
              </a:defRPr>
            </a:lvl2pPr>
            <a:lvl3pPr>
              <a:defRPr sz="3000" b="1">
                <a:latin typeface="BrowalliaUPC" pitchFamily="34" charset="-34"/>
                <a:cs typeface="BrowalliaUPC" pitchFamily="34" charset="-34"/>
              </a:defRPr>
            </a:lvl3pPr>
            <a:lvl4pPr>
              <a:defRPr sz="2800" b="1">
                <a:latin typeface="BrowalliaUPC" pitchFamily="34" charset="-34"/>
                <a:cs typeface="BrowalliaUPC" pitchFamily="34" charset="-34"/>
              </a:defRPr>
            </a:lvl4pPr>
            <a:lvl5pPr>
              <a:defRPr sz="2400" b="1">
                <a:latin typeface="BrowalliaUPC" pitchFamily="34" charset="-34"/>
                <a:cs typeface="BrowalliaUPC" pitchFamily="34" charset="-34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0"/>
          </p:nvPr>
        </p:nvSpPr>
        <p:spPr>
          <a:xfrm>
            <a:off x="7010400" y="6583362"/>
            <a:ext cx="1371600" cy="270518"/>
          </a:xfrm>
        </p:spPr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82000" y="6400800"/>
            <a:ext cx="762000" cy="453080"/>
          </a:xfrm>
        </p:spPr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91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757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620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244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BrowalliaUPC" panose="020B0604020202020204" pitchFamily="34" charset="-34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244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8006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276726"/>
            <a:ext cx="9144000" cy="49048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Ay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304800" y="5334000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5934456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latin typeface="+mn-lt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1" y="-13937"/>
            <a:ext cx="9144000" cy="28857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077200" y="-13936"/>
            <a:ext cx="685800" cy="2844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0" y="6400800"/>
            <a:ext cx="762000" cy="45308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chemeClr val="tx1"/>
                </a:solidFill>
              </a:defRPr>
            </a:lvl1pPr>
          </a:lstStyle>
          <a:p>
            <a:fld id="{743B0E95-D48F-424C-BF34-E2C3A05F046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010400" y="6583362"/>
            <a:ext cx="1371600" cy="27051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US"/>
              <a:t>Ay</a:t>
            </a:r>
            <a:endParaRPr lang="en-US" dirty="0"/>
          </a:p>
        </p:txBody>
      </p:sp>
      <p:sp>
        <p:nvSpPr>
          <p:cNvPr id="9" name="Footer Placeholder 2"/>
          <p:cNvSpPr txBox="1">
            <a:spLocks/>
          </p:cNvSpPr>
          <p:nvPr userDrawn="1"/>
        </p:nvSpPr>
        <p:spPr>
          <a:xfrm>
            <a:off x="1" y="1"/>
            <a:ext cx="8077199" cy="274636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>
              <a:defRPr/>
            </a:pPr>
            <a:r>
              <a:rPr lang="en-US" sz="1200" b="0" dirty="0">
                <a:solidFill>
                  <a:schemeClr val="bg2"/>
                </a:solidFill>
              </a:rPr>
              <a:t>204217: Computer Programming Languages (Python)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32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30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2800" b="1" kern="120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2400" b="1" kern="1200" baseline="0">
          <a:solidFill>
            <a:schemeClr val="tx1"/>
          </a:solidFill>
          <a:latin typeface="BrowalliaUPC" panose="020B0604020202020204" pitchFamily="34" charset="-34"/>
          <a:ea typeface="+mn-ea"/>
          <a:cs typeface="BrowalliaUPC" panose="020B0604020202020204" pitchFamily="34" charset="-34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ython.org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repl.it/languages/Python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python.org/downloads/release/python-343/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pedia.org/wiki/CPython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kosbie.net/cmu/spring-13/15-112/handouts/notes-writing-functions.html" TargetMode="External"/><Relationship Id="rId5" Type="http://schemas.openxmlformats.org/officeDocument/2006/relationships/hyperlink" Target="http://www.kosbie.net/cmu/spring-13/15-112/handouts/notes-getting-started.html" TargetMode="External"/><Relationship Id="rId4" Type="http://schemas.openxmlformats.org/officeDocument/2006/relationships/hyperlink" Target="https://docs.python.org/3/reference/lexical_analysis.html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en-US" sz="2400" dirty="0"/>
              <a:t>Lecture 1</a:t>
            </a:r>
            <a:br>
              <a:rPr lang="en-US" sz="2400" dirty="0"/>
            </a:br>
            <a:r>
              <a:rPr lang="en-US" dirty="0">
                <a:solidFill>
                  <a:schemeClr val="accent1"/>
                </a:solidFill>
              </a:rPr>
              <a:t>G</a:t>
            </a:r>
            <a:r>
              <a:rPr lang="en-US" dirty="0"/>
              <a:t>etting </a:t>
            </a:r>
            <a:r>
              <a:rPr lang="en-US" dirty="0">
                <a:solidFill>
                  <a:schemeClr val="accent1"/>
                </a:solidFill>
              </a:rPr>
              <a:t>S</a:t>
            </a:r>
            <a:r>
              <a:rPr lang="en-US" dirty="0"/>
              <a:t>tarted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71800" y="6277701"/>
            <a:ext cx="5166360" cy="427899"/>
          </a:xfrm>
        </p:spPr>
        <p:txBody>
          <a:bodyPr>
            <a:normAutofit/>
          </a:bodyPr>
          <a:lstStyle/>
          <a:p>
            <a:pPr algn="r"/>
            <a:r>
              <a:rPr lang="en-US" dirty="0"/>
              <a:t>Assembled for 204217 by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ittipitch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accent1"/>
                </a:solidFill>
              </a:rPr>
              <a:t>K</a:t>
            </a:r>
            <a:r>
              <a:rPr lang="en-US" dirty="0" err="1">
                <a:solidFill>
                  <a:schemeClr val="tx2"/>
                </a:solidFill>
              </a:rPr>
              <a:t>uptavanich</a:t>
            </a:r>
            <a:endParaRPr lang="en-US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881479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/>
              <a:t>ython </a:t>
            </a:r>
            <a:r>
              <a:rPr lang="en-US" dirty="0">
                <a:solidFill>
                  <a:schemeClr val="accent1"/>
                </a:solidFill>
              </a:rPr>
              <a:t>L</a:t>
            </a:r>
            <a:r>
              <a:rPr lang="en-US" dirty="0"/>
              <a:t>anguage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762000" y="5279598"/>
            <a:ext cx="7620000" cy="664085"/>
          </a:xfrm>
        </p:spPr>
        <p:txBody>
          <a:bodyPr>
            <a:normAutofit/>
          </a:bodyPr>
          <a:lstStyle/>
          <a:p>
            <a:r>
              <a:rPr lang="en-US" dirty="0"/>
              <a:t>Python </a:t>
            </a:r>
            <a:r>
              <a:rPr lang="th-TH" dirty="0"/>
              <a:t>จัดอยู่ในประเภท </a:t>
            </a:r>
            <a:r>
              <a:rPr lang="en-US" dirty="0"/>
              <a:t>Interpreted Language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000" y="1670539"/>
            <a:ext cx="7620000" cy="147796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r"/>
            <a:r>
              <a:rPr lang="en-US" dirty="0">
                <a:solidFill>
                  <a:schemeClr val="tx1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Python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952500" y="1828800"/>
            <a:ext cx="7239000" cy="3269090"/>
            <a:chOff x="952500" y="1447800"/>
            <a:chExt cx="7239000" cy="3269090"/>
          </a:xfrm>
        </p:grpSpPr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52500" y="1447800"/>
              <a:ext cx="7239000" cy="3269090"/>
            </a:xfrm>
            <a:prstGeom prst="rect">
              <a:avLst/>
            </a:prstGeom>
          </p:spPr>
        </p:pic>
        <p:sp>
          <p:nvSpPr>
            <p:cNvPr id="10" name="Rectangle 9"/>
            <p:cNvSpPr/>
            <p:nvPr/>
          </p:nvSpPr>
          <p:spPr>
            <a:xfrm>
              <a:off x="3727704" y="1545335"/>
              <a:ext cx="1472184" cy="868680"/>
            </a:xfrm>
            <a:prstGeom prst="rect">
              <a:avLst/>
            </a:prstGeom>
            <a:solidFill>
              <a:srgbClr val="FFC000">
                <a:alpha val="20000"/>
              </a:srgbClr>
            </a:solidFill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2362200" y="3712464"/>
              <a:ext cx="1097280" cy="905256"/>
            </a:xfrm>
            <a:prstGeom prst="rect">
              <a:avLst/>
            </a:prstGeom>
            <a:solidFill>
              <a:srgbClr val="B0BAD7">
                <a:alpha val="20000"/>
              </a:srgb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198476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/>
              <a:t>ython </a:t>
            </a:r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nterpreter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981575"/>
          </a:xfrm>
        </p:spPr>
        <p:txBody>
          <a:bodyPr>
            <a:normAutofit lnSpcReduction="10000"/>
          </a:bodyPr>
          <a:lstStyle/>
          <a:p>
            <a:r>
              <a:rPr lang="en-US" sz="3200" dirty="0"/>
              <a:t>Python Interpreter </a:t>
            </a:r>
            <a:r>
              <a:rPr lang="th-TH" sz="3200" dirty="0"/>
              <a:t>ที่ใช้ใน </a:t>
            </a:r>
            <a:r>
              <a:rPr lang="en-US" sz="3200" dirty="0"/>
              <a:t>Class </a:t>
            </a:r>
            <a:r>
              <a:rPr lang="th-TH" sz="3200" dirty="0"/>
              <a:t>นี้คือ </a:t>
            </a:r>
            <a:r>
              <a:rPr lang="en-US" sz="3200" dirty="0" err="1">
                <a:solidFill>
                  <a:srgbClr val="0070C0"/>
                </a:solidFill>
              </a:rPr>
              <a:t>CPython</a:t>
            </a:r>
            <a:r>
              <a:rPr lang="en-US" sz="3200" dirty="0"/>
              <a:t> (</a:t>
            </a:r>
            <a:r>
              <a:rPr lang="en-US" sz="3200" dirty="0">
                <a:hlinkClick r:id="rId3"/>
              </a:rPr>
              <a:t>https://www.python.org/</a:t>
            </a:r>
            <a:r>
              <a:rPr lang="en-US" sz="3200" dirty="0"/>
              <a:t>) </a:t>
            </a:r>
            <a:r>
              <a:rPr lang="th-TH" sz="3200" dirty="0"/>
              <a:t>ซึ่งเป็น </a:t>
            </a:r>
            <a:r>
              <a:rPr lang="en-US" sz="3200" dirty="0"/>
              <a:t>Implementation </a:t>
            </a:r>
            <a:r>
              <a:rPr lang="th-TH" sz="3200" dirty="0"/>
              <a:t>มาตรฐานอ้างอิง โดย </a:t>
            </a:r>
            <a:r>
              <a:rPr lang="en-US" sz="3200" dirty="0"/>
              <a:t>Guido van Rossum</a:t>
            </a:r>
            <a:r>
              <a:rPr lang="th-TH" sz="3200" dirty="0"/>
              <a:t> ผู้ให้กำเนิดภาษา </a:t>
            </a:r>
            <a:r>
              <a:rPr lang="en-US" sz="3200" dirty="0"/>
              <a:t>Python </a:t>
            </a:r>
            <a:r>
              <a:rPr lang="th-TH" sz="3200" dirty="0"/>
              <a:t>และเป็น </a:t>
            </a:r>
            <a:r>
              <a:rPr lang="en-US" sz="3200" dirty="0"/>
              <a:t>Implementation </a:t>
            </a:r>
            <a:r>
              <a:rPr lang="th-TH" sz="3200" dirty="0"/>
              <a:t>ที่มีผู้ใช้มากที่สุด</a:t>
            </a:r>
            <a:endParaRPr lang="en-US" sz="3200" dirty="0"/>
          </a:p>
          <a:p>
            <a:r>
              <a:rPr lang="th-TH" sz="3200" dirty="0"/>
              <a:t>นอกจากนี้ยังมี </a:t>
            </a:r>
            <a:r>
              <a:rPr lang="en-US" sz="3200" dirty="0"/>
              <a:t>Python Interpreter </a:t>
            </a:r>
            <a:r>
              <a:rPr lang="th-TH" sz="3200" dirty="0"/>
              <a:t>อื่นๆ เช่น</a:t>
            </a:r>
          </a:p>
          <a:p>
            <a:pPr lvl="1"/>
            <a:r>
              <a:rPr lang="en-US" sz="3200" dirty="0" err="1"/>
              <a:t>Jython</a:t>
            </a:r>
            <a:r>
              <a:rPr lang="en-US" sz="3200" dirty="0"/>
              <a:t>, written in Java for the JVM </a:t>
            </a:r>
            <a:endParaRPr lang="th-TH" sz="3200" dirty="0"/>
          </a:p>
          <a:p>
            <a:pPr lvl="1"/>
            <a:r>
              <a:rPr lang="en-US" sz="3200" dirty="0" err="1"/>
              <a:t>PyPy</a:t>
            </a:r>
            <a:r>
              <a:rPr lang="en-US" sz="3200" dirty="0"/>
              <a:t>, written in </a:t>
            </a:r>
            <a:r>
              <a:rPr lang="en-US" sz="3200" dirty="0" err="1"/>
              <a:t>RPython</a:t>
            </a:r>
            <a:r>
              <a:rPr lang="en-US" sz="3200" dirty="0"/>
              <a:t> </a:t>
            </a:r>
          </a:p>
          <a:p>
            <a:pPr lvl="1"/>
            <a:r>
              <a:rPr lang="en-US" sz="3200" dirty="0" err="1"/>
              <a:t>IronPython</a:t>
            </a:r>
            <a:r>
              <a:rPr lang="en-US" sz="3200" dirty="0"/>
              <a:t>, written in C# </a:t>
            </a:r>
            <a:endParaRPr lang="th-TH" sz="3200" dirty="0"/>
          </a:p>
          <a:p>
            <a:r>
              <a:rPr lang="th-TH" sz="3200" dirty="0"/>
              <a:t>โดย </a:t>
            </a:r>
            <a:r>
              <a:rPr lang="en-US" sz="3200" dirty="0"/>
              <a:t>Interpreter </a:t>
            </a:r>
            <a:r>
              <a:rPr lang="th-TH" sz="3200" dirty="0"/>
              <a:t>ใน </a:t>
            </a:r>
            <a:r>
              <a:rPr lang="en-US" sz="3200" dirty="0" err="1"/>
              <a:t>CPython</a:t>
            </a:r>
            <a:r>
              <a:rPr lang="en-US" sz="3200" dirty="0"/>
              <a:t> </a:t>
            </a:r>
            <a:r>
              <a:rPr lang="th-TH" sz="3200" dirty="0"/>
              <a:t>จะมีสอง </a:t>
            </a:r>
            <a:r>
              <a:rPr lang="en-US" sz="3200" dirty="0"/>
              <a:t>Mode </a:t>
            </a:r>
            <a:r>
              <a:rPr lang="th-TH" sz="3200" dirty="0"/>
              <a:t>คือ </a:t>
            </a:r>
            <a:r>
              <a:rPr lang="en-US" sz="3200" dirty="0"/>
              <a:t>Command-line Mode </a:t>
            </a:r>
            <a:r>
              <a:rPr lang="th-TH" sz="3200" dirty="0"/>
              <a:t>และ </a:t>
            </a:r>
            <a:r>
              <a:rPr lang="en-US" sz="3200" dirty="0"/>
              <a:t>Script Mode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https://en.wikipedia.org/wiki/CPython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11</a:t>
            </a:fld>
            <a:endParaRPr lang="en-US"/>
          </a:p>
        </p:txBody>
      </p:sp>
      <p:pic>
        <p:nvPicPr>
          <p:cNvPr id="1026" name="Picture 2" descr="python™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19750" y="455612"/>
            <a:ext cx="2762250" cy="7810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00875" y="3586548"/>
            <a:ext cx="1874830" cy="28142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510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nteractive </a:t>
            </a:r>
            <a:r>
              <a:rPr lang="en-US" dirty="0">
                <a:solidFill>
                  <a:schemeClr val="accent1"/>
                </a:solidFill>
              </a:rPr>
              <a:t>M</a:t>
            </a:r>
            <a:r>
              <a:rPr lang="en-US" dirty="0"/>
              <a:t>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62000" y="1600200"/>
            <a:ext cx="7620000" cy="1981200"/>
          </a:xfrm>
          <a:prstGeom prst="rect">
            <a:avLst/>
          </a:prstGeom>
          <a:ln w="25400">
            <a:solidFill>
              <a:srgbClr val="7030A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Python 3.4.3 (default, May  5 2015, 17:04:32)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[GCC 4.9.2] on 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cygwin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Type "help", "copyright", "credits" or "license" for more information. 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 </a:t>
            </a:r>
            <a:r>
              <a:rPr lang="en-US" dirty="0">
                <a:solidFill>
                  <a:srgbClr val="7030A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(1 + 1)</a:t>
            </a:r>
            <a:b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</a:b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762000" y="3763962"/>
            <a:ext cx="7620000" cy="2636838"/>
          </a:xfrm>
        </p:spPr>
        <p:txBody>
          <a:bodyPr>
            <a:normAutofit lnSpcReduction="10000"/>
          </a:bodyPr>
          <a:lstStyle/>
          <a:p>
            <a:r>
              <a:rPr lang="th-TH" dirty="0"/>
              <a:t>ข้อดีของภาษาที่เป็น </a:t>
            </a:r>
            <a:r>
              <a:rPr lang="en-US" dirty="0"/>
              <a:t>Interpreter </a:t>
            </a:r>
          </a:p>
          <a:p>
            <a:pPr lvl="1"/>
            <a:r>
              <a:rPr lang="en-US" dirty="0"/>
              <a:t>REPL (Read-</a:t>
            </a:r>
            <a:r>
              <a:rPr lang="en-US" dirty="0" err="1"/>
              <a:t>Eval</a:t>
            </a:r>
            <a:r>
              <a:rPr lang="en-US" dirty="0"/>
              <a:t>-Print-Loop)</a:t>
            </a:r>
          </a:p>
          <a:p>
            <a:r>
              <a:rPr lang="th-TH" dirty="0"/>
              <a:t>นอกจากการ </a:t>
            </a:r>
            <a:r>
              <a:rPr lang="en-US" dirty="0"/>
              <a:t>install Python </a:t>
            </a:r>
            <a:r>
              <a:rPr lang="th-TH" dirty="0"/>
              <a:t>ลงในเครื่องแล้วเราสามารถลองใช้ </a:t>
            </a:r>
            <a:r>
              <a:rPr lang="en-US" dirty="0"/>
              <a:t>Online Version </a:t>
            </a:r>
            <a:r>
              <a:rPr lang="th-TH" dirty="0"/>
              <a:t>ของ </a:t>
            </a:r>
            <a:r>
              <a:rPr lang="en-US" dirty="0"/>
              <a:t>Python Interactive Interpreter </a:t>
            </a:r>
            <a:r>
              <a:rPr lang="th-TH" dirty="0"/>
              <a:t>ได้ที่ </a:t>
            </a:r>
            <a:r>
              <a:rPr lang="en-US" dirty="0">
                <a:hlinkClick r:id="rId3"/>
              </a:rPr>
              <a:t>http://repl.it/languages/Python</a:t>
            </a:r>
            <a:endParaRPr lang="th-TH" dirty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</p:spTree>
    <p:extLst>
      <p:ext uri="{BB962C8B-B14F-4D97-AF65-F5344CB8AC3E}">
        <p14:creationId xmlns:p14="http://schemas.microsoft.com/office/powerpoint/2010/main" val="27083191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nstalling </a:t>
            </a:r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/>
              <a:t>ython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Version 3.4</a:t>
            </a:r>
          </a:p>
          <a:p>
            <a:r>
              <a:rPr lang="en-US" dirty="0"/>
              <a:t>Current Release: </a:t>
            </a:r>
            <a:r>
              <a:rPr lang="en-US" sz="3200" dirty="0">
                <a:hlinkClick r:id="rId2"/>
              </a:rPr>
              <a:t>http://www.python.org/downloads/release/python-343/</a:t>
            </a:r>
            <a:endParaRPr lang="th-TH" sz="3200" dirty="0"/>
          </a:p>
          <a:p>
            <a:r>
              <a:rPr lang="en-US" dirty="0"/>
              <a:t>Integrated Development Environment (IDE)</a:t>
            </a:r>
          </a:p>
          <a:p>
            <a:pPr lvl="1"/>
            <a:r>
              <a:rPr lang="en-US" dirty="0"/>
              <a:t>Python </a:t>
            </a:r>
            <a:r>
              <a:rPr lang="th-TH" dirty="0"/>
              <a:t>มี </a:t>
            </a:r>
            <a:r>
              <a:rPr lang="en-US" dirty="0"/>
              <a:t>built</a:t>
            </a:r>
            <a:r>
              <a:rPr lang="th-TH" dirty="0"/>
              <a:t>-</a:t>
            </a:r>
            <a:r>
              <a:rPr lang="en-US" dirty="0"/>
              <a:t>in </a:t>
            </a:r>
            <a:r>
              <a:rPr lang="en-US"/>
              <a:t>IDE </a:t>
            </a:r>
            <a:r>
              <a:rPr lang="th-TH"/>
              <a:t>ชื่อ </a:t>
            </a:r>
            <a:r>
              <a:rPr lang="en-US" dirty="0"/>
              <a:t>IDLE</a:t>
            </a:r>
          </a:p>
          <a:p>
            <a:pPr lvl="1"/>
            <a:r>
              <a:rPr lang="th-TH" dirty="0"/>
              <a:t>หรือสามารถใช้ </a:t>
            </a:r>
            <a:r>
              <a:rPr lang="en-US" dirty="0"/>
              <a:t>Text Editor </a:t>
            </a:r>
            <a:r>
              <a:rPr lang="th-TH" dirty="0"/>
              <a:t>อื่นๆ </a:t>
            </a:r>
          </a:p>
          <a:p>
            <a:r>
              <a:rPr lang="th-TH" dirty="0"/>
              <a:t>สามารถใช้ </a:t>
            </a:r>
            <a:r>
              <a:rPr lang="en-US" dirty="0"/>
              <a:t>Installation Package (Python + Cygwin + Editor</a:t>
            </a:r>
            <a:r>
              <a:rPr lang="th-TH" dirty="0"/>
              <a:t> </a:t>
            </a:r>
            <a:r>
              <a:rPr lang="en-US" dirty="0"/>
              <a:t>etc.) </a:t>
            </a:r>
            <a:r>
              <a:rPr lang="th-TH" dirty="0"/>
              <a:t>ได้จาก </a:t>
            </a:r>
            <a:r>
              <a:rPr lang="en-US" dirty="0"/>
              <a:t>Website </a:t>
            </a:r>
            <a:r>
              <a:rPr lang="th-TH" dirty="0"/>
              <a:t>ของรายวิชา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4797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</a:t>
            </a:r>
            <a:r>
              <a:rPr lang="en-US" dirty="0"/>
              <a:t>ext Editor vs </a:t>
            </a:r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DE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"/>
          </p:nvPr>
        </p:nvSpPr>
        <p:spPr/>
        <p:txBody>
          <a:bodyPr lIns="0" rIns="0"/>
          <a:lstStyle/>
          <a:p>
            <a:r>
              <a:rPr lang="en-US" sz="2400" b="1" u="sng" dirty="0">
                <a:latin typeface="BrowalliaUPC" panose="020B0604020202020204" pitchFamily="34" charset="-34"/>
              </a:rPr>
              <a:t>I</a:t>
            </a:r>
            <a:r>
              <a:rPr lang="en-US" sz="2400" b="1" dirty="0">
                <a:latin typeface="BrowalliaUPC" panose="020B0604020202020204" pitchFamily="34" charset="-34"/>
              </a:rPr>
              <a:t>ntegrated </a:t>
            </a:r>
            <a:r>
              <a:rPr lang="en-US" sz="2400" b="1" u="sng" dirty="0">
                <a:latin typeface="BrowalliaUPC" panose="020B0604020202020204" pitchFamily="34" charset="-34"/>
              </a:rPr>
              <a:t>D</a:t>
            </a:r>
            <a:r>
              <a:rPr lang="en-US" sz="2400" b="1" dirty="0">
                <a:latin typeface="BrowalliaUPC" panose="020B0604020202020204" pitchFamily="34" charset="-34"/>
              </a:rPr>
              <a:t>evelopment </a:t>
            </a:r>
            <a:r>
              <a:rPr lang="en-US" sz="2400" b="1" u="sng" dirty="0">
                <a:latin typeface="BrowalliaUPC" panose="020B0604020202020204" pitchFamily="34" charset="-34"/>
              </a:rPr>
              <a:t>E</a:t>
            </a:r>
            <a:r>
              <a:rPr lang="en-US" sz="2400" b="1" dirty="0">
                <a:latin typeface="BrowalliaUPC" panose="020B0604020202020204" pitchFamily="34" charset="-34"/>
              </a:rPr>
              <a:t>nvironment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2"/>
          </p:nvPr>
        </p:nvSpPr>
        <p:spPr>
          <a:ln w="25400">
            <a:solidFill>
              <a:srgbClr val="0070C0"/>
            </a:solidFill>
          </a:ln>
        </p:spPr>
        <p:txBody>
          <a:bodyPr>
            <a:normAutofit fontScale="92500" lnSpcReduction="10000"/>
          </a:bodyPr>
          <a:lstStyle/>
          <a:p>
            <a:r>
              <a:rPr lang="en-US" dirty="0"/>
              <a:t>Strengths </a:t>
            </a:r>
          </a:p>
          <a:p>
            <a:pPr lvl="1"/>
            <a:r>
              <a:rPr lang="en-US" dirty="0"/>
              <a:t>Integrated testing</a:t>
            </a:r>
          </a:p>
          <a:p>
            <a:pPr lvl="1"/>
            <a:r>
              <a:rPr lang="en-US" dirty="0"/>
              <a:t>Compilation</a:t>
            </a:r>
          </a:p>
          <a:p>
            <a:pPr lvl="1"/>
            <a:r>
              <a:rPr lang="en-US" dirty="0"/>
              <a:t>Breakpoints/stepping through code</a:t>
            </a:r>
          </a:p>
          <a:p>
            <a:pPr lvl="1"/>
            <a:r>
              <a:rPr lang="en-US" dirty="0"/>
              <a:t>Integration with other services (database views), automated class diagrams</a:t>
            </a:r>
          </a:p>
          <a:p>
            <a:r>
              <a:rPr lang="en-US" dirty="0"/>
              <a:t>Weaknesses </a:t>
            </a:r>
          </a:p>
          <a:p>
            <a:pPr lvl="1"/>
            <a:r>
              <a:rPr lang="en-US" dirty="0"/>
              <a:t>Large memory footprint</a:t>
            </a:r>
          </a:p>
          <a:p>
            <a:pPr lvl="1"/>
            <a:r>
              <a:rPr lang="en-US" dirty="0"/>
              <a:t>Cost</a:t>
            </a:r>
          </a:p>
          <a:p>
            <a:pPr lvl="1"/>
            <a:r>
              <a:rPr lang="en-US" dirty="0"/>
              <a:t>low support for code completion (</a:t>
            </a:r>
            <a:r>
              <a:rPr lang="en-US" dirty="0" err="1"/>
              <a:t>intellisense</a:t>
            </a:r>
            <a:r>
              <a:rPr lang="en-US" dirty="0"/>
              <a:t> features)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z="2400" b="1" dirty="0">
                <a:latin typeface="BrowalliaUPC" panose="020B0604020202020204" pitchFamily="34" charset="-34"/>
              </a:rPr>
              <a:t>Text Editor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ln w="28575">
            <a:solidFill>
              <a:srgbClr val="FF6600"/>
            </a:solidFill>
          </a:ln>
        </p:spPr>
        <p:txBody>
          <a:bodyPr/>
          <a:lstStyle/>
          <a:p>
            <a:r>
              <a:rPr lang="en-US" dirty="0"/>
              <a:t>Strengths </a:t>
            </a:r>
          </a:p>
          <a:p>
            <a:pPr lvl="1"/>
            <a:r>
              <a:rPr lang="en-US" dirty="0"/>
              <a:t>Fast</a:t>
            </a:r>
          </a:p>
          <a:p>
            <a:pPr lvl="1"/>
            <a:r>
              <a:rPr lang="en-US" dirty="0"/>
              <a:t>Easy to extend (macros, plugins)</a:t>
            </a:r>
          </a:p>
          <a:p>
            <a:pPr lvl="1"/>
            <a:r>
              <a:rPr lang="en-US" dirty="0"/>
              <a:t>Text edit functions (Ex: sublime text 2 unending keyboard shortcuts)</a:t>
            </a:r>
          </a:p>
          <a:p>
            <a:r>
              <a:rPr lang="en-US" dirty="0"/>
              <a:t>Weaknesses </a:t>
            </a:r>
          </a:p>
          <a:p>
            <a:pPr lvl="1"/>
            <a:r>
              <a:rPr lang="en-US" dirty="0"/>
              <a:t>Need to use another service to compile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http://programmers.stackexchange.com/questions/206755/ide-vs-text-editor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486400" y="767556"/>
            <a:ext cx="3429000" cy="685800"/>
          </a:xfrm>
          <a:prstGeom prst="rect">
            <a:avLst/>
          </a:prstGeom>
          <a:ln>
            <a:solidFill>
              <a:srgbClr val="A6B727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ในกระบวนวิชานี้เราใช้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IDLE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ซึ่งเป็น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IDE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ที่มากับ </a:t>
            </a:r>
            <a:r>
              <a:rPr lang="en-US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package Python </a:t>
            </a:r>
            <a:r>
              <a:rPr lang="th-TH" sz="20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มาตรฐาน</a:t>
            </a:r>
          </a:p>
        </p:txBody>
      </p:sp>
    </p:spTree>
    <p:extLst>
      <p:ext uri="{BB962C8B-B14F-4D97-AF65-F5344CB8AC3E}">
        <p14:creationId xmlns:p14="http://schemas.microsoft.com/office/powerpoint/2010/main" val="2172820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  <p:bldP spid="3" grpId="0" build="p" animBg="1"/>
      <p:bldP spid="8" grpId="0" build="p"/>
      <p:bldP spid="6" grpId="0" build="p" animBg="1"/>
      <p:bldP spid="1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asic </a:t>
            </a:r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/>
              <a:t>rogram </a:t>
            </a:r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nstructions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4300" indent="0">
              <a:buNone/>
            </a:pPr>
            <a:r>
              <a:rPr lang="en-US" dirty="0"/>
              <a:t>A few </a:t>
            </a:r>
            <a:r>
              <a:rPr lang="en-US" dirty="0">
                <a:solidFill>
                  <a:srgbClr val="C00000"/>
                </a:solidFill>
              </a:rPr>
              <a:t>basic instructions</a:t>
            </a:r>
            <a:r>
              <a:rPr lang="en-US" dirty="0"/>
              <a:t> appear in just about every language:</a:t>
            </a:r>
          </a:p>
          <a:p>
            <a:r>
              <a:rPr lang="en-US" dirty="0"/>
              <a:t>Input</a:t>
            </a:r>
          </a:p>
          <a:p>
            <a:r>
              <a:rPr lang="en-US" dirty="0"/>
              <a:t>Output</a:t>
            </a:r>
          </a:p>
          <a:p>
            <a:r>
              <a:rPr lang="en-US" dirty="0"/>
              <a:t>Math</a:t>
            </a:r>
          </a:p>
          <a:p>
            <a:r>
              <a:rPr lang="en-US" dirty="0"/>
              <a:t>Conditional Execution</a:t>
            </a:r>
          </a:p>
          <a:p>
            <a:r>
              <a:rPr lang="en-US" dirty="0"/>
              <a:t>Repetition</a:t>
            </a:r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5105400" y="3429000"/>
            <a:ext cx="3276600" cy="2667000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เราสามารถพิจารณาการเขียนโปรแกรมว่าเป็นการ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แบ่งปัญหา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ใหญ่และซับซ้อน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ลงเป็น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ปัญหาย่อย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ที่เล็ก และซ้อบซ้อนน้อยลง จนกว่าจะสามารถ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แก้ปัญหา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ย่อยๆ นั้นๆ ได้ ด้วย</a:t>
            </a:r>
            <a:r>
              <a:rPr lang="th-TH" sz="2400" b="1" dirty="0">
                <a:solidFill>
                  <a:srgbClr val="C00000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ชุดคำสั่งพื้นฐาน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ดังกล่าว</a:t>
            </a:r>
            <a:endParaRPr lang="en-US" sz="24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765126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/>
              <a:t>ython </a:t>
            </a:r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Hello World</a:t>
            </a:r>
          </a:p>
          <a:p>
            <a:pPr marL="114300" indent="0"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2133600"/>
            <a:ext cx="7619999" cy="646331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 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"Hello World"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</a:t>
            </a:r>
            <a:endParaRPr lang="th-TH" b="1" dirty="0">
              <a:solidFill>
                <a:srgbClr val="00008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Hello World</a:t>
            </a:r>
            <a:endParaRPr lang="en-US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47626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P</a:t>
            </a:r>
            <a:r>
              <a:rPr lang="en-US" dirty="0"/>
              <a:t>ython </a:t>
            </a: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/>
              <a:t>omments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Comments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17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1999" y="2235369"/>
            <a:ext cx="7619999" cy="1200329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</a:rPr>
              <a:t> 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</a:rPr>
              <a:t>"Hello World"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) 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</a:rPr>
              <a:t># this is a comment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</a:rPr>
              <a:t>	</a:t>
            </a:r>
            <a:endParaRPr lang="th-TH" b="1" dirty="0">
              <a:solidFill>
                <a:srgbClr val="000080"/>
              </a:solidFill>
              <a:latin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</a:rPr>
              <a:t>Hello World</a:t>
            </a: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dirty="0">
                <a:effectLst/>
                <a:latin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</a:rPr>
              <a:t># Another comment</a:t>
            </a: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</a:rPr>
              <a:t>&gt;&gt;&gt;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</a:rPr>
              <a:t> 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8017B9F0-C798-482C-B66A-264AD33F226B}"/>
              </a:ext>
            </a:extLst>
          </p:cNvPr>
          <p:cNvSpPr/>
          <p:nvPr/>
        </p:nvSpPr>
        <p:spPr>
          <a:xfrm>
            <a:off x="762000" y="3962400"/>
            <a:ext cx="7619999" cy="1477328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23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''' this is also</a:t>
            </a:r>
            <a:endParaRPr lang="en-US" sz="2400" dirty="0">
              <a:solidFill>
                <a:srgbClr val="FC5D04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24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A comment  (script mode only)'''</a:t>
            </a:r>
            <a:endParaRPr lang="en-US" sz="2400" dirty="0">
              <a:solidFill>
                <a:srgbClr val="FC5D04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25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solidFill>
                <a:srgbClr val="FC5D04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26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""" double quotes and single quotes </a:t>
            </a:r>
            <a:endParaRPr lang="en-US" sz="2400" dirty="0">
              <a:solidFill>
                <a:srgbClr val="FC5D04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27</a:t>
            </a:r>
            <a:r>
              <a:rPr lang="en-US" dirty="0">
                <a:solidFill>
                  <a:srgbClr val="FC5D04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are the same"""</a:t>
            </a:r>
            <a:endParaRPr lang="en-US" sz="2400" dirty="0">
              <a:solidFill>
                <a:srgbClr val="FC5D04"/>
              </a:solidFill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1525749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9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L</a:t>
            </a:r>
            <a:r>
              <a:rPr lang="en-US" dirty="0"/>
              <a:t>ine </a:t>
            </a:r>
            <a:r>
              <a:rPr lang="en-US" dirty="0">
                <a:solidFill>
                  <a:schemeClr val="accent1"/>
                </a:solidFill>
              </a:rPr>
              <a:t>D</a:t>
            </a:r>
            <a:r>
              <a:rPr lang="en-US" dirty="0"/>
              <a:t>elimiter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dirty="0"/>
              <a:t>ในภาษา </a:t>
            </a:r>
            <a:r>
              <a:rPr lang="en-US" dirty="0"/>
              <a:t>python </a:t>
            </a:r>
            <a:r>
              <a:rPr lang="th-TH" dirty="0"/>
              <a:t>ไม่จำเป็นต้องมีเครื่องหมายแสดงการจบบรรทัด </a:t>
            </a:r>
            <a:r>
              <a:rPr lang="en-US" dirty="0"/>
              <a:t>(</a:t>
            </a:r>
            <a:r>
              <a:rPr lang="th-TH" dirty="0"/>
              <a:t>ใน </a:t>
            </a:r>
            <a:r>
              <a:rPr lang="en-US" dirty="0"/>
              <a:t>C </a:t>
            </a:r>
            <a:r>
              <a:rPr lang="th-TH" dirty="0"/>
              <a:t>ใช้ </a:t>
            </a:r>
            <a:r>
              <a:rPr lang="en-US" dirty="0"/>
              <a:t>;)</a:t>
            </a:r>
          </a:p>
          <a:p>
            <a:r>
              <a:rPr lang="en-US" dirty="0"/>
              <a:t>Python </a:t>
            </a:r>
            <a:r>
              <a:rPr lang="th-TH" dirty="0"/>
              <a:t>ใช้การขึ้นบรรทัดใหม่ </a:t>
            </a:r>
            <a:r>
              <a:rPr lang="en-US" dirty="0"/>
              <a:t>(NEWLINE) </a:t>
            </a:r>
            <a:r>
              <a:rPr lang="th-TH" dirty="0"/>
              <a:t>เป็นการแยกคำสั่งแต่ละบรรทัด</a:t>
            </a:r>
          </a:p>
          <a:p>
            <a:r>
              <a:rPr lang="th-TH" dirty="0"/>
              <a:t>หากจำเป็นต้องเขียน </a:t>
            </a:r>
            <a:r>
              <a:rPr lang="en-US" dirty="0"/>
              <a:t>expression </a:t>
            </a:r>
            <a:r>
              <a:rPr lang="th-TH" dirty="0"/>
              <a:t>ข้ามบรรทัด ทำได้โดยการใช้เครื่องหมาย </a:t>
            </a:r>
            <a:r>
              <a:rPr lang="en-US" dirty="0"/>
              <a:t>backslash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</a:t>
            </a:r>
            <a:r>
              <a:rPr lang="en-US" dirty="0"/>
              <a:t> </a:t>
            </a:r>
            <a:r>
              <a:rPr lang="th-TH" dirty="0"/>
              <a:t>หรือ วงเล็บ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18</a:t>
            </a:fld>
            <a:endParaRPr lang="en-US"/>
          </a:p>
        </p:txBody>
      </p:sp>
      <p:sp>
        <p:nvSpPr>
          <p:cNvPr id="5" name="Left Arrow 4"/>
          <p:cNvSpPr/>
          <p:nvPr/>
        </p:nvSpPr>
        <p:spPr>
          <a:xfrm>
            <a:off x="3124200" y="4876800"/>
            <a:ext cx="2514600" cy="533400"/>
          </a:xfrm>
          <a:prstGeom prst="leftArrow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Explicit line joining </a:t>
            </a:r>
          </a:p>
        </p:txBody>
      </p:sp>
      <p:sp>
        <p:nvSpPr>
          <p:cNvPr id="6" name="Left Arrow 5"/>
          <p:cNvSpPr/>
          <p:nvPr/>
        </p:nvSpPr>
        <p:spPr>
          <a:xfrm>
            <a:off x="3124200" y="5791200"/>
            <a:ext cx="2514600" cy="533400"/>
          </a:xfrm>
          <a:prstGeom prst="leftArrow">
            <a:avLst/>
          </a:prstGeom>
          <a:solidFill>
            <a:schemeClr val="bg1"/>
          </a:solidFill>
          <a:ln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Implicit line joining </a:t>
            </a:r>
          </a:p>
        </p:txBody>
      </p:sp>
      <p:sp>
        <p:nvSpPr>
          <p:cNvPr id="10" name="Rectangle 9"/>
          <p:cNvSpPr/>
          <p:nvPr/>
        </p:nvSpPr>
        <p:spPr>
          <a:xfrm>
            <a:off x="762000" y="4766608"/>
            <a:ext cx="7620000" cy="1938992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\</a:t>
            </a: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sz="2000" b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82943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10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82000" cy="1143000"/>
          </a:xfrm>
        </p:spPr>
        <p:txBody>
          <a:bodyPr/>
          <a:lstStyle/>
          <a:p>
            <a:r>
              <a:rPr lang="en-US" sz="4400" dirty="0">
                <a:solidFill>
                  <a:schemeClr val="accent1"/>
                </a:solidFill>
              </a:rPr>
              <a:t>S</a:t>
            </a:r>
            <a:r>
              <a:rPr lang="en-US" sz="4400" dirty="0"/>
              <a:t>yntax, </a:t>
            </a:r>
            <a:r>
              <a:rPr lang="en-US" sz="4400" dirty="0">
                <a:solidFill>
                  <a:schemeClr val="accent1"/>
                </a:solidFill>
              </a:rPr>
              <a:t>R</a:t>
            </a:r>
            <a:r>
              <a:rPr lang="en-US" sz="4400" dirty="0"/>
              <a:t>untime and </a:t>
            </a:r>
            <a:r>
              <a:rPr lang="en-US" sz="4400" dirty="0">
                <a:solidFill>
                  <a:schemeClr val="accent1"/>
                </a:solidFill>
              </a:rPr>
              <a:t>L</a:t>
            </a:r>
            <a:r>
              <a:rPr lang="en-US" sz="4400" dirty="0"/>
              <a:t>ogical </a:t>
            </a:r>
            <a:r>
              <a:rPr lang="en-US" sz="4400" dirty="0">
                <a:solidFill>
                  <a:schemeClr val="accent1"/>
                </a:solidFill>
              </a:rPr>
              <a:t>E</a:t>
            </a:r>
            <a:r>
              <a:rPr lang="en-US" sz="4400" dirty="0"/>
              <a:t>rrors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19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590828"/>
            <a:ext cx="7620000" cy="4603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228600">
              <a:lnSpc>
                <a:spcPct val="107000"/>
              </a:lnSpc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Syntax Errors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(Compile - Time Errors)</a:t>
            </a: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"Uh oh!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</a:t>
            </a: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ERROR!  Untrue!!!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i="1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SyntaxError</a:t>
            </a:r>
            <a:r>
              <a:rPr lang="en-US" sz="2000" i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EOL while scanning string literal</a:t>
            </a:r>
          </a:p>
          <a:p>
            <a:pPr>
              <a:lnSpc>
                <a:spcPct val="107000"/>
              </a:lnSpc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indent="-228600">
              <a:lnSpc>
                <a:spcPct val="107000"/>
              </a:lnSpc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Runtime Errors</a:t>
            </a:r>
            <a:r>
              <a:rPr lang="th-TH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("Crash")</a:t>
            </a: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th-TH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</a:t>
            </a: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ERROR!  Division by zero!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i="1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ZeroDivisionError</a:t>
            </a:r>
            <a:r>
              <a:rPr lang="en-US" sz="2000" i="1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integer division or modulo by zero</a:t>
            </a:r>
            <a:endParaRPr lang="en-US" sz="2000" dirty="0">
              <a:solidFill>
                <a:srgbClr val="FF0000"/>
              </a:solidFill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endParaRPr lang="en-US" sz="1200" dirty="0">
              <a:solidFill>
                <a:srgbClr val="000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sz="12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 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 marL="342900" indent="-228600">
              <a:lnSpc>
                <a:spcPct val="107000"/>
              </a:lnSpc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</a:pPr>
            <a:r>
              <a:rPr lang="en-US" sz="32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Logical Errors(Compiles and Runs, but is Wrong!)</a:t>
            </a:r>
          </a:p>
          <a:p>
            <a:pPr>
              <a:lnSpc>
                <a:spcPct val="107000"/>
              </a:lnSpc>
            </a:pPr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"2</a:t>
            </a:r>
            <a:r>
              <a:rPr lang="th-TH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th-TH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th-TH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th-TH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r>
              <a:rPr lang="th-TH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</a:t>
            </a: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ERROR!  Untrue!!!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th-TH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th-TH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th-TH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th-TH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sz="20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63024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h-TH" dirty="0"/>
              <a:t>ภาษาที่ใช้ในการเขียนโปรแกรม </a:t>
            </a:r>
            <a:r>
              <a:rPr lang="en-US" dirty="0"/>
              <a:t>(</a:t>
            </a:r>
            <a:r>
              <a:rPr lang="th-TH" dirty="0"/>
              <a:t>หรือ </a:t>
            </a:r>
            <a:r>
              <a:rPr lang="en-US" dirty="0"/>
              <a:t>Programming Language) </a:t>
            </a:r>
            <a:r>
              <a:rPr lang="th-TH" dirty="0"/>
              <a:t>มีจำนวนมาก </a:t>
            </a:r>
            <a:r>
              <a:rPr lang="en-US" dirty="0"/>
              <a:t>(</a:t>
            </a:r>
            <a:r>
              <a:rPr lang="th-TH" dirty="0"/>
              <a:t>หลายร้อยภาษา</a:t>
            </a:r>
            <a:r>
              <a:rPr lang="en-US" dirty="0"/>
              <a:t>)</a:t>
            </a:r>
            <a:endParaRPr lang="th-TH" dirty="0"/>
          </a:p>
          <a:p>
            <a:r>
              <a:rPr lang="th-TH" dirty="0"/>
              <a:t>แต่ละภาษามีความเหมาะสมกับงานที่ใช้มากน้อยต่างกันไป</a:t>
            </a:r>
          </a:p>
          <a:p>
            <a:pPr lvl="1"/>
            <a:r>
              <a:rPr lang="en-US" dirty="0"/>
              <a:t>MATLAB </a:t>
            </a:r>
            <a:r>
              <a:rPr lang="th-TH" dirty="0"/>
              <a:t>เป็นภาษาที่เหมาะสมกับงานประเภทที่เกี่ยวข้องกับการคำนวณ </a:t>
            </a:r>
            <a:r>
              <a:rPr lang="en-US" dirty="0"/>
              <a:t>Vector </a:t>
            </a:r>
            <a:r>
              <a:rPr lang="th-TH" dirty="0"/>
              <a:t>และ </a:t>
            </a:r>
            <a:r>
              <a:rPr lang="en-US" dirty="0"/>
              <a:t>Matrix</a:t>
            </a:r>
          </a:p>
          <a:p>
            <a:pPr lvl="1"/>
            <a:r>
              <a:rPr lang="en-US" dirty="0"/>
              <a:t>C </a:t>
            </a:r>
            <a:r>
              <a:rPr lang="th-TH" dirty="0"/>
              <a:t>เป็นภาษาที่เหมาะสำหรับงานด้าน </a:t>
            </a:r>
            <a:r>
              <a:rPr lang="en-US" dirty="0"/>
              <a:t>Data Network </a:t>
            </a:r>
            <a:r>
              <a:rPr lang="th-TH" dirty="0"/>
              <a:t>หรืองานที่เกี่ยวกับ </a:t>
            </a:r>
            <a:r>
              <a:rPr lang="en-US" dirty="0"/>
              <a:t>Hardware</a:t>
            </a:r>
          </a:p>
          <a:p>
            <a:pPr lvl="1"/>
            <a:r>
              <a:rPr lang="en-US" dirty="0"/>
              <a:t>PHP </a:t>
            </a:r>
            <a:r>
              <a:rPr lang="th-TH" dirty="0"/>
              <a:t>เป็นภาษาที่เหมาะสำหรับงานสร้าง </a:t>
            </a:r>
            <a:r>
              <a:rPr lang="en-US" dirty="0"/>
              <a:t>Web Site</a:t>
            </a:r>
          </a:p>
          <a:p>
            <a:pPr lvl="1"/>
            <a:r>
              <a:rPr lang="en-US" dirty="0"/>
              <a:t>Python </a:t>
            </a:r>
            <a:r>
              <a:rPr lang="th-TH" dirty="0"/>
              <a:t>เป็นภาษาที่เหมาะกับงานทั่วไป </a:t>
            </a:r>
            <a:r>
              <a:rPr lang="en-US" dirty="0"/>
              <a:t>(General-purpose Language)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 Programming Using Python, Revised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19992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asic </a:t>
            </a: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/>
              <a:t>onsole </a:t>
            </a:r>
            <a:r>
              <a:rPr lang="en-US" dirty="0">
                <a:solidFill>
                  <a:schemeClr val="accent1"/>
                </a:solidFill>
              </a:rPr>
              <a:t>O</a:t>
            </a:r>
            <a:r>
              <a:rPr lang="en-US" dirty="0"/>
              <a:t>utput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3440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>
              <a:lnSpc>
                <a:spcPct val="107000"/>
              </a:lnSpc>
              <a:spcBef>
                <a:spcPct val="20000"/>
              </a:spcBef>
              <a:buClr>
                <a:schemeClr val="accent1"/>
              </a:buClr>
            </a:pPr>
            <a:endParaRPr lang="en-US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1600200"/>
            <a:ext cx="7620000" cy="3385542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Basic print() Function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"1: Carpe"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"diem"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Print on the Same Line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"2: Carpe"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end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"diem"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Print Multiple Items</a:t>
            </a:r>
            <a:endParaRPr lang="en-US" sz="2000" dirty="0"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  <a:p>
            <a:pPr>
              <a:lnSpc>
                <a:spcPct val="107000"/>
              </a:lnSpc>
            </a:pP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"3: Carpe"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"diem"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effectLst/>
              <a:latin typeface="Consolas" panose="020B0609020204030204" pitchFamily="49" charset="0"/>
              <a:ea typeface="Calibri" panose="020F0502020204030204" pitchFamily="34" charset="0"/>
              <a:cs typeface="Consolas" panose="020B0609020204030204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486400" y="4191000"/>
            <a:ext cx="2502877" cy="1323439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</a:rPr>
              <a:t>1: Carpe</a:t>
            </a:r>
          </a:p>
          <a:p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</a:rPr>
              <a:t>diem</a:t>
            </a:r>
          </a:p>
          <a:p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</a:rPr>
              <a:t>2: </a:t>
            </a:r>
            <a:r>
              <a:rPr lang="en-US" sz="2000" dirty="0" err="1">
                <a:solidFill>
                  <a:prstClr val="black"/>
                </a:solidFill>
                <a:latin typeface="Consolas" panose="020B0609020204030204" pitchFamily="49" charset="0"/>
              </a:rPr>
              <a:t>Carpediem</a:t>
            </a:r>
            <a:endParaRPr lang="en-US" sz="2000" dirty="0">
              <a:solidFill>
                <a:prstClr val="black"/>
              </a:solidFill>
              <a:latin typeface="Consolas" panose="020B0609020204030204" pitchFamily="49" charset="0"/>
            </a:endParaRPr>
          </a:p>
          <a:p>
            <a:r>
              <a:rPr lang="en-US" sz="2000" dirty="0">
                <a:solidFill>
                  <a:prstClr val="black"/>
                </a:solidFill>
                <a:latin typeface="Consolas" panose="020B0609020204030204" pitchFamily="49" charset="0"/>
              </a:rPr>
              <a:t>3: Carpe diem</a:t>
            </a:r>
          </a:p>
        </p:txBody>
      </p:sp>
    </p:spTree>
    <p:extLst>
      <p:ext uri="{BB962C8B-B14F-4D97-AF65-F5344CB8AC3E}">
        <p14:creationId xmlns:p14="http://schemas.microsoft.com/office/powerpoint/2010/main" val="27757859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7924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asic </a:t>
            </a:r>
            <a:r>
              <a:rPr lang="en-US">
                <a:solidFill>
                  <a:schemeClr val="accent1"/>
                </a:solidFill>
              </a:rPr>
              <a:t>C</a:t>
            </a:r>
            <a:r>
              <a:rPr lang="en-US"/>
              <a:t>onsole </a:t>
            </a:r>
            <a:r>
              <a:rPr lang="en-US">
                <a:solidFill>
                  <a:schemeClr val="accent1"/>
                </a:solidFill>
              </a:rPr>
              <a:t>O</a:t>
            </a:r>
            <a:r>
              <a:rPr lang="en-US"/>
              <a:t>utput [2]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4983162"/>
          </a:xfrm>
        </p:spPr>
        <p:txBody>
          <a:bodyPr>
            <a:normAutofit/>
          </a:bodyPr>
          <a:lstStyle/>
          <a:p>
            <a:pPr marL="342900" lvl="1">
              <a:buClr>
                <a:schemeClr val="accent1"/>
              </a:buClr>
            </a:pPr>
            <a:r>
              <a:rPr lang="th-TH" sz="3300" dirty="0"/>
              <a:t>การหาด้านตรงข้ามมุมฉากของสามเหลี่ยม </a:t>
            </a:r>
            <a:r>
              <a:rPr lang="en-US" sz="3300" dirty="0"/>
              <a:t>(Hypotenuse)</a:t>
            </a:r>
          </a:p>
          <a:p>
            <a:pPr marL="342900" lvl="1">
              <a:buClr>
                <a:schemeClr val="accent1"/>
              </a:buClr>
            </a:pPr>
            <a:endParaRPr lang="en-US" sz="3200" dirty="0"/>
          </a:p>
          <a:p>
            <a:pPr marL="342900" lvl="1">
              <a:buClr>
                <a:schemeClr val="accent1"/>
              </a:buClr>
            </a:pPr>
            <a:endParaRPr lang="en-US" sz="3200" dirty="0"/>
          </a:p>
          <a:p>
            <a:endParaRPr lang="en-US" sz="3500" dirty="0"/>
          </a:p>
          <a:p>
            <a:endParaRPr lang="en-US" sz="3500" dirty="0"/>
          </a:p>
          <a:p>
            <a:endParaRPr lang="en-US" sz="3500" dirty="0"/>
          </a:p>
          <a:p>
            <a:pPr marL="342900" lvl="1">
              <a:buClr>
                <a:schemeClr val="accent1"/>
              </a:buClr>
            </a:pPr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45" name="Group 44"/>
          <p:cNvGrpSpPr/>
          <p:nvPr/>
        </p:nvGrpSpPr>
        <p:grpSpPr>
          <a:xfrm>
            <a:off x="457200" y="2646362"/>
            <a:ext cx="4485640" cy="1468438"/>
            <a:chOff x="457200" y="2493962"/>
            <a:chExt cx="4485640" cy="1468438"/>
          </a:xfrm>
        </p:grpSpPr>
        <p:sp>
          <p:nvSpPr>
            <p:cNvPr id="7" name="Right Triangle 6"/>
            <p:cNvSpPr/>
            <p:nvPr/>
          </p:nvSpPr>
          <p:spPr>
            <a:xfrm>
              <a:off x="1379220" y="2493962"/>
              <a:ext cx="1828800" cy="1066800"/>
            </a:xfrm>
            <a:prstGeom prst="rtTriangle">
              <a:avLst/>
            </a:prstGeom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/>
            <p:cNvSpPr/>
            <p:nvPr/>
          </p:nvSpPr>
          <p:spPr>
            <a:xfrm>
              <a:off x="1818640" y="3636962"/>
              <a:ext cx="838200" cy="32543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b = 4</a:t>
              </a:r>
            </a:p>
          </p:txBody>
        </p:sp>
        <p:sp>
          <p:nvSpPr>
            <p:cNvPr id="9" name="Rectangle 8"/>
            <p:cNvSpPr/>
            <p:nvPr/>
          </p:nvSpPr>
          <p:spPr>
            <a:xfrm>
              <a:off x="457200" y="2798762"/>
              <a:ext cx="685800" cy="24923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a = 3</a:t>
              </a:r>
            </a:p>
          </p:txBody>
        </p:sp>
        <p:sp>
          <p:nvSpPr>
            <p:cNvPr id="10" name="Rectangle 9"/>
            <p:cNvSpPr/>
            <p:nvPr/>
          </p:nvSpPr>
          <p:spPr>
            <a:xfrm>
              <a:off x="2428240" y="2701924"/>
              <a:ext cx="685800" cy="249238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sz="2000" dirty="0"/>
                <a:t>c = ?</a:t>
              </a:r>
            </a:p>
          </p:txBody>
        </p:sp>
        <p:sp>
          <p:nvSpPr>
            <p:cNvPr id="11" name="Right Arrow 10"/>
            <p:cNvSpPr/>
            <p:nvPr/>
          </p:nvSpPr>
          <p:spPr>
            <a:xfrm>
              <a:off x="4104640" y="2722562"/>
              <a:ext cx="838200" cy="609600"/>
            </a:xfrm>
            <a:prstGeom prst="righ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4" name="Group 4"/>
          <p:cNvGrpSpPr>
            <a:grpSpLocks noChangeAspect="1"/>
          </p:cNvGrpSpPr>
          <p:nvPr/>
        </p:nvGrpSpPr>
        <p:grpSpPr bwMode="auto">
          <a:xfrm>
            <a:off x="5408588" y="2514600"/>
            <a:ext cx="3125773" cy="1549401"/>
            <a:chOff x="3311" y="2984"/>
            <a:chExt cx="1969" cy="976"/>
          </a:xfrm>
        </p:grpSpPr>
        <p:sp>
          <p:nvSpPr>
            <p:cNvPr id="15" name="AutoShape 3"/>
            <p:cNvSpPr>
              <a:spLocks noChangeAspect="1" noChangeArrowheads="1" noTextEdit="1"/>
            </p:cNvSpPr>
            <p:nvPr/>
          </p:nvSpPr>
          <p:spPr bwMode="auto">
            <a:xfrm>
              <a:off x="3311" y="2984"/>
              <a:ext cx="1969" cy="9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6" name="Rectangle 5"/>
            <p:cNvSpPr>
              <a:spLocks noChangeArrowheads="1"/>
            </p:cNvSpPr>
            <p:nvPr/>
          </p:nvSpPr>
          <p:spPr bwMode="auto">
            <a:xfrm>
              <a:off x="3626" y="3051"/>
              <a:ext cx="88" cy="2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i="1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c</a:t>
              </a:r>
              <a:endParaRPr kumimoji="0" lang="en-US" altLang="en-US" sz="180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endParaRPr>
            </a:p>
          </p:txBody>
        </p:sp>
        <p:sp>
          <p:nvSpPr>
            <p:cNvPr id="17" name="Rectangle 6"/>
            <p:cNvSpPr>
              <a:spLocks noChangeArrowheads="1"/>
            </p:cNvSpPr>
            <p:nvPr/>
          </p:nvSpPr>
          <p:spPr bwMode="auto">
            <a:xfrm>
              <a:off x="3714" y="3052"/>
              <a:ext cx="12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2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7"/>
            <p:cNvSpPr>
              <a:spLocks noChangeArrowheads="1"/>
            </p:cNvSpPr>
            <p:nvPr/>
          </p:nvSpPr>
          <p:spPr bwMode="auto">
            <a:xfrm>
              <a:off x="3626" y="3283"/>
              <a:ext cx="17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1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c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8"/>
            <p:cNvSpPr>
              <a:spLocks noChangeArrowheads="1"/>
            </p:cNvSpPr>
            <p:nvPr/>
          </p:nvSpPr>
          <p:spPr bwMode="auto">
            <a:xfrm>
              <a:off x="3714" y="3282"/>
              <a:ext cx="128" cy="1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0" i="0" u="none" strike="noStrike" cap="none" normalizeH="0" baseline="0">
                  <a:ln>
                    <a:noFill/>
                  </a:ln>
                  <a:solidFill>
                    <a:srgbClr val="FFFFFF"/>
                  </a:solidFill>
                  <a:effectLst/>
                  <a:latin typeface="Georgia" panose="02040502050405020303" pitchFamily="18" charset="0"/>
                </a:rPr>
                <a:t>2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9"/>
            <p:cNvSpPr>
              <a:spLocks noChangeArrowheads="1"/>
            </p:cNvSpPr>
            <p:nvPr/>
          </p:nvSpPr>
          <p:spPr bwMode="auto">
            <a:xfrm>
              <a:off x="3900" y="3051"/>
              <a:ext cx="254" cy="2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=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Freeform 10"/>
            <p:cNvSpPr>
              <a:spLocks noEditPoints="1"/>
            </p:cNvSpPr>
            <p:nvPr/>
          </p:nvSpPr>
          <p:spPr bwMode="auto">
            <a:xfrm>
              <a:off x="4079" y="3136"/>
              <a:ext cx="95" cy="93"/>
            </a:xfrm>
            <a:custGeom>
              <a:avLst/>
              <a:gdLst>
                <a:gd name="T0" fmla="*/ 837 w 1581"/>
                <a:gd name="T1" fmla="*/ 123 h 1545"/>
                <a:gd name="T2" fmla="*/ 548 w 1581"/>
                <a:gd name="T3" fmla="*/ 253 h 1545"/>
                <a:gd name="T4" fmla="*/ 348 w 1581"/>
                <a:gd name="T5" fmla="*/ 601 h 1545"/>
                <a:gd name="T6" fmla="*/ 276 w 1581"/>
                <a:gd name="T7" fmla="*/ 1036 h 1545"/>
                <a:gd name="T8" fmla="*/ 321 w 1581"/>
                <a:gd name="T9" fmla="*/ 1279 h 1545"/>
                <a:gd name="T10" fmla="*/ 470 w 1581"/>
                <a:gd name="T11" fmla="*/ 1359 h 1545"/>
                <a:gd name="T12" fmla="*/ 673 w 1581"/>
                <a:gd name="T13" fmla="*/ 1270 h 1545"/>
                <a:gd name="T14" fmla="*/ 877 w 1581"/>
                <a:gd name="T15" fmla="*/ 1016 h 1545"/>
                <a:gd name="T16" fmla="*/ 1026 w 1581"/>
                <a:gd name="T17" fmla="*/ 636 h 1545"/>
                <a:gd name="T18" fmla="*/ 1040 w 1581"/>
                <a:gd name="T19" fmla="*/ 569 h 1545"/>
                <a:gd name="T20" fmla="*/ 1059 w 1581"/>
                <a:gd name="T21" fmla="*/ 458 h 1545"/>
                <a:gd name="T22" fmla="*/ 1064 w 1581"/>
                <a:gd name="T23" fmla="*/ 356 h 1545"/>
                <a:gd name="T24" fmla="*/ 1012 w 1581"/>
                <a:gd name="T25" fmla="*/ 180 h 1545"/>
                <a:gd name="T26" fmla="*/ 837 w 1581"/>
                <a:gd name="T27" fmla="*/ 123 h 1545"/>
                <a:gd name="T28" fmla="*/ 806 w 1581"/>
                <a:gd name="T29" fmla="*/ 0 h 1545"/>
                <a:gd name="T30" fmla="*/ 996 w 1581"/>
                <a:gd name="T31" fmla="*/ 22 h 1545"/>
                <a:gd name="T32" fmla="*/ 1178 w 1581"/>
                <a:gd name="T33" fmla="*/ 103 h 1545"/>
                <a:gd name="T34" fmla="*/ 1322 w 1581"/>
                <a:gd name="T35" fmla="*/ 0 h 1545"/>
                <a:gd name="T36" fmla="*/ 1422 w 1581"/>
                <a:gd name="T37" fmla="*/ 25 h 1545"/>
                <a:gd name="T38" fmla="*/ 1192 w 1581"/>
                <a:gd name="T39" fmla="*/ 1015 h 1545"/>
                <a:gd name="T40" fmla="*/ 1158 w 1581"/>
                <a:gd name="T41" fmla="*/ 1247 h 1545"/>
                <a:gd name="T42" fmla="*/ 1178 w 1581"/>
                <a:gd name="T43" fmla="*/ 1337 h 1545"/>
                <a:gd name="T44" fmla="*/ 1242 w 1581"/>
                <a:gd name="T45" fmla="*/ 1365 h 1545"/>
                <a:gd name="T46" fmla="*/ 1342 w 1581"/>
                <a:gd name="T47" fmla="*/ 1327 h 1545"/>
                <a:gd name="T48" fmla="*/ 1492 w 1581"/>
                <a:gd name="T49" fmla="*/ 1181 h 1545"/>
                <a:gd name="T50" fmla="*/ 1581 w 1581"/>
                <a:gd name="T51" fmla="*/ 1269 h 1545"/>
                <a:gd name="T52" fmla="*/ 1341 w 1581"/>
                <a:gd name="T53" fmla="*/ 1482 h 1545"/>
                <a:gd name="T54" fmla="*/ 1126 w 1581"/>
                <a:gd name="T55" fmla="*/ 1545 h 1545"/>
                <a:gd name="T56" fmla="*/ 972 w 1581"/>
                <a:gd name="T57" fmla="*/ 1481 h 1545"/>
                <a:gd name="T58" fmla="*/ 914 w 1581"/>
                <a:gd name="T59" fmla="*/ 1311 h 1545"/>
                <a:gd name="T60" fmla="*/ 950 w 1581"/>
                <a:gd name="T61" fmla="*/ 1128 h 1545"/>
                <a:gd name="T62" fmla="*/ 930 w 1581"/>
                <a:gd name="T63" fmla="*/ 1122 h 1545"/>
                <a:gd name="T64" fmla="*/ 645 w 1581"/>
                <a:gd name="T65" fmla="*/ 1442 h 1545"/>
                <a:gd name="T66" fmla="*/ 361 w 1581"/>
                <a:gd name="T67" fmla="*/ 1544 h 1545"/>
                <a:gd name="T68" fmla="*/ 94 w 1581"/>
                <a:gd name="T69" fmla="*/ 1414 h 1545"/>
                <a:gd name="T70" fmla="*/ 0 w 1581"/>
                <a:gd name="T71" fmla="*/ 1050 h 1545"/>
                <a:gd name="T72" fmla="*/ 105 w 1581"/>
                <a:gd name="T73" fmla="*/ 533 h 1545"/>
                <a:gd name="T74" fmla="*/ 395 w 1581"/>
                <a:gd name="T75" fmla="*/ 143 h 1545"/>
                <a:gd name="T76" fmla="*/ 806 w 1581"/>
                <a:gd name="T77" fmla="*/ 0 h 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81" h="1545">
                  <a:moveTo>
                    <a:pt x="837" y="123"/>
                  </a:moveTo>
                  <a:cubicBezTo>
                    <a:pt x="730" y="123"/>
                    <a:pt x="634" y="166"/>
                    <a:pt x="548" y="253"/>
                  </a:cubicBezTo>
                  <a:cubicBezTo>
                    <a:pt x="463" y="339"/>
                    <a:pt x="396" y="455"/>
                    <a:pt x="348" y="601"/>
                  </a:cubicBezTo>
                  <a:cubicBezTo>
                    <a:pt x="300" y="746"/>
                    <a:pt x="276" y="891"/>
                    <a:pt x="276" y="1036"/>
                  </a:cubicBezTo>
                  <a:cubicBezTo>
                    <a:pt x="276" y="1144"/>
                    <a:pt x="291" y="1225"/>
                    <a:pt x="321" y="1279"/>
                  </a:cubicBezTo>
                  <a:cubicBezTo>
                    <a:pt x="351" y="1332"/>
                    <a:pt x="400" y="1359"/>
                    <a:pt x="470" y="1359"/>
                  </a:cubicBezTo>
                  <a:cubicBezTo>
                    <a:pt x="539" y="1359"/>
                    <a:pt x="606" y="1330"/>
                    <a:pt x="673" y="1270"/>
                  </a:cubicBezTo>
                  <a:cubicBezTo>
                    <a:pt x="739" y="1211"/>
                    <a:pt x="807" y="1126"/>
                    <a:pt x="877" y="1016"/>
                  </a:cubicBezTo>
                  <a:cubicBezTo>
                    <a:pt x="948" y="906"/>
                    <a:pt x="997" y="780"/>
                    <a:pt x="1026" y="636"/>
                  </a:cubicBezTo>
                  <a:lnTo>
                    <a:pt x="1040" y="569"/>
                  </a:lnTo>
                  <a:cubicBezTo>
                    <a:pt x="1050" y="526"/>
                    <a:pt x="1056" y="489"/>
                    <a:pt x="1059" y="458"/>
                  </a:cubicBezTo>
                  <a:cubicBezTo>
                    <a:pt x="1062" y="426"/>
                    <a:pt x="1064" y="393"/>
                    <a:pt x="1064" y="356"/>
                  </a:cubicBezTo>
                  <a:cubicBezTo>
                    <a:pt x="1064" y="276"/>
                    <a:pt x="1047" y="217"/>
                    <a:pt x="1012" y="180"/>
                  </a:cubicBezTo>
                  <a:cubicBezTo>
                    <a:pt x="978" y="142"/>
                    <a:pt x="920" y="123"/>
                    <a:pt x="837" y="123"/>
                  </a:cubicBezTo>
                  <a:close/>
                  <a:moveTo>
                    <a:pt x="806" y="0"/>
                  </a:moveTo>
                  <a:cubicBezTo>
                    <a:pt x="874" y="0"/>
                    <a:pt x="937" y="7"/>
                    <a:pt x="996" y="22"/>
                  </a:cubicBezTo>
                  <a:cubicBezTo>
                    <a:pt x="1055" y="38"/>
                    <a:pt x="1115" y="64"/>
                    <a:pt x="1178" y="103"/>
                  </a:cubicBezTo>
                  <a:lnTo>
                    <a:pt x="1322" y="0"/>
                  </a:lnTo>
                  <a:lnTo>
                    <a:pt x="1422" y="25"/>
                  </a:lnTo>
                  <a:lnTo>
                    <a:pt x="1192" y="1015"/>
                  </a:lnTo>
                  <a:cubicBezTo>
                    <a:pt x="1169" y="1114"/>
                    <a:pt x="1158" y="1191"/>
                    <a:pt x="1158" y="1247"/>
                  </a:cubicBezTo>
                  <a:cubicBezTo>
                    <a:pt x="1158" y="1288"/>
                    <a:pt x="1164" y="1319"/>
                    <a:pt x="1178" y="1337"/>
                  </a:cubicBezTo>
                  <a:cubicBezTo>
                    <a:pt x="1192" y="1356"/>
                    <a:pt x="1213" y="1365"/>
                    <a:pt x="1242" y="1365"/>
                  </a:cubicBezTo>
                  <a:cubicBezTo>
                    <a:pt x="1273" y="1365"/>
                    <a:pt x="1307" y="1353"/>
                    <a:pt x="1342" y="1327"/>
                  </a:cubicBezTo>
                  <a:cubicBezTo>
                    <a:pt x="1377" y="1302"/>
                    <a:pt x="1427" y="1253"/>
                    <a:pt x="1492" y="1181"/>
                  </a:cubicBezTo>
                  <a:lnTo>
                    <a:pt x="1581" y="1269"/>
                  </a:lnTo>
                  <a:cubicBezTo>
                    <a:pt x="1487" y="1369"/>
                    <a:pt x="1407" y="1440"/>
                    <a:pt x="1341" y="1482"/>
                  </a:cubicBezTo>
                  <a:cubicBezTo>
                    <a:pt x="1275" y="1524"/>
                    <a:pt x="1204" y="1545"/>
                    <a:pt x="1126" y="1545"/>
                  </a:cubicBezTo>
                  <a:cubicBezTo>
                    <a:pt x="1062" y="1545"/>
                    <a:pt x="1010" y="1524"/>
                    <a:pt x="972" y="1481"/>
                  </a:cubicBezTo>
                  <a:cubicBezTo>
                    <a:pt x="933" y="1438"/>
                    <a:pt x="914" y="1382"/>
                    <a:pt x="914" y="1311"/>
                  </a:cubicBezTo>
                  <a:cubicBezTo>
                    <a:pt x="914" y="1253"/>
                    <a:pt x="926" y="1193"/>
                    <a:pt x="950" y="1128"/>
                  </a:cubicBezTo>
                  <a:lnTo>
                    <a:pt x="930" y="1122"/>
                  </a:lnTo>
                  <a:cubicBezTo>
                    <a:pt x="830" y="1268"/>
                    <a:pt x="735" y="1374"/>
                    <a:pt x="645" y="1442"/>
                  </a:cubicBezTo>
                  <a:cubicBezTo>
                    <a:pt x="556" y="1510"/>
                    <a:pt x="461" y="1544"/>
                    <a:pt x="361" y="1544"/>
                  </a:cubicBezTo>
                  <a:cubicBezTo>
                    <a:pt x="246" y="1544"/>
                    <a:pt x="157" y="1500"/>
                    <a:pt x="94" y="1414"/>
                  </a:cubicBezTo>
                  <a:cubicBezTo>
                    <a:pt x="31" y="1327"/>
                    <a:pt x="0" y="1206"/>
                    <a:pt x="0" y="1050"/>
                  </a:cubicBezTo>
                  <a:cubicBezTo>
                    <a:pt x="0" y="871"/>
                    <a:pt x="35" y="699"/>
                    <a:pt x="105" y="533"/>
                  </a:cubicBezTo>
                  <a:cubicBezTo>
                    <a:pt x="176" y="368"/>
                    <a:pt x="272" y="238"/>
                    <a:pt x="395" y="143"/>
                  </a:cubicBezTo>
                  <a:cubicBezTo>
                    <a:pt x="518" y="47"/>
                    <a:pt x="655" y="0"/>
                    <a:pt x="80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" name="Freeform 11"/>
            <p:cNvSpPr>
              <a:spLocks/>
            </p:cNvSpPr>
            <p:nvPr/>
          </p:nvSpPr>
          <p:spPr bwMode="auto">
            <a:xfrm>
              <a:off x="4190" y="3068"/>
              <a:ext cx="59" cy="89"/>
            </a:xfrm>
            <a:custGeom>
              <a:avLst/>
              <a:gdLst>
                <a:gd name="T0" fmla="*/ 526 w 988"/>
                <a:gd name="T1" fmla="*/ 0 h 1477"/>
                <a:gd name="T2" fmla="*/ 728 w 988"/>
                <a:gd name="T3" fmla="*/ 27 h 1477"/>
                <a:gd name="T4" fmla="*/ 865 w 988"/>
                <a:gd name="T5" fmla="*/ 99 h 1477"/>
                <a:gd name="T6" fmla="*/ 940 w 988"/>
                <a:gd name="T7" fmla="*/ 209 h 1477"/>
                <a:gd name="T8" fmla="*/ 964 w 988"/>
                <a:gd name="T9" fmla="*/ 347 h 1477"/>
                <a:gd name="T10" fmla="*/ 957 w 988"/>
                <a:gd name="T11" fmla="*/ 429 h 1477"/>
                <a:gd name="T12" fmla="*/ 936 w 988"/>
                <a:gd name="T13" fmla="*/ 505 h 1477"/>
                <a:gd name="T14" fmla="*/ 895 w 988"/>
                <a:gd name="T15" fmla="*/ 579 h 1477"/>
                <a:gd name="T16" fmla="*/ 833 w 988"/>
                <a:gd name="T17" fmla="*/ 659 h 1477"/>
                <a:gd name="T18" fmla="*/ 758 w 988"/>
                <a:gd name="T19" fmla="*/ 744 h 1477"/>
                <a:gd name="T20" fmla="*/ 659 w 988"/>
                <a:gd name="T21" fmla="*/ 846 h 1477"/>
                <a:gd name="T22" fmla="*/ 545 w 988"/>
                <a:gd name="T23" fmla="*/ 960 h 1477"/>
                <a:gd name="T24" fmla="*/ 430 w 988"/>
                <a:gd name="T25" fmla="*/ 1078 h 1477"/>
                <a:gd name="T26" fmla="*/ 327 w 988"/>
                <a:gd name="T27" fmla="*/ 1191 h 1477"/>
                <a:gd name="T28" fmla="*/ 251 w 988"/>
                <a:gd name="T29" fmla="*/ 1291 h 1477"/>
                <a:gd name="T30" fmla="*/ 673 w 988"/>
                <a:gd name="T31" fmla="*/ 1291 h 1477"/>
                <a:gd name="T32" fmla="*/ 758 w 988"/>
                <a:gd name="T33" fmla="*/ 1287 h 1477"/>
                <a:gd name="T34" fmla="*/ 811 w 988"/>
                <a:gd name="T35" fmla="*/ 1270 h 1477"/>
                <a:gd name="T36" fmla="*/ 847 w 988"/>
                <a:gd name="T37" fmla="*/ 1228 h 1477"/>
                <a:gd name="T38" fmla="*/ 882 w 988"/>
                <a:gd name="T39" fmla="*/ 1151 h 1477"/>
                <a:gd name="T40" fmla="*/ 988 w 988"/>
                <a:gd name="T41" fmla="*/ 1151 h 1477"/>
                <a:gd name="T42" fmla="*/ 977 w 988"/>
                <a:gd name="T43" fmla="*/ 1314 h 1477"/>
                <a:gd name="T44" fmla="*/ 966 w 988"/>
                <a:gd name="T45" fmla="*/ 1477 h 1477"/>
                <a:gd name="T46" fmla="*/ 0 w 988"/>
                <a:gd name="T47" fmla="*/ 1477 h 1477"/>
                <a:gd name="T48" fmla="*/ 0 w 988"/>
                <a:gd name="T49" fmla="*/ 1418 h 1477"/>
                <a:gd name="T50" fmla="*/ 64 w 988"/>
                <a:gd name="T51" fmla="*/ 1296 h 1477"/>
                <a:gd name="T52" fmla="*/ 146 w 988"/>
                <a:gd name="T53" fmla="*/ 1175 h 1477"/>
                <a:gd name="T54" fmla="*/ 250 w 988"/>
                <a:gd name="T55" fmla="*/ 1048 h 1477"/>
                <a:gd name="T56" fmla="*/ 379 w 988"/>
                <a:gd name="T57" fmla="*/ 911 h 1477"/>
                <a:gd name="T58" fmla="*/ 553 w 988"/>
                <a:gd name="T59" fmla="*/ 728 h 1477"/>
                <a:gd name="T60" fmla="*/ 659 w 988"/>
                <a:gd name="T61" fmla="*/ 593 h 1477"/>
                <a:gd name="T62" fmla="*/ 712 w 988"/>
                <a:gd name="T63" fmla="*/ 484 h 1477"/>
                <a:gd name="T64" fmla="*/ 727 w 988"/>
                <a:gd name="T65" fmla="*/ 376 h 1477"/>
                <a:gd name="T66" fmla="*/ 710 w 988"/>
                <a:gd name="T67" fmla="*/ 269 h 1477"/>
                <a:gd name="T68" fmla="*/ 663 w 988"/>
                <a:gd name="T69" fmla="*/ 186 h 1477"/>
                <a:gd name="T70" fmla="*/ 584 w 988"/>
                <a:gd name="T71" fmla="*/ 132 h 1477"/>
                <a:gd name="T72" fmla="*/ 476 w 988"/>
                <a:gd name="T73" fmla="*/ 113 h 1477"/>
                <a:gd name="T74" fmla="*/ 298 w 988"/>
                <a:gd name="T75" fmla="*/ 171 h 1477"/>
                <a:gd name="T76" fmla="*/ 186 w 988"/>
                <a:gd name="T77" fmla="*/ 338 h 1477"/>
                <a:gd name="T78" fmla="*/ 36 w 988"/>
                <a:gd name="T79" fmla="*/ 338 h 1477"/>
                <a:gd name="T80" fmla="*/ 36 w 988"/>
                <a:gd name="T81" fmla="*/ 115 h 1477"/>
                <a:gd name="T82" fmla="*/ 305 w 988"/>
                <a:gd name="T83" fmla="*/ 27 h 1477"/>
                <a:gd name="T84" fmla="*/ 526 w 988"/>
                <a:gd name="T85" fmla="*/ 0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88" h="1477">
                  <a:moveTo>
                    <a:pt x="526" y="0"/>
                  </a:moveTo>
                  <a:cubicBezTo>
                    <a:pt x="605" y="0"/>
                    <a:pt x="672" y="9"/>
                    <a:pt x="728" y="27"/>
                  </a:cubicBezTo>
                  <a:cubicBezTo>
                    <a:pt x="784" y="45"/>
                    <a:pt x="830" y="69"/>
                    <a:pt x="865" y="99"/>
                  </a:cubicBezTo>
                  <a:cubicBezTo>
                    <a:pt x="899" y="130"/>
                    <a:pt x="925" y="166"/>
                    <a:pt x="940" y="209"/>
                  </a:cubicBezTo>
                  <a:cubicBezTo>
                    <a:pt x="956" y="251"/>
                    <a:pt x="964" y="297"/>
                    <a:pt x="964" y="347"/>
                  </a:cubicBezTo>
                  <a:cubicBezTo>
                    <a:pt x="964" y="376"/>
                    <a:pt x="962" y="404"/>
                    <a:pt x="957" y="429"/>
                  </a:cubicBezTo>
                  <a:cubicBezTo>
                    <a:pt x="953" y="455"/>
                    <a:pt x="946" y="480"/>
                    <a:pt x="936" y="505"/>
                  </a:cubicBezTo>
                  <a:cubicBezTo>
                    <a:pt x="926" y="529"/>
                    <a:pt x="912" y="554"/>
                    <a:pt x="895" y="579"/>
                  </a:cubicBezTo>
                  <a:cubicBezTo>
                    <a:pt x="879" y="605"/>
                    <a:pt x="858" y="631"/>
                    <a:pt x="833" y="659"/>
                  </a:cubicBezTo>
                  <a:cubicBezTo>
                    <a:pt x="814" y="684"/>
                    <a:pt x="789" y="712"/>
                    <a:pt x="758" y="744"/>
                  </a:cubicBezTo>
                  <a:cubicBezTo>
                    <a:pt x="728" y="776"/>
                    <a:pt x="695" y="810"/>
                    <a:pt x="659" y="846"/>
                  </a:cubicBezTo>
                  <a:cubicBezTo>
                    <a:pt x="623" y="883"/>
                    <a:pt x="585" y="921"/>
                    <a:pt x="545" y="960"/>
                  </a:cubicBezTo>
                  <a:cubicBezTo>
                    <a:pt x="506" y="1000"/>
                    <a:pt x="467" y="1039"/>
                    <a:pt x="430" y="1078"/>
                  </a:cubicBezTo>
                  <a:cubicBezTo>
                    <a:pt x="393" y="1117"/>
                    <a:pt x="358" y="1154"/>
                    <a:pt x="327" y="1191"/>
                  </a:cubicBezTo>
                  <a:cubicBezTo>
                    <a:pt x="296" y="1227"/>
                    <a:pt x="271" y="1261"/>
                    <a:pt x="251" y="1291"/>
                  </a:cubicBezTo>
                  <a:lnTo>
                    <a:pt x="673" y="1291"/>
                  </a:lnTo>
                  <a:cubicBezTo>
                    <a:pt x="709" y="1291"/>
                    <a:pt x="737" y="1290"/>
                    <a:pt x="758" y="1287"/>
                  </a:cubicBezTo>
                  <a:cubicBezTo>
                    <a:pt x="780" y="1285"/>
                    <a:pt x="797" y="1279"/>
                    <a:pt x="811" y="1270"/>
                  </a:cubicBezTo>
                  <a:cubicBezTo>
                    <a:pt x="826" y="1260"/>
                    <a:pt x="838" y="1247"/>
                    <a:pt x="847" y="1228"/>
                  </a:cubicBezTo>
                  <a:cubicBezTo>
                    <a:pt x="857" y="1209"/>
                    <a:pt x="869" y="1184"/>
                    <a:pt x="882" y="1151"/>
                  </a:cubicBezTo>
                  <a:lnTo>
                    <a:pt x="988" y="1151"/>
                  </a:lnTo>
                  <a:cubicBezTo>
                    <a:pt x="984" y="1205"/>
                    <a:pt x="980" y="1259"/>
                    <a:pt x="977" y="1314"/>
                  </a:cubicBezTo>
                  <a:cubicBezTo>
                    <a:pt x="973" y="1369"/>
                    <a:pt x="970" y="1423"/>
                    <a:pt x="966" y="1477"/>
                  </a:cubicBezTo>
                  <a:lnTo>
                    <a:pt x="0" y="1477"/>
                  </a:lnTo>
                  <a:lnTo>
                    <a:pt x="0" y="1418"/>
                  </a:lnTo>
                  <a:cubicBezTo>
                    <a:pt x="18" y="1377"/>
                    <a:pt x="39" y="1336"/>
                    <a:pt x="64" y="1296"/>
                  </a:cubicBezTo>
                  <a:cubicBezTo>
                    <a:pt x="88" y="1256"/>
                    <a:pt x="116" y="1216"/>
                    <a:pt x="146" y="1175"/>
                  </a:cubicBezTo>
                  <a:cubicBezTo>
                    <a:pt x="176" y="1134"/>
                    <a:pt x="211" y="1091"/>
                    <a:pt x="250" y="1048"/>
                  </a:cubicBezTo>
                  <a:cubicBezTo>
                    <a:pt x="289" y="1004"/>
                    <a:pt x="331" y="959"/>
                    <a:pt x="379" y="911"/>
                  </a:cubicBezTo>
                  <a:cubicBezTo>
                    <a:pt x="450" y="840"/>
                    <a:pt x="508" y="779"/>
                    <a:pt x="553" y="728"/>
                  </a:cubicBezTo>
                  <a:cubicBezTo>
                    <a:pt x="598" y="678"/>
                    <a:pt x="633" y="633"/>
                    <a:pt x="659" y="593"/>
                  </a:cubicBezTo>
                  <a:cubicBezTo>
                    <a:pt x="685" y="554"/>
                    <a:pt x="703" y="517"/>
                    <a:pt x="712" y="484"/>
                  </a:cubicBezTo>
                  <a:cubicBezTo>
                    <a:pt x="722" y="450"/>
                    <a:pt x="727" y="414"/>
                    <a:pt x="727" y="376"/>
                  </a:cubicBezTo>
                  <a:cubicBezTo>
                    <a:pt x="727" y="338"/>
                    <a:pt x="721" y="302"/>
                    <a:pt x="710" y="269"/>
                  </a:cubicBezTo>
                  <a:cubicBezTo>
                    <a:pt x="699" y="237"/>
                    <a:pt x="683" y="209"/>
                    <a:pt x="663" y="186"/>
                  </a:cubicBezTo>
                  <a:cubicBezTo>
                    <a:pt x="642" y="163"/>
                    <a:pt x="616" y="145"/>
                    <a:pt x="584" y="132"/>
                  </a:cubicBezTo>
                  <a:cubicBezTo>
                    <a:pt x="553" y="119"/>
                    <a:pt x="517" y="113"/>
                    <a:pt x="476" y="113"/>
                  </a:cubicBezTo>
                  <a:cubicBezTo>
                    <a:pt x="405" y="113"/>
                    <a:pt x="346" y="132"/>
                    <a:pt x="298" y="171"/>
                  </a:cubicBezTo>
                  <a:cubicBezTo>
                    <a:pt x="250" y="209"/>
                    <a:pt x="212" y="265"/>
                    <a:pt x="186" y="338"/>
                  </a:cubicBezTo>
                  <a:lnTo>
                    <a:pt x="36" y="338"/>
                  </a:lnTo>
                  <a:lnTo>
                    <a:pt x="36" y="115"/>
                  </a:lnTo>
                  <a:cubicBezTo>
                    <a:pt x="134" y="75"/>
                    <a:pt x="223" y="46"/>
                    <a:pt x="305" y="27"/>
                  </a:cubicBezTo>
                  <a:cubicBezTo>
                    <a:pt x="387" y="9"/>
                    <a:pt x="460" y="0"/>
                    <a:pt x="52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3" name="Freeform 12"/>
            <p:cNvSpPr>
              <a:spLocks/>
            </p:cNvSpPr>
            <p:nvPr/>
          </p:nvSpPr>
          <p:spPr bwMode="auto">
            <a:xfrm>
              <a:off x="4327" y="3112"/>
              <a:ext cx="116" cy="120"/>
            </a:xfrm>
            <a:custGeom>
              <a:avLst/>
              <a:gdLst>
                <a:gd name="T0" fmla="*/ 51 w 116"/>
                <a:gd name="T1" fmla="*/ 0 h 120"/>
                <a:gd name="T2" fmla="*/ 65 w 116"/>
                <a:gd name="T3" fmla="*/ 0 h 120"/>
                <a:gd name="T4" fmla="*/ 65 w 116"/>
                <a:gd name="T5" fmla="*/ 54 h 120"/>
                <a:gd name="T6" fmla="*/ 116 w 116"/>
                <a:gd name="T7" fmla="*/ 54 h 120"/>
                <a:gd name="T8" fmla="*/ 116 w 116"/>
                <a:gd name="T9" fmla="*/ 66 h 120"/>
                <a:gd name="T10" fmla="*/ 65 w 116"/>
                <a:gd name="T11" fmla="*/ 66 h 120"/>
                <a:gd name="T12" fmla="*/ 65 w 116"/>
                <a:gd name="T13" fmla="*/ 120 h 120"/>
                <a:gd name="T14" fmla="*/ 51 w 116"/>
                <a:gd name="T15" fmla="*/ 120 h 120"/>
                <a:gd name="T16" fmla="*/ 51 w 116"/>
                <a:gd name="T17" fmla="*/ 66 h 120"/>
                <a:gd name="T18" fmla="*/ 0 w 116"/>
                <a:gd name="T19" fmla="*/ 66 h 120"/>
                <a:gd name="T20" fmla="*/ 0 w 116"/>
                <a:gd name="T21" fmla="*/ 54 h 120"/>
                <a:gd name="T22" fmla="*/ 51 w 116"/>
                <a:gd name="T23" fmla="*/ 54 h 120"/>
                <a:gd name="T24" fmla="*/ 51 w 116"/>
                <a:gd name="T25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20">
                  <a:moveTo>
                    <a:pt x="51" y="0"/>
                  </a:moveTo>
                  <a:lnTo>
                    <a:pt x="65" y="0"/>
                  </a:lnTo>
                  <a:lnTo>
                    <a:pt x="65" y="54"/>
                  </a:lnTo>
                  <a:lnTo>
                    <a:pt x="116" y="54"/>
                  </a:lnTo>
                  <a:lnTo>
                    <a:pt x="116" y="66"/>
                  </a:lnTo>
                  <a:lnTo>
                    <a:pt x="65" y="66"/>
                  </a:lnTo>
                  <a:lnTo>
                    <a:pt x="65" y="120"/>
                  </a:lnTo>
                  <a:lnTo>
                    <a:pt x="51" y="120"/>
                  </a:lnTo>
                  <a:lnTo>
                    <a:pt x="51" y="66"/>
                  </a:lnTo>
                  <a:lnTo>
                    <a:pt x="0" y="66"/>
                  </a:lnTo>
                  <a:lnTo>
                    <a:pt x="0" y="54"/>
                  </a:lnTo>
                  <a:lnTo>
                    <a:pt x="51" y="5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4" name="Freeform 13"/>
            <p:cNvSpPr>
              <a:spLocks noEditPoints="1"/>
            </p:cNvSpPr>
            <p:nvPr/>
          </p:nvSpPr>
          <p:spPr bwMode="auto">
            <a:xfrm>
              <a:off x="4507" y="3093"/>
              <a:ext cx="85" cy="136"/>
            </a:xfrm>
            <a:custGeom>
              <a:avLst/>
              <a:gdLst>
                <a:gd name="T0" fmla="*/ 945 w 1417"/>
                <a:gd name="T1" fmla="*/ 898 h 2259"/>
                <a:gd name="T2" fmla="*/ 797 w 1417"/>
                <a:gd name="T3" fmla="*/ 946 h 2259"/>
                <a:gd name="T4" fmla="*/ 635 w 1417"/>
                <a:gd name="T5" fmla="*/ 1104 h 2259"/>
                <a:gd name="T6" fmla="*/ 490 w 1417"/>
                <a:gd name="T7" fmla="*/ 1329 h 2259"/>
                <a:gd name="T8" fmla="*/ 395 w 1417"/>
                <a:gd name="T9" fmla="*/ 1625 h 2259"/>
                <a:gd name="T10" fmla="*/ 381 w 1417"/>
                <a:gd name="T11" fmla="*/ 1690 h 2259"/>
                <a:gd name="T12" fmla="*/ 357 w 1417"/>
                <a:gd name="T13" fmla="*/ 1903 h 2259"/>
                <a:gd name="T14" fmla="*/ 411 w 1417"/>
                <a:gd name="T15" fmla="*/ 2081 h 2259"/>
                <a:gd name="T16" fmla="*/ 590 w 1417"/>
                <a:gd name="T17" fmla="*/ 2136 h 2259"/>
                <a:gd name="T18" fmla="*/ 712 w 1417"/>
                <a:gd name="T19" fmla="*/ 2115 h 2259"/>
                <a:gd name="T20" fmla="*/ 830 w 1417"/>
                <a:gd name="T21" fmla="*/ 2045 h 2259"/>
                <a:gd name="T22" fmla="*/ 944 w 1417"/>
                <a:gd name="T23" fmla="*/ 1918 h 2259"/>
                <a:gd name="T24" fmla="*/ 1043 w 1417"/>
                <a:gd name="T25" fmla="*/ 1723 h 2259"/>
                <a:gd name="T26" fmla="*/ 1114 w 1417"/>
                <a:gd name="T27" fmla="*/ 1476 h 2259"/>
                <a:gd name="T28" fmla="*/ 1139 w 1417"/>
                <a:gd name="T29" fmla="*/ 1223 h 2259"/>
                <a:gd name="T30" fmla="*/ 1093 w 1417"/>
                <a:gd name="T31" fmla="*/ 979 h 2259"/>
                <a:gd name="T32" fmla="*/ 945 w 1417"/>
                <a:gd name="T33" fmla="*/ 898 h 2259"/>
                <a:gd name="T34" fmla="*/ 671 w 1417"/>
                <a:gd name="T35" fmla="*/ 0 h 2259"/>
                <a:gd name="T36" fmla="*/ 762 w 1417"/>
                <a:gd name="T37" fmla="*/ 0 h 2259"/>
                <a:gd name="T38" fmla="*/ 487 w 1417"/>
                <a:gd name="T39" fmla="*/ 1094 h 2259"/>
                <a:gd name="T40" fmla="*/ 507 w 1417"/>
                <a:gd name="T41" fmla="*/ 1100 h 2259"/>
                <a:gd name="T42" fmla="*/ 792 w 1417"/>
                <a:gd name="T43" fmla="*/ 806 h 2259"/>
                <a:gd name="T44" fmla="*/ 1057 w 1417"/>
                <a:gd name="T45" fmla="*/ 715 h 2259"/>
                <a:gd name="T46" fmla="*/ 1322 w 1417"/>
                <a:gd name="T47" fmla="*/ 845 h 2259"/>
                <a:gd name="T48" fmla="*/ 1417 w 1417"/>
                <a:gd name="T49" fmla="*/ 1211 h 2259"/>
                <a:gd name="T50" fmla="*/ 1313 w 1417"/>
                <a:gd name="T51" fmla="*/ 1718 h 2259"/>
                <a:gd name="T52" fmla="*/ 1025 w 1417"/>
                <a:gd name="T53" fmla="*/ 2113 h 2259"/>
                <a:gd name="T54" fmla="*/ 612 w 1417"/>
                <a:gd name="T55" fmla="*/ 2259 h 2259"/>
                <a:gd name="T56" fmla="*/ 243 w 1417"/>
                <a:gd name="T57" fmla="*/ 2158 h 2259"/>
                <a:gd name="T58" fmla="*/ 100 w 1417"/>
                <a:gd name="T59" fmla="*/ 2259 h 2259"/>
                <a:gd name="T60" fmla="*/ 0 w 1417"/>
                <a:gd name="T61" fmla="*/ 2234 h 2259"/>
                <a:gd name="T62" fmla="*/ 404 w 1417"/>
                <a:gd name="T63" fmla="*/ 448 h 2259"/>
                <a:gd name="T64" fmla="*/ 440 w 1417"/>
                <a:gd name="T65" fmla="*/ 217 h 2259"/>
                <a:gd name="T66" fmla="*/ 400 w 1417"/>
                <a:gd name="T67" fmla="*/ 125 h 2259"/>
                <a:gd name="T68" fmla="*/ 257 w 1417"/>
                <a:gd name="T69" fmla="*/ 95 h 2259"/>
                <a:gd name="T70" fmla="*/ 276 w 1417"/>
                <a:gd name="T71" fmla="*/ 14 h 2259"/>
                <a:gd name="T72" fmla="*/ 671 w 1417"/>
                <a:gd name="T73" fmla="*/ 0 h 2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17" h="2259">
                  <a:moveTo>
                    <a:pt x="945" y="898"/>
                  </a:moveTo>
                  <a:cubicBezTo>
                    <a:pt x="895" y="898"/>
                    <a:pt x="846" y="914"/>
                    <a:pt x="797" y="946"/>
                  </a:cubicBezTo>
                  <a:cubicBezTo>
                    <a:pt x="749" y="978"/>
                    <a:pt x="695" y="1030"/>
                    <a:pt x="635" y="1104"/>
                  </a:cubicBezTo>
                  <a:cubicBezTo>
                    <a:pt x="576" y="1177"/>
                    <a:pt x="528" y="1252"/>
                    <a:pt x="490" y="1329"/>
                  </a:cubicBezTo>
                  <a:cubicBezTo>
                    <a:pt x="453" y="1407"/>
                    <a:pt x="421" y="1505"/>
                    <a:pt x="395" y="1625"/>
                  </a:cubicBezTo>
                  <a:lnTo>
                    <a:pt x="381" y="1690"/>
                  </a:lnTo>
                  <a:cubicBezTo>
                    <a:pt x="365" y="1763"/>
                    <a:pt x="357" y="1834"/>
                    <a:pt x="357" y="1903"/>
                  </a:cubicBezTo>
                  <a:cubicBezTo>
                    <a:pt x="357" y="1985"/>
                    <a:pt x="375" y="2045"/>
                    <a:pt x="411" y="2081"/>
                  </a:cubicBezTo>
                  <a:cubicBezTo>
                    <a:pt x="447" y="2117"/>
                    <a:pt x="507" y="2136"/>
                    <a:pt x="590" y="2136"/>
                  </a:cubicBezTo>
                  <a:cubicBezTo>
                    <a:pt x="633" y="2136"/>
                    <a:pt x="674" y="2129"/>
                    <a:pt x="712" y="2115"/>
                  </a:cubicBezTo>
                  <a:cubicBezTo>
                    <a:pt x="751" y="2101"/>
                    <a:pt x="790" y="2077"/>
                    <a:pt x="830" y="2045"/>
                  </a:cubicBezTo>
                  <a:cubicBezTo>
                    <a:pt x="870" y="2013"/>
                    <a:pt x="908" y="1970"/>
                    <a:pt x="944" y="1918"/>
                  </a:cubicBezTo>
                  <a:cubicBezTo>
                    <a:pt x="980" y="1865"/>
                    <a:pt x="1013" y="1800"/>
                    <a:pt x="1043" y="1723"/>
                  </a:cubicBezTo>
                  <a:cubicBezTo>
                    <a:pt x="1074" y="1646"/>
                    <a:pt x="1097" y="1564"/>
                    <a:pt x="1114" y="1476"/>
                  </a:cubicBezTo>
                  <a:cubicBezTo>
                    <a:pt x="1130" y="1388"/>
                    <a:pt x="1139" y="1303"/>
                    <a:pt x="1139" y="1223"/>
                  </a:cubicBezTo>
                  <a:cubicBezTo>
                    <a:pt x="1139" y="1115"/>
                    <a:pt x="1123" y="1034"/>
                    <a:pt x="1093" y="979"/>
                  </a:cubicBezTo>
                  <a:cubicBezTo>
                    <a:pt x="1062" y="925"/>
                    <a:pt x="1013" y="898"/>
                    <a:pt x="945" y="898"/>
                  </a:cubicBezTo>
                  <a:close/>
                  <a:moveTo>
                    <a:pt x="671" y="0"/>
                  </a:moveTo>
                  <a:lnTo>
                    <a:pt x="762" y="0"/>
                  </a:lnTo>
                  <a:lnTo>
                    <a:pt x="487" y="1094"/>
                  </a:lnTo>
                  <a:lnTo>
                    <a:pt x="507" y="1100"/>
                  </a:lnTo>
                  <a:cubicBezTo>
                    <a:pt x="608" y="964"/>
                    <a:pt x="703" y="866"/>
                    <a:pt x="792" y="806"/>
                  </a:cubicBezTo>
                  <a:cubicBezTo>
                    <a:pt x="880" y="746"/>
                    <a:pt x="969" y="715"/>
                    <a:pt x="1057" y="715"/>
                  </a:cubicBezTo>
                  <a:cubicBezTo>
                    <a:pt x="1171" y="715"/>
                    <a:pt x="1259" y="759"/>
                    <a:pt x="1322" y="845"/>
                  </a:cubicBezTo>
                  <a:cubicBezTo>
                    <a:pt x="1385" y="932"/>
                    <a:pt x="1417" y="1053"/>
                    <a:pt x="1417" y="1211"/>
                  </a:cubicBezTo>
                  <a:cubicBezTo>
                    <a:pt x="1417" y="1383"/>
                    <a:pt x="1382" y="1552"/>
                    <a:pt x="1313" y="1718"/>
                  </a:cubicBezTo>
                  <a:cubicBezTo>
                    <a:pt x="1244" y="1884"/>
                    <a:pt x="1147" y="2016"/>
                    <a:pt x="1025" y="2113"/>
                  </a:cubicBezTo>
                  <a:cubicBezTo>
                    <a:pt x="902" y="2210"/>
                    <a:pt x="764" y="2259"/>
                    <a:pt x="612" y="2259"/>
                  </a:cubicBezTo>
                  <a:cubicBezTo>
                    <a:pt x="474" y="2259"/>
                    <a:pt x="351" y="2225"/>
                    <a:pt x="243" y="2158"/>
                  </a:cubicBezTo>
                  <a:lnTo>
                    <a:pt x="100" y="2259"/>
                  </a:lnTo>
                  <a:lnTo>
                    <a:pt x="0" y="2234"/>
                  </a:lnTo>
                  <a:lnTo>
                    <a:pt x="404" y="448"/>
                  </a:lnTo>
                  <a:cubicBezTo>
                    <a:pt x="428" y="342"/>
                    <a:pt x="440" y="265"/>
                    <a:pt x="440" y="217"/>
                  </a:cubicBezTo>
                  <a:cubicBezTo>
                    <a:pt x="440" y="173"/>
                    <a:pt x="427" y="142"/>
                    <a:pt x="400" y="125"/>
                  </a:cubicBezTo>
                  <a:cubicBezTo>
                    <a:pt x="374" y="107"/>
                    <a:pt x="326" y="97"/>
                    <a:pt x="257" y="95"/>
                  </a:cubicBezTo>
                  <a:lnTo>
                    <a:pt x="276" y="14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5" name="Freeform 14"/>
            <p:cNvSpPr>
              <a:spLocks/>
            </p:cNvSpPr>
            <p:nvPr/>
          </p:nvSpPr>
          <p:spPr bwMode="auto">
            <a:xfrm>
              <a:off x="4618" y="3068"/>
              <a:ext cx="59" cy="89"/>
            </a:xfrm>
            <a:custGeom>
              <a:avLst/>
              <a:gdLst>
                <a:gd name="T0" fmla="*/ 526 w 988"/>
                <a:gd name="T1" fmla="*/ 0 h 1477"/>
                <a:gd name="T2" fmla="*/ 728 w 988"/>
                <a:gd name="T3" fmla="*/ 27 h 1477"/>
                <a:gd name="T4" fmla="*/ 865 w 988"/>
                <a:gd name="T5" fmla="*/ 99 h 1477"/>
                <a:gd name="T6" fmla="*/ 940 w 988"/>
                <a:gd name="T7" fmla="*/ 209 h 1477"/>
                <a:gd name="T8" fmla="*/ 964 w 988"/>
                <a:gd name="T9" fmla="*/ 347 h 1477"/>
                <a:gd name="T10" fmla="*/ 957 w 988"/>
                <a:gd name="T11" fmla="*/ 429 h 1477"/>
                <a:gd name="T12" fmla="*/ 936 w 988"/>
                <a:gd name="T13" fmla="*/ 505 h 1477"/>
                <a:gd name="T14" fmla="*/ 895 w 988"/>
                <a:gd name="T15" fmla="*/ 579 h 1477"/>
                <a:gd name="T16" fmla="*/ 833 w 988"/>
                <a:gd name="T17" fmla="*/ 659 h 1477"/>
                <a:gd name="T18" fmla="*/ 758 w 988"/>
                <a:gd name="T19" fmla="*/ 744 h 1477"/>
                <a:gd name="T20" fmla="*/ 659 w 988"/>
                <a:gd name="T21" fmla="*/ 846 h 1477"/>
                <a:gd name="T22" fmla="*/ 545 w 988"/>
                <a:gd name="T23" fmla="*/ 960 h 1477"/>
                <a:gd name="T24" fmla="*/ 430 w 988"/>
                <a:gd name="T25" fmla="*/ 1078 h 1477"/>
                <a:gd name="T26" fmla="*/ 327 w 988"/>
                <a:gd name="T27" fmla="*/ 1191 h 1477"/>
                <a:gd name="T28" fmla="*/ 251 w 988"/>
                <a:gd name="T29" fmla="*/ 1291 h 1477"/>
                <a:gd name="T30" fmla="*/ 673 w 988"/>
                <a:gd name="T31" fmla="*/ 1291 h 1477"/>
                <a:gd name="T32" fmla="*/ 758 w 988"/>
                <a:gd name="T33" fmla="*/ 1287 h 1477"/>
                <a:gd name="T34" fmla="*/ 811 w 988"/>
                <a:gd name="T35" fmla="*/ 1270 h 1477"/>
                <a:gd name="T36" fmla="*/ 847 w 988"/>
                <a:gd name="T37" fmla="*/ 1228 h 1477"/>
                <a:gd name="T38" fmla="*/ 882 w 988"/>
                <a:gd name="T39" fmla="*/ 1151 h 1477"/>
                <a:gd name="T40" fmla="*/ 988 w 988"/>
                <a:gd name="T41" fmla="*/ 1151 h 1477"/>
                <a:gd name="T42" fmla="*/ 977 w 988"/>
                <a:gd name="T43" fmla="*/ 1314 h 1477"/>
                <a:gd name="T44" fmla="*/ 966 w 988"/>
                <a:gd name="T45" fmla="*/ 1477 h 1477"/>
                <a:gd name="T46" fmla="*/ 0 w 988"/>
                <a:gd name="T47" fmla="*/ 1477 h 1477"/>
                <a:gd name="T48" fmla="*/ 0 w 988"/>
                <a:gd name="T49" fmla="*/ 1418 h 1477"/>
                <a:gd name="T50" fmla="*/ 64 w 988"/>
                <a:gd name="T51" fmla="*/ 1296 h 1477"/>
                <a:gd name="T52" fmla="*/ 146 w 988"/>
                <a:gd name="T53" fmla="*/ 1175 h 1477"/>
                <a:gd name="T54" fmla="*/ 250 w 988"/>
                <a:gd name="T55" fmla="*/ 1048 h 1477"/>
                <a:gd name="T56" fmla="*/ 379 w 988"/>
                <a:gd name="T57" fmla="*/ 911 h 1477"/>
                <a:gd name="T58" fmla="*/ 553 w 988"/>
                <a:gd name="T59" fmla="*/ 728 h 1477"/>
                <a:gd name="T60" fmla="*/ 659 w 988"/>
                <a:gd name="T61" fmla="*/ 593 h 1477"/>
                <a:gd name="T62" fmla="*/ 712 w 988"/>
                <a:gd name="T63" fmla="*/ 484 h 1477"/>
                <a:gd name="T64" fmla="*/ 727 w 988"/>
                <a:gd name="T65" fmla="*/ 376 h 1477"/>
                <a:gd name="T66" fmla="*/ 710 w 988"/>
                <a:gd name="T67" fmla="*/ 269 h 1477"/>
                <a:gd name="T68" fmla="*/ 663 w 988"/>
                <a:gd name="T69" fmla="*/ 186 h 1477"/>
                <a:gd name="T70" fmla="*/ 584 w 988"/>
                <a:gd name="T71" fmla="*/ 132 h 1477"/>
                <a:gd name="T72" fmla="*/ 476 w 988"/>
                <a:gd name="T73" fmla="*/ 113 h 1477"/>
                <a:gd name="T74" fmla="*/ 298 w 988"/>
                <a:gd name="T75" fmla="*/ 171 h 1477"/>
                <a:gd name="T76" fmla="*/ 186 w 988"/>
                <a:gd name="T77" fmla="*/ 338 h 1477"/>
                <a:gd name="T78" fmla="*/ 36 w 988"/>
                <a:gd name="T79" fmla="*/ 338 h 1477"/>
                <a:gd name="T80" fmla="*/ 36 w 988"/>
                <a:gd name="T81" fmla="*/ 115 h 1477"/>
                <a:gd name="T82" fmla="*/ 305 w 988"/>
                <a:gd name="T83" fmla="*/ 27 h 1477"/>
                <a:gd name="T84" fmla="*/ 526 w 988"/>
                <a:gd name="T85" fmla="*/ 0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88" h="1477">
                  <a:moveTo>
                    <a:pt x="526" y="0"/>
                  </a:moveTo>
                  <a:cubicBezTo>
                    <a:pt x="605" y="0"/>
                    <a:pt x="672" y="9"/>
                    <a:pt x="728" y="27"/>
                  </a:cubicBezTo>
                  <a:cubicBezTo>
                    <a:pt x="784" y="45"/>
                    <a:pt x="830" y="69"/>
                    <a:pt x="865" y="99"/>
                  </a:cubicBezTo>
                  <a:cubicBezTo>
                    <a:pt x="900" y="130"/>
                    <a:pt x="925" y="166"/>
                    <a:pt x="940" y="209"/>
                  </a:cubicBezTo>
                  <a:cubicBezTo>
                    <a:pt x="956" y="251"/>
                    <a:pt x="964" y="297"/>
                    <a:pt x="964" y="347"/>
                  </a:cubicBezTo>
                  <a:cubicBezTo>
                    <a:pt x="964" y="376"/>
                    <a:pt x="962" y="404"/>
                    <a:pt x="957" y="429"/>
                  </a:cubicBezTo>
                  <a:cubicBezTo>
                    <a:pt x="953" y="455"/>
                    <a:pt x="946" y="480"/>
                    <a:pt x="936" y="505"/>
                  </a:cubicBezTo>
                  <a:cubicBezTo>
                    <a:pt x="926" y="529"/>
                    <a:pt x="912" y="554"/>
                    <a:pt x="895" y="579"/>
                  </a:cubicBezTo>
                  <a:cubicBezTo>
                    <a:pt x="879" y="605"/>
                    <a:pt x="858" y="631"/>
                    <a:pt x="833" y="659"/>
                  </a:cubicBezTo>
                  <a:cubicBezTo>
                    <a:pt x="814" y="684"/>
                    <a:pt x="789" y="712"/>
                    <a:pt x="758" y="744"/>
                  </a:cubicBezTo>
                  <a:cubicBezTo>
                    <a:pt x="728" y="776"/>
                    <a:pt x="695" y="810"/>
                    <a:pt x="659" y="846"/>
                  </a:cubicBezTo>
                  <a:cubicBezTo>
                    <a:pt x="623" y="883"/>
                    <a:pt x="585" y="921"/>
                    <a:pt x="545" y="960"/>
                  </a:cubicBezTo>
                  <a:cubicBezTo>
                    <a:pt x="506" y="1000"/>
                    <a:pt x="467" y="1039"/>
                    <a:pt x="430" y="1078"/>
                  </a:cubicBezTo>
                  <a:cubicBezTo>
                    <a:pt x="393" y="1117"/>
                    <a:pt x="358" y="1154"/>
                    <a:pt x="327" y="1191"/>
                  </a:cubicBezTo>
                  <a:cubicBezTo>
                    <a:pt x="296" y="1227"/>
                    <a:pt x="271" y="1261"/>
                    <a:pt x="251" y="1291"/>
                  </a:cubicBezTo>
                  <a:lnTo>
                    <a:pt x="673" y="1291"/>
                  </a:lnTo>
                  <a:cubicBezTo>
                    <a:pt x="709" y="1291"/>
                    <a:pt x="737" y="1290"/>
                    <a:pt x="758" y="1287"/>
                  </a:cubicBezTo>
                  <a:cubicBezTo>
                    <a:pt x="780" y="1285"/>
                    <a:pt x="797" y="1279"/>
                    <a:pt x="811" y="1270"/>
                  </a:cubicBezTo>
                  <a:cubicBezTo>
                    <a:pt x="826" y="1260"/>
                    <a:pt x="838" y="1247"/>
                    <a:pt x="847" y="1228"/>
                  </a:cubicBezTo>
                  <a:cubicBezTo>
                    <a:pt x="857" y="1209"/>
                    <a:pt x="869" y="1184"/>
                    <a:pt x="882" y="1151"/>
                  </a:cubicBezTo>
                  <a:lnTo>
                    <a:pt x="988" y="1151"/>
                  </a:lnTo>
                  <a:cubicBezTo>
                    <a:pt x="984" y="1205"/>
                    <a:pt x="980" y="1259"/>
                    <a:pt x="977" y="1314"/>
                  </a:cubicBezTo>
                  <a:cubicBezTo>
                    <a:pt x="973" y="1369"/>
                    <a:pt x="970" y="1423"/>
                    <a:pt x="966" y="1477"/>
                  </a:cubicBezTo>
                  <a:lnTo>
                    <a:pt x="0" y="1477"/>
                  </a:lnTo>
                  <a:lnTo>
                    <a:pt x="0" y="1418"/>
                  </a:lnTo>
                  <a:cubicBezTo>
                    <a:pt x="18" y="1377"/>
                    <a:pt x="39" y="1336"/>
                    <a:pt x="64" y="1296"/>
                  </a:cubicBezTo>
                  <a:cubicBezTo>
                    <a:pt x="88" y="1256"/>
                    <a:pt x="116" y="1216"/>
                    <a:pt x="146" y="1175"/>
                  </a:cubicBezTo>
                  <a:cubicBezTo>
                    <a:pt x="176" y="1134"/>
                    <a:pt x="211" y="1091"/>
                    <a:pt x="250" y="1048"/>
                  </a:cubicBezTo>
                  <a:cubicBezTo>
                    <a:pt x="289" y="1004"/>
                    <a:pt x="331" y="959"/>
                    <a:pt x="379" y="911"/>
                  </a:cubicBezTo>
                  <a:cubicBezTo>
                    <a:pt x="450" y="840"/>
                    <a:pt x="508" y="779"/>
                    <a:pt x="553" y="728"/>
                  </a:cubicBezTo>
                  <a:cubicBezTo>
                    <a:pt x="598" y="678"/>
                    <a:pt x="633" y="633"/>
                    <a:pt x="659" y="593"/>
                  </a:cubicBezTo>
                  <a:cubicBezTo>
                    <a:pt x="685" y="554"/>
                    <a:pt x="703" y="517"/>
                    <a:pt x="712" y="484"/>
                  </a:cubicBezTo>
                  <a:cubicBezTo>
                    <a:pt x="722" y="450"/>
                    <a:pt x="727" y="414"/>
                    <a:pt x="727" y="376"/>
                  </a:cubicBezTo>
                  <a:cubicBezTo>
                    <a:pt x="727" y="338"/>
                    <a:pt x="721" y="302"/>
                    <a:pt x="710" y="269"/>
                  </a:cubicBezTo>
                  <a:cubicBezTo>
                    <a:pt x="699" y="237"/>
                    <a:pt x="683" y="209"/>
                    <a:pt x="663" y="186"/>
                  </a:cubicBezTo>
                  <a:cubicBezTo>
                    <a:pt x="642" y="163"/>
                    <a:pt x="616" y="145"/>
                    <a:pt x="584" y="132"/>
                  </a:cubicBezTo>
                  <a:cubicBezTo>
                    <a:pt x="553" y="119"/>
                    <a:pt x="517" y="113"/>
                    <a:pt x="476" y="113"/>
                  </a:cubicBezTo>
                  <a:cubicBezTo>
                    <a:pt x="405" y="113"/>
                    <a:pt x="346" y="132"/>
                    <a:pt x="298" y="171"/>
                  </a:cubicBezTo>
                  <a:cubicBezTo>
                    <a:pt x="250" y="209"/>
                    <a:pt x="212" y="265"/>
                    <a:pt x="186" y="338"/>
                  </a:cubicBezTo>
                  <a:lnTo>
                    <a:pt x="36" y="338"/>
                  </a:lnTo>
                  <a:lnTo>
                    <a:pt x="36" y="115"/>
                  </a:lnTo>
                  <a:cubicBezTo>
                    <a:pt x="134" y="75"/>
                    <a:pt x="223" y="46"/>
                    <a:pt x="305" y="27"/>
                  </a:cubicBezTo>
                  <a:cubicBezTo>
                    <a:pt x="387" y="9"/>
                    <a:pt x="460" y="0"/>
                    <a:pt x="52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3900" y="3311"/>
              <a:ext cx="25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= </a:t>
              </a:r>
              <a:endParaRPr kumimoji="0" lang="en-US" altLang="en-US" sz="18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Freeform 16"/>
            <p:cNvSpPr>
              <a:spLocks/>
            </p:cNvSpPr>
            <p:nvPr/>
          </p:nvSpPr>
          <p:spPr bwMode="auto">
            <a:xfrm>
              <a:off x="4094" y="3310"/>
              <a:ext cx="752" cy="185"/>
            </a:xfrm>
            <a:custGeom>
              <a:avLst/>
              <a:gdLst>
                <a:gd name="T0" fmla="*/ 111 w 752"/>
                <a:gd name="T1" fmla="*/ 0 h 185"/>
                <a:gd name="T2" fmla="*/ 135 w 752"/>
                <a:gd name="T3" fmla="*/ 0 h 185"/>
                <a:gd name="T4" fmla="*/ 135 w 752"/>
                <a:gd name="T5" fmla="*/ 0 h 185"/>
                <a:gd name="T6" fmla="*/ 437 w 752"/>
                <a:gd name="T7" fmla="*/ 0 h 185"/>
                <a:gd name="T8" fmla="*/ 752 w 752"/>
                <a:gd name="T9" fmla="*/ 0 h 185"/>
                <a:gd name="T10" fmla="*/ 752 w 752"/>
                <a:gd name="T11" fmla="*/ 13 h 185"/>
                <a:gd name="T12" fmla="*/ 437 w 752"/>
                <a:gd name="T13" fmla="*/ 13 h 185"/>
                <a:gd name="T14" fmla="*/ 123 w 752"/>
                <a:gd name="T15" fmla="*/ 13 h 185"/>
                <a:gd name="T16" fmla="*/ 123 w 752"/>
                <a:gd name="T17" fmla="*/ 13 h 185"/>
                <a:gd name="T18" fmla="*/ 118 w 752"/>
                <a:gd name="T19" fmla="*/ 13 h 185"/>
                <a:gd name="T20" fmla="*/ 67 w 752"/>
                <a:gd name="T21" fmla="*/ 185 h 185"/>
                <a:gd name="T22" fmla="*/ 58 w 752"/>
                <a:gd name="T23" fmla="*/ 185 h 185"/>
                <a:gd name="T24" fmla="*/ 19 w 752"/>
                <a:gd name="T25" fmla="*/ 102 h 185"/>
                <a:gd name="T26" fmla="*/ 3 w 752"/>
                <a:gd name="T27" fmla="*/ 109 h 185"/>
                <a:gd name="T28" fmla="*/ 0 w 752"/>
                <a:gd name="T29" fmla="*/ 102 h 185"/>
                <a:gd name="T30" fmla="*/ 31 w 752"/>
                <a:gd name="T31" fmla="*/ 88 h 185"/>
                <a:gd name="T32" fmla="*/ 64 w 752"/>
                <a:gd name="T33" fmla="*/ 160 h 185"/>
                <a:gd name="T34" fmla="*/ 111 w 752"/>
                <a:gd name="T35" fmla="*/ 0 h 18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752" h="185">
                  <a:moveTo>
                    <a:pt x="111" y="0"/>
                  </a:moveTo>
                  <a:lnTo>
                    <a:pt x="135" y="0"/>
                  </a:lnTo>
                  <a:lnTo>
                    <a:pt x="135" y="0"/>
                  </a:lnTo>
                  <a:lnTo>
                    <a:pt x="437" y="0"/>
                  </a:lnTo>
                  <a:lnTo>
                    <a:pt x="752" y="0"/>
                  </a:lnTo>
                  <a:lnTo>
                    <a:pt x="752" y="13"/>
                  </a:lnTo>
                  <a:lnTo>
                    <a:pt x="437" y="13"/>
                  </a:lnTo>
                  <a:lnTo>
                    <a:pt x="123" y="13"/>
                  </a:lnTo>
                  <a:lnTo>
                    <a:pt x="123" y="13"/>
                  </a:lnTo>
                  <a:lnTo>
                    <a:pt x="118" y="13"/>
                  </a:lnTo>
                  <a:lnTo>
                    <a:pt x="67" y="185"/>
                  </a:lnTo>
                  <a:lnTo>
                    <a:pt x="58" y="185"/>
                  </a:lnTo>
                  <a:lnTo>
                    <a:pt x="19" y="102"/>
                  </a:lnTo>
                  <a:lnTo>
                    <a:pt x="3" y="109"/>
                  </a:lnTo>
                  <a:lnTo>
                    <a:pt x="0" y="102"/>
                  </a:lnTo>
                  <a:lnTo>
                    <a:pt x="31" y="88"/>
                  </a:lnTo>
                  <a:lnTo>
                    <a:pt x="64" y="160"/>
                  </a:lnTo>
                  <a:lnTo>
                    <a:pt x="11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17"/>
            <p:cNvSpPr>
              <a:spLocks noEditPoints="1"/>
            </p:cNvSpPr>
            <p:nvPr/>
          </p:nvSpPr>
          <p:spPr bwMode="auto">
            <a:xfrm>
              <a:off x="4227" y="3394"/>
              <a:ext cx="95" cy="93"/>
            </a:xfrm>
            <a:custGeom>
              <a:avLst/>
              <a:gdLst>
                <a:gd name="T0" fmla="*/ 837 w 1581"/>
                <a:gd name="T1" fmla="*/ 123 h 1545"/>
                <a:gd name="T2" fmla="*/ 548 w 1581"/>
                <a:gd name="T3" fmla="*/ 253 h 1545"/>
                <a:gd name="T4" fmla="*/ 348 w 1581"/>
                <a:gd name="T5" fmla="*/ 601 h 1545"/>
                <a:gd name="T6" fmla="*/ 276 w 1581"/>
                <a:gd name="T7" fmla="*/ 1036 h 1545"/>
                <a:gd name="T8" fmla="*/ 321 w 1581"/>
                <a:gd name="T9" fmla="*/ 1279 h 1545"/>
                <a:gd name="T10" fmla="*/ 470 w 1581"/>
                <a:gd name="T11" fmla="*/ 1359 h 1545"/>
                <a:gd name="T12" fmla="*/ 673 w 1581"/>
                <a:gd name="T13" fmla="*/ 1270 h 1545"/>
                <a:gd name="T14" fmla="*/ 877 w 1581"/>
                <a:gd name="T15" fmla="*/ 1016 h 1545"/>
                <a:gd name="T16" fmla="*/ 1026 w 1581"/>
                <a:gd name="T17" fmla="*/ 636 h 1545"/>
                <a:gd name="T18" fmla="*/ 1040 w 1581"/>
                <a:gd name="T19" fmla="*/ 569 h 1545"/>
                <a:gd name="T20" fmla="*/ 1059 w 1581"/>
                <a:gd name="T21" fmla="*/ 458 h 1545"/>
                <a:gd name="T22" fmla="*/ 1064 w 1581"/>
                <a:gd name="T23" fmla="*/ 356 h 1545"/>
                <a:gd name="T24" fmla="*/ 1012 w 1581"/>
                <a:gd name="T25" fmla="*/ 180 h 1545"/>
                <a:gd name="T26" fmla="*/ 837 w 1581"/>
                <a:gd name="T27" fmla="*/ 123 h 1545"/>
                <a:gd name="T28" fmla="*/ 806 w 1581"/>
                <a:gd name="T29" fmla="*/ 0 h 1545"/>
                <a:gd name="T30" fmla="*/ 996 w 1581"/>
                <a:gd name="T31" fmla="*/ 22 h 1545"/>
                <a:gd name="T32" fmla="*/ 1178 w 1581"/>
                <a:gd name="T33" fmla="*/ 103 h 1545"/>
                <a:gd name="T34" fmla="*/ 1322 w 1581"/>
                <a:gd name="T35" fmla="*/ 0 h 1545"/>
                <a:gd name="T36" fmla="*/ 1422 w 1581"/>
                <a:gd name="T37" fmla="*/ 25 h 1545"/>
                <a:gd name="T38" fmla="*/ 1192 w 1581"/>
                <a:gd name="T39" fmla="*/ 1015 h 1545"/>
                <a:gd name="T40" fmla="*/ 1158 w 1581"/>
                <a:gd name="T41" fmla="*/ 1247 h 1545"/>
                <a:gd name="T42" fmla="*/ 1178 w 1581"/>
                <a:gd name="T43" fmla="*/ 1337 h 1545"/>
                <a:gd name="T44" fmla="*/ 1242 w 1581"/>
                <a:gd name="T45" fmla="*/ 1365 h 1545"/>
                <a:gd name="T46" fmla="*/ 1342 w 1581"/>
                <a:gd name="T47" fmla="*/ 1327 h 1545"/>
                <a:gd name="T48" fmla="*/ 1492 w 1581"/>
                <a:gd name="T49" fmla="*/ 1181 h 1545"/>
                <a:gd name="T50" fmla="*/ 1581 w 1581"/>
                <a:gd name="T51" fmla="*/ 1269 h 1545"/>
                <a:gd name="T52" fmla="*/ 1341 w 1581"/>
                <a:gd name="T53" fmla="*/ 1482 h 1545"/>
                <a:gd name="T54" fmla="*/ 1126 w 1581"/>
                <a:gd name="T55" fmla="*/ 1545 h 1545"/>
                <a:gd name="T56" fmla="*/ 972 w 1581"/>
                <a:gd name="T57" fmla="*/ 1481 h 1545"/>
                <a:gd name="T58" fmla="*/ 914 w 1581"/>
                <a:gd name="T59" fmla="*/ 1311 h 1545"/>
                <a:gd name="T60" fmla="*/ 950 w 1581"/>
                <a:gd name="T61" fmla="*/ 1128 h 1545"/>
                <a:gd name="T62" fmla="*/ 930 w 1581"/>
                <a:gd name="T63" fmla="*/ 1122 h 1545"/>
                <a:gd name="T64" fmla="*/ 645 w 1581"/>
                <a:gd name="T65" fmla="*/ 1442 h 1545"/>
                <a:gd name="T66" fmla="*/ 361 w 1581"/>
                <a:gd name="T67" fmla="*/ 1544 h 1545"/>
                <a:gd name="T68" fmla="*/ 94 w 1581"/>
                <a:gd name="T69" fmla="*/ 1414 h 1545"/>
                <a:gd name="T70" fmla="*/ 0 w 1581"/>
                <a:gd name="T71" fmla="*/ 1050 h 1545"/>
                <a:gd name="T72" fmla="*/ 105 w 1581"/>
                <a:gd name="T73" fmla="*/ 533 h 1545"/>
                <a:gd name="T74" fmla="*/ 395 w 1581"/>
                <a:gd name="T75" fmla="*/ 143 h 1545"/>
                <a:gd name="T76" fmla="*/ 806 w 1581"/>
                <a:gd name="T77" fmla="*/ 0 h 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81" h="1545">
                  <a:moveTo>
                    <a:pt x="837" y="123"/>
                  </a:moveTo>
                  <a:cubicBezTo>
                    <a:pt x="730" y="123"/>
                    <a:pt x="634" y="166"/>
                    <a:pt x="548" y="253"/>
                  </a:cubicBezTo>
                  <a:cubicBezTo>
                    <a:pt x="463" y="339"/>
                    <a:pt x="396" y="455"/>
                    <a:pt x="348" y="601"/>
                  </a:cubicBezTo>
                  <a:cubicBezTo>
                    <a:pt x="300" y="746"/>
                    <a:pt x="276" y="891"/>
                    <a:pt x="276" y="1036"/>
                  </a:cubicBezTo>
                  <a:cubicBezTo>
                    <a:pt x="276" y="1144"/>
                    <a:pt x="291" y="1225"/>
                    <a:pt x="321" y="1279"/>
                  </a:cubicBezTo>
                  <a:cubicBezTo>
                    <a:pt x="351" y="1332"/>
                    <a:pt x="400" y="1359"/>
                    <a:pt x="470" y="1359"/>
                  </a:cubicBezTo>
                  <a:cubicBezTo>
                    <a:pt x="539" y="1359"/>
                    <a:pt x="606" y="1330"/>
                    <a:pt x="673" y="1270"/>
                  </a:cubicBezTo>
                  <a:cubicBezTo>
                    <a:pt x="739" y="1211"/>
                    <a:pt x="807" y="1126"/>
                    <a:pt x="877" y="1016"/>
                  </a:cubicBezTo>
                  <a:cubicBezTo>
                    <a:pt x="948" y="906"/>
                    <a:pt x="997" y="780"/>
                    <a:pt x="1026" y="636"/>
                  </a:cubicBezTo>
                  <a:lnTo>
                    <a:pt x="1040" y="569"/>
                  </a:lnTo>
                  <a:cubicBezTo>
                    <a:pt x="1050" y="526"/>
                    <a:pt x="1056" y="489"/>
                    <a:pt x="1059" y="458"/>
                  </a:cubicBezTo>
                  <a:cubicBezTo>
                    <a:pt x="1062" y="426"/>
                    <a:pt x="1064" y="393"/>
                    <a:pt x="1064" y="356"/>
                  </a:cubicBezTo>
                  <a:cubicBezTo>
                    <a:pt x="1064" y="276"/>
                    <a:pt x="1047" y="217"/>
                    <a:pt x="1012" y="180"/>
                  </a:cubicBezTo>
                  <a:cubicBezTo>
                    <a:pt x="978" y="142"/>
                    <a:pt x="920" y="123"/>
                    <a:pt x="837" y="123"/>
                  </a:cubicBezTo>
                  <a:close/>
                  <a:moveTo>
                    <a:pt x="806" y="0"/>
                  </a:moveTo>
                  <a:cubicBezTo>
                    <a:pt x="874" y="0"/>
                    <a:pt x="937" y="7"/>
                    <a:pt x="996" y="22"/>
                  </a:cubicBezTo>
                  <a:cubicBezTo>
                    <a:pt x="1055" y="38"/>
                    <a:pt x="1115" y="64"/>
                    <a:pt x="1178" y="103"/>
                  </a:cubicBezTo>
                  <a:lnTo>
                    <a:pt x="1322" y="0"/>
                  </a:lnTo>
                  <a:lnTo>
                    <a:pt x="1422" y="25"/>
                  </a:lnTo>
                  <a:lnTo>
                    <a:pt x="1192" y="1015"/>
                  </a:lnTo>
                  <a:cubicBezTo>
                    <a:pt x="1169" y="1114"/>
                    <a:pt x="1158" y="1191"/>
                    <a:pt x="1158" y="1247"/>
                  </a:cubicBezTo>
                  <a:cubicBezTo>
                    <a:pt x="1158" y="1288"/>
                    <a:pt x="1164" y="1319"/>
                    <a:pt x="1178" y="1337"/>
                  </a:cubicBezTo>
                  <a:cubicBezTo>
                    <a:pt x="1192" y="1356"/>
                    <a:pt x="1213" y="1365"/>
                    <a:pt x="1242" y="1365"/>
                  </a:cubicBezTo>
                  <a:cubicBezTo>
                    <a:pt x="1273" y="1365"/>
                    <a:pt x="1307" y="1353"/>
                    <a:pt x="1342" y="1327"/>
                  </a:cubicBezTo>
                  <a:cubicBezTo>
                    <a:pt x="1377" y="1302"/>
                    <a:pt x="1427" y="1253"/>
                    <a:pt x="1492" y="1181"/>
                  </a:cubicBezTo>
                  <a:lnTo>
                    <a:pt x="1581" y="1269"/>
                  </a:lnTo>
                  <a:cubicBezTo>
                    <a:pt x="1487" y="1369"/>
                    <a:pt x="1407" y="1440"/>
                    <a:pt x="1341" y="1482"/>
                  </a:cubicBezTo>
                  <a:cubicBezTo>
                    <a:pt x="1275" y="1524"/>
                    <a:pt x="1204" y="1545"/>
                    <a:pt x="1126" y="1545"/>
                  </a:cubicBezTo>
                  <a:cubicBezTo>
                    <a:pt x="1062" y="1545"/>
                    <a:pt x="1010" y="1524"/>
                    <a:pt x="972" y="1481"/>
                  </a:cubicBezTo>
                  <a:cubicBezTo>
                    <a:pt x="933" y="1438"/>
                    <a:pt x="914" y="1382"/>
                    <a:pt x="914" y="1311"/>
                  </a:cubicBezTo>
                  <a:cubicBezTo>
                    <a:pt x="914" y="1253"/>
                    <a:pt x="926" y="1193"/>
                    <a:pt x="950" y="1128"/>
                  </a:cubicBezTo>
                  <a:lnTo>
                    <a:pt x="930" y="1122"/>
                  </a:lnTo>
                  <a:cubicBezTo>
                    <a:pt x="830" y="1268"/>
                    <a:pt x="735" y="1374"/>
                    <a:pt x="645" y="1442"/>
                  </a:cubicBezTo>
                  <a:cubicBezTo>
                    <a:pt x="556" y="1510"/>
                    <a:pt x="461" y="1544"/>
                    <a:pt x="361" y="1544"/>
                  </a:cubicBezTo>
                  <a:cubicBezTo>
                    <a:pt x="246" y="1544"/>
                    <a:pt x="157" y="1500"/>
                    <a:pt x="94" y="1414"/>
                  </a:cubicBezTo>
                  <a:cubicBezTo>
                    <a:pt x="31" y="1327"/>
                    <a:pt x="0" y="1206"/>
                    <a:pt x="0" y="1050"/>
                  </a:cubicBezTo>
                  <a:cubicBezTo>
                    <a:pt x="0" y="871"/>
                    <a:pt x="35" y="699"/>
                    <a:pt x="105" y="533"/>
                  </a:cubicBezTo>
                  <a:cubicBezTo>
                    <a:pt x="176" y="368"/>
                    <a:pt x="272" y="238"/>
                    <a:pt x="395" y="143"/>
                  </a:cubicBezTo>
                  <a:cubicBezTo>
                    <a:pt x="518" y="47"/>
                    <a:pt x="655" y="0"/>
                    <a:pt x="80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9" name="Freeform 18"/>
            <p:cNvSpPr>
              <a:spLocks/>
            </p:cNvSpPr>
            <p:nvPr/>
          </p:nvSpPr>
          <p:spPr bwMode="auto">
            <a:xfrm>
              <a:off x="4338" y="3339"/>
              <a:ext cx="59" cy="89"/>
            </a:xfrm>
            <a:custGeom>
              <a:avLst/>
              <a:gdLst>
                <a:gd name="T0" fmla="*/ 526 w 988"/>
                <a:gd name="T1" fmla="*/ 0 h 1477"/>
                <a:gd name="T2" fmla="*/ 728 w 988"/>
                <a:gd name="T3" fmla="*/ 27 h 1477"/>
                <a:gd name="T4" fmla="*/ 865 w 988"/>
                <a:gd name="T5" fmla="*/ 99 h 1477"/>
                <a:gd name="T6" fmla="*/ 940 w 988"/>
                <a:gd name="T7" fmla="*/ 209 h 1477"/>
                <a:gd name="T8" fmla="*/ 964 w 988"/>
                <a:gd name="T9" fmla="*/ 347 h 1477"/>
                <a:gd name="T10" fmla="*/ 957 w 988"/>
                <a:gd name="T11" fmla="*/ 429 h 1477"/>
                <a:gd name="T12" fmla="*/ 936 w 988"/>
                <a:gd name="T13" fmla="*/ 505 h 1477"/>
                <a:gd name="T14" fmla="*/ 895 w 988"/>
                <a:gd name="T15" fmla="*/ 579 h 1477"/>
                <a:gd name="T16" fmla="*/ 833 w 988"/>
                <a:gd name="T17" fmla="*/ 659 h 1477"/>
                <a:gd name="T18" fmla="*/ 758 w 988"/>
                <a:gd name="T19" fmla="*/ 744 h 1477"/>
                <a:gd name="T20" fmla="*/ 659 w 988"/>
                <a:gd name="T21" fmla="*/ 846 h 1477"/>
                <a:gd name="T22" fmla="*/ 545 w 988"/>
                <a:gd name="T23" fmla="*/ 960 h 1477"/>
                <a:gd name="T24" fmla="*/ 430 w 988"/>
                <a:gd name="T25" fmla="*/ 1078 h 1477"/>
                <a:gd name="T26" fmla="*/ 327 w 988"/>
                <a:gd name="T27" fmla="*/ 1191 h 1477"/>
                <a:gd name="T28" fmla="*/ 251 w 988"/>
                <a:gd name="T29" fmla="*/ 1291 h 1477"/>
                <a:gd name="T30" fmla="*/ 673 w 988"/>
                <a:gd name="T31" fmla="*/ 1291 h 1477"/>
                <a:gd name="T32" fmla="*/ 758 w 988"/>
                <a:gd name="T33" fmla="*/ 1287 h 1477"/>
                <a:gd name="T34" fmla="*/ 811 w 988"/>
                <a:gd name="T35" fmla="*/ 1270 h 1477"/>
                <a:gd name="T36" fmla="*/ 847 w 988"/>
                <a:gd name="T37" fmla="*/ 1228 h 1477"/>
                <a:gd name="T38" fmla="*/ 882 w 988"/>
                <a:gd name="T39" fmla="*/ 1151 h 1477"/>
                <a:gd name="T40" fmla="*/ 988 w 988"/>
                <a:gd name="T41" fmla="*/ 1151 h 1477"/>
                <a:gd name="T42" fmla="*/ 977 w 988"/>
                <a:gd name="T43" fmla="*/ 1314 h 1477"/>
                <a:gd name="T44" fmla="*/ 966 w 988"/>
                <a:gd name="T45" fmla="*/ 1477 h 1477"/>
                <a:gd name="T46" fmla="*/ 0 w 988"/>
                <a:gd name="T47" fmla="*/ 1477 h 1477"/>
                <a:gd name="T48" fmla="*/ 0 w 988"/>
                <a:gd name="T49" fmla="*/ 1418 h 1477"/>
                <a:gd name="T50" fmla="*/ 64 w 988"/>
                <a:gd name="T51" fmla="*/ 1296 h 1477"/>
                <a:gd name="T52" fmla="*/ 146 w 988"/>
                <a:gd name="T53" fmla="*/ 1175 h 1477"/>
                <a:gd name="T54" fmla="*/ 250 w 988"/>
                <a:gd name="T55" fmla="*/ 1048 h 1477"/>
                <a:gd name="T56" fmla="*/ 379 w 988"/>
                <a:gd name="T57" fmla="*/ 911 h 1477"/>
                <a:gd name="T58" fmla="*/ 553 w 988"/>
                <a:gd name="T59" fmla="*/ 728 h 1477"/>
                <a:gd name="T60" fmla="*/ 659 w 988"/>
                <a:gd name="T61" fmla="*/ 593 h 1477"/>
                <a:gd name="T62" fmla="*/ 712 w 988"/>
                <a:gd name="T63" fmla="*/ 484 h 1477"/>
                <a:gd name="T64" fmla="*/ 727 w 988"/>
                <a:gd name="T65" fmla="*/ 376 h 1477"/>
                <a:gd name="T66" fmla="*/ 710 w 988"/>
                <a:gd name="T67" fmla="*/ 269 h 1477"/>
                <a:gd name="T68" fmla="*/ 663 w 988"/>
                <a:gd name="T69" fmla="*/ 186 h 1477"/>
                <a:gd name="T70" fmla="*/ 584 w 988"/>
                <a:gd name="T71" fmla="*/ 132 h 1477"/>
                <a:gd name="T72" fmla="*/ 476 w 988"/>
                <a:gd name="T73" fmla="*/ 113 h 1477"/>
                <a:gd name="T74" fmla="*/ 298 w 988"/>
                <a:gd name="T75" fmla="*/ 171 h 1477"/>
                <a:gd name="T76" fmla="*/ 186 w 988"/>
                <a:gd name="T77" fmla="*/ 338 h 1477"/>
                <a:gd name="T78" fmla="*/ 36 w 988"/>
                <a:gd name="T79" fmla="*/ 338 h 1477"/>
                <a:gd name="T80" fmla="*/ 36 w 988"/>
                <a:gd name="T81" fmla="*/ 115 h 1477"/>
                <a:gd name="T82" fmla="*/ 305 w 988"/>
                <a:gd name="T83" fmla="*/ 27 h 1477"/>
                <a:gd name="T84" fmla="*/ 526 w 988"/>
                <a:gd name="T85" fmla="*/ 0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88" h="1477">
                  <a:moveTo>
                    <a:pt x="526" y="0"/>
                  </a:moveTo>
                  <a:cubicBezTo>
                    <a:pt x="605" y="0"/>
                    <a:pt x="672" y="9"/>
                    <a:pt x="728" y="27"/>
                  </a:cubicBezTo>
                  <a:cubicBezTo>
                    <a:pt x="784" y="45"/>
                    <a:pt x="830" y="69"/>
                    <a:pt x="865" y="99"/>
                  </a:cubicBezTo>
                  <a:cubicBezTo>
                    <a:pt x="900" y="130"/>
                    <a:pt x="925" y="166"/>
                    <a:pt x="940" y="209"/>
                  </a:cubicBezTo>
                  <a:cubicBezTo>
                    <a:pt x="956" y="251"/>
                    <a:pt x="964" y="297"/>
                    <a:pt x="964" y="347"/>
                  </a:cubicBezTo>
                  <a:cubicBezTo>
                    <a:pt x="964" y="376"/>
                    <a:pt x="962" y="404"/>
                    <a:pt x="957" y="429"/>
                  </a:cubicBezTo>
                  <a:cubicBezTo>
                    <a:pt x="953" y="455"/>
                    <a:pt x="946" y="480"/>
                    <a:pt x="936" y="505"/>
                  </a:cubicBezTo>
                  <a:cubicBezTo>
                    <a:pt x="926" y="529"/>
                    <a:pt x="912" y="554"/>
                    <a:pt x="895" y="579"/>
                  </a:cubicBezTo>
                  <a:cubicBezTo>
                    <a:pt x="879" y="605"/>
                    <a:pt x="858" y="631"/>
                    <a:pt x="833" y="659"/>
                  </a:cubicBezTo>
                  <a:cubicBezTo>
                    <a:pt x="814" y="684"/>
                    <a:pt x="789" y="712"/>
                    <a:pt x="758" y="744"/>
                  </a:cubicBezTo>
                  <a:cubicBezTo>
                    <a:pt x="728" y="776"/>
                    <a:pt x="695" y="810"/>
                    <a:pt x="659" y="846"/>
                  </a:cubicBezTo>
                  <a:cubicBezTo>
                    <a:pt x="623" y="883"/>
                    <a:pt x="585" y="921"/>
                    <a:pt x="545" y="960"/>
                  </a:cubicBezTo>
                  <a:cubicBezTo>
                    <a:pt x="506" y="1000"/>
                    <a:pt x="467" y="1039"/>
                    <a:pt x="430" y="1078"/>
                  </a:cubicBezTo>
                  <a:cubicBezTo>
                    <a:pt x="393" y="1117"/>
                    <a:pt x="358" y="1154"/>
                    <a:pt x="327" y="1191"/>
                  </a:cubicBezTo>
                  <a:cubicBezTo>
                    <a:pt x="296" y="1227"/>
                    <a:pt x="271" y="1261"/>
                    <a:pt x="251" y="1291"/>
                  </a:cubicBezTo>
                  <a:lnTo>
                    <a:pt x="673" y="1291"/>
                  </a:lnTo>
                  <a:cubicBezTo>
                    <a:pt x="709" y="1291"/>
                    <a:pt x="737" y="1290"/>
                    <a:pt x="758" y="1287"/>
                  </a:cubicBezTo>
                  <a:cubicBezTo>
                    <a:pt x="780" y="1285"/>
                    <a:pt x="797" y="1279"/>
                    <a:pt x="811" y="1270"/>
                  </a:cubicBezTo>
                  <a:cubicBezTo>
                    <a:pt x="826" y="1260"/>
                    <a:pt x="838" y="1247"/>
                    <a:pt x="847" y="1228"/>
                  </a:cubicBezTo>
                  <a:cubicBezTo>
                    <a:pt x="857" y="1209"/>
                    <a:pt x="869" y="1184"/>
                    <a:pt x="882" y="1151"/>
                  </a:cubicBezTo>
                  <a:lnTo>
                    <a:pt x="988" y="1151"/>
                  </a:lnTo>
                  <a:cubicBezTo>
                    <a:pt x="984" y="1205"/>
                    <a:pt x="980" y="1259"/>
                    <a:pt x="977" y="1314"/>
                  </a:cubicBezTo>
                  <a:cubicBezTo>
                    <a:pt x="973" y="1369"/>
                    <a:pt x="970" y="1423"/>
                    <a:pt x="966" y="1477"/>
                  </a:cubicBezTo>
                  <a:lnTo>
                    <a:pt x="0" y="1477"/>
                  </a:lnTo>
                  <a:lnTo>
                    <a:pt x="0" y="1418"/>
                  </a:lnTo>
                  <a:cubicBezTo>
                    <a:pt x="18" y="1377"/>
                    <a:pt x="39" y="1336"/>
                    <a:pt x="64" y="1296"/>
                  </a:cubicBezTo>
                  <a:cubicBezTo>
                    <a:pt x="88" y="1256"/>
                    <a:pt x="116" y="1216"/>
                    <a:pt x="146" y="1175"/>
                  </a:cubicBezTo>
                  <a:cubicBezTo>
                    <a:pt x="176" y="1134"/>
                    <a:pt x="211" y="1091"/>
                    <a:pt x="250" y="1048"/>
                  </a:cubicBezTo>
                  <a:cubicBezTo>
                    <a:pt x="289" y="1004"/>
                    <a:pt x="331" y="959"/>
                    <a:pt x="379" y="911"/>
                  </a:cubicBezTo>
                  <a:cubicBezTo>
                    <a:pt x="450" y="840"/>
                    <a:pt x="508" y="779"/>
                    <a:pt x="553" y="728"/>
                  </a:cubicBezTo>
                  <a:cubicBezTo>
                    <a:pt x="598" y="678"/>
                    <a:pt x="633" y="633"/>
                    <a:pt x="659" y="593"/>
                  </a:cubicBezTo>
                  <a:cubicBezTo>
                    <a:pt x="685" y="554"/>
                    <a:pt x="703" y="517"/>
                    <a:pt x="712" y="484"/>
                  </a:cubicBezTo>
                  <a:cubicBezTo>
                    <a:pt x="722" y="450"/>
                    <a:pt x="727" y="414"/>
                    <a:pt x="727" y="376"/>
                  </a:cubicBezTo>
                  <a:cubicBezTo>
                    <a:pt x="727" y="338"/>
                    <a:pt x="721" y="302"/>
                    <a:pt x="710" y="269"/>
                  </a:cubicBezTo>
                  <a:cubicBezTo>
                    <a:pt x="699" y="237"/>
                    <a:pt x="683" y="209"/>
                    <a:pt x="663" y="186"/>
                  </a:cubicBezTo>
                  <a:cubicBezTo>
                    <a:pt x="642" y="163"/>
                    <a:pt x="616" y="145"/>
                    <a:pt x="584" y="132"/>
                  </a:cubicBezTo>
                  <a:cubicBezTo>
                    <a:pt x="553" y="119"/>
                    <a:pt x="517" y="113"/>
                    <a:pt x="476" y="113"/>
                  </a:cubicBezTo>
                  <a:cubicBezTo>
                    <a:pt x="405" y="113"/>
                    <a:pt x="346" y="132"/>
                    <a:pt x="298" y="171"/>
                  </a:cubicBezTo>
                  <a:cubicBezTo>
                    <a:pt x="250" y="209"/>
                    <a:pt x="212" y="265"/>
                    <a:pt x="186" y="338"/>
                  </a:cubicBezTo>
                  <a:lnTo>
                    <a:pt x="36" y="338"/>
                  </a:lnTo>
                  <a:lnTo>
                    <a:pt x="36" y="115"/>
                  </a:lnTo>
                  <a:cubicBezTo>
                    <a:pt x="134" y="75"/>
                    <a:pt x="223" y="46"/>
                    <a:pt x="305" y="27"/>
                  </a:cubicBezTo>
                  <a:cubicBezTo>
                    <a:pt x="387" y="9"/>
                    <a:pt x="460" y="0"/>
                    <a:pt x="52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0" name="Freeform 19"/>
            <p:cNvSpPr>
              <a:spLocks/>
            </p:cNvSpPr>
            <p:nvPr/>
          </p:nvSpPr>
          <p:spPr bwMode="auto">
            <a:xfrm>
              <a:off x="4474" y="3370"/>
              <a:ext cx="116" cy="120"/>
            </a:xfrm>
            <a:custGeom>
              <a:avLst/>
              <a:gdLst>
                <a:gd name="T0" fmla="*/ 51 w 116"/>
                <a:gd name="T1" fmla="*/ 0 h 120"/>
                <a:gd name="T2" fmla="*/ 65 w 116"/>
                <a:gd name="T3" fmla="*/ 0 h 120"/>
                <a:gd name="T4" fmla="*/ 65 w 116"/>
                <a:gd name="T5" fmla="*/ 54 h 120"/>
                <a:gd name="T6" fmla="*/ 116 w 116"/>
                <a:gd name="T7" fmla="*/ 54 h 120"/>
                <a:gd name="T8" fmla="*/ 116 w 116"/>
                <a:gd name="T9" fmla="*/ 67 h 120"/>
                <a:gd name="T10" fmla="*/ 65 w 116"/>
                <a:gd name="T11" fmla="*/ 67 h 120"/>
                <a:gd name="T12" fmla="*/ 65 w 116"/>
                <a:gd name="T13" fmla="*/ 120 h 120"/>
                <a:gd name="T14" fmla="*/ 51 w 116"/>
                <a:gd name="T15" fmla="*/ 120 h 120"/>
                <a:gd name="T16" fmla="*/ 51 w 116"/>
                <a:gd name="T17" fmla="*/ 67 h 120"/>
                <a:gd name="T18" fmla="*/ 0 w 116"/>
                <a:gd name="T19" fmla="*/ 67 h 120"/>
                <a:gd name="T20" fmla="*/ 0 w 116"/>
                <a:gd name="T21" fmla="*/ 54 h 120"/>
                <a:gd name="T22" fmla="*/ 51 w 116"/>
                <a:gd name="T23" fmla="*/ 54 h 120"/>
                <a:gd name="T24" fmla="*/ 51 w 116"/>
                <a:gd name="T25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6" h="120">
                  <a:moveTo>
                    <a:pt x="51" y="0"/>
                  </a:moveTo>
                  <a:lnTo>
                    <a:pt x="65" y="0"/>
                  </a:lnTo>
                  <a:lnTo>
                    <a:pt x="65" y="54"/>
                  </a:lnTo>
                  <a:lnTo>
                    <a:pt x="116" y="54"/>
                  </a:lnTo>
                  <a:lnTo>
                    <a:pt x="116" y="67"/>
                  </a:lnTo>
                  <a:lnTo>
                    <a:pt x="65" y="67"/>
                  </a:lnTo>
                  <a:lnTo>
                    <a:pt x="65" y="120"/>
                  </a:lnTo>
                  <a:lnTo>
                    <a:pt x="51" y="120"/>
                  </a:lnTo>
                  <a:lnTo>
                    <a:pt x="51" y="67"/>
                  </a:lnTo>
                  <a:lnTo>
                    <a:pt x="0" y="67"/>
                  </a:lnTo>
                  <a:lnTo>
                    <a:pt x="0" y="54"/>
                  </a:lnTo>
                  <a:lnTo>
                    <a:pt x="51" y="5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Freeform 20"/>
            <p:cNvSpPr>
              <a:spLocks noEditPoints="1"/>
            </p:cNvSpPr>
            <p:nvPr/>
          </p:nvSpPr>
          <p:spPr bwMode="auto">
            <a:xfrm>
              <a:off x="4655" y="3351"/>
              <a:ext cx="85" cy="136"/>
            </a:xfrm>
            <a:custGeom>
              <a:avLst/>
              <a:gdLst>
                <a:gd name="T0" fmla="*/ 945 w 1417"/>
                <a:gd name="T1" fmla="*/ 898 h 2259"/>
                <a:gd name="T2" fmla="*/ 797 w 1417"/>
                <a:gd name="T3" fmla="*/ 946 h 2259"/>
                <a:gd name="T4" fmla="*/ 635 w 1417"/>
                <a:gd name="T5" fmla="*/ 1104 h 2259"/>
                <a:gd name="T6" fmla="*/ 490 w 1417"/>
                <a:gd name="T7" fmla="*/ 1329 h 2259"/>
                <a:gd name="T8" fmla="*/ 395 w 1417"/>
                <a:gd name="T9" fmla="*/ 1625 h 2259"/>
                <a:gd name="T10" fmla="*/ 381 w 1417"/>
                <a:gd name="T11" fmla="*/ 1690 h 2259"/>
                <a:gd name="T12" fmla="*/ 357 w 1417"/>
                <a:gd name="T13" fmla="*/ 1903 h 2259"/>
                <a:gd name="T14" fmla="*/ 411 w 1417"/>
                <a:gd name="T15" fmla="*/ 2081 h 2259"/>
                <a:gd name="T16" fmla="*/ 590 w 1417"/>
                <a:gd name="T17" fmla="*/ 2136 h 2259"/>
                <a:gd name="T18" fmla="*/ 712 w 1417"/>
                <a:gd name="T19" fmla="*/ 2115 h 2259"/>
                <a:gd name="T20" fmla="*/ 830 w 1417"/>
                <a:gd name="T21" fmla="*/ 2045 h 2259"/>
                <a:gd name="T22" fmla="*/ 944 w 1417"/>
                <a:gd name="T23" fmla="*/ 1918 h 2259"/>
                <a:gd name="T24" fmla="*/ 1043 w 1417"/>
                <a:gd name="T25" fmla="*/ 1723 h 2259"/>
                <a:gd name="T26" fmla="*/ 1114 w 1417"/>
                <a:gd name="T27" fmla="*/ 1476 h 2259"/>
                <a:gd name="T28" fmla="*/ 1139 w 1417"/>
                <a:gd name="T29" fmla="*/ 1223 h 2259"/>
                <a:gd name="T30" fmla="*/ 1093 w 1417"/>
                <a:gd name="T31" fmla="*/ 979 h 2259"/>
                <a:gd name="T32" fmla="*/ 945 w 1417"/>
                <a:gd name="T33" fmla="*/ 898 h 2259"/>
                <a:gd name="T34" fmla="*/ 671 w 1417"/>
                <a:gd name="T35" fmla="*/ 0 h 2259"/>
                <a:gd name="T36" fmla="*/ 762 w 1417"/>
                <a:gd name="T37" fmla="*/ 0 h 2259"/>
                <a:gd name="T38" fmla="*/ 487 w 1417"/>
                <a:gd name="T39" fmla="*/ 1094 h 2259"/>
                <a:gd name="T40" fmla="*/ 507 w 1417"/>
                <a:gd name="T41" fmla="*/ 1100 h 2259"/>
                <a:gd name="T42" fmla="*/ 792 w 1417"/>
                <a:gd name="T43" fmla="*/ 806 h 2259"/>
                <a:gd name="T44" fmla="*/ 1057 w 1417"/>
                <a:gd name="T45" fmla="*/ 715 h 2259"/>
                <a:gd name="T46" fmla="*/ 1322 w 1417"/>
                <a:gd name="T47" fmla="*/ 845 h 2259"/>
                <a:gd name="T48" fmla="*/ 1417 w 1417"/>
                <a:gd name="T49" fmla="*/ 1211 h 2259"/>
                <a:gd name="T50" fmla="*/ 1313 w 1417"/>
                <a:gd name="T51" fmla="*/ 1718 h 2259"/>
                <a:gd name="T52" fmla="*/ 1025 w 1417"/>
                <a:gd name="T53" fmla="*/ 2113 h 2259"/>
                <a:gd name="T54" fmla="*/ 612 w 1417"/>
                <a:gd name="T55" fmla="*/ 2259 h 2259"/>
                <a:gd name="T56" fmla="*/ 243 w 1417"/>
                <a:gd name="T57" fmla="*/ 2158 h 2259"/>
                <a:gd name="T58" fmla="*/ 100 w 1417"/>
                <a:gd name="T59" fmla="*/ 2259 h 2259"/>
                <a:gd name="T60" fmla="*/ 0 w 1417"/>
                <a:gd name="T61" fmla="*/ 2234 h 2259"/>
                <a:gd name="T62" fmla="*/ 404 w 1417"/>
                <a:gd name="T63" fmla="*/ 448 h 2259"/>
                <a:gd name="T64" fmla="*/ 440 w 1417"/>
                <a:gd name="T65" fmla="*/ 217 h 2259"/>
                <a:gd name="T66" fmla="*/ 400 w 1417"/>
                <a:gd name="T67" fmla="*/ 125 h 2259"/>
                <a:gd name="T68" fmla="*/ 257 w 1417"/>
                <a:gd name="T69" fmla="*/ 95 h 2259"/>
                <a:gd name="T70" fmla="*/ 276 w 1417"/>
                <a:gd name="T71" fmla="*/ 14 h 2259"/>
                <a:gd name="T72" fmla="*/ 671 w 1417"/>
                <a:gd name="T73" fmla="*/ 0 h 2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17" h="2259">
                  <a:moveTo>
                    <a:pt x="945" y="898"/>
                  </a:moveTo>
                  <a:cubicBezTo>
                    <a:pt x="895" y="898"/>
                    <a:pt x="846" y="914"/>
                    <a:pt x="797" y="946"/>
                  </a:cubicBezTo>
                  <a:cubicBezTo>
                    <a:pt x="749" y="978"/>
                    <a:pt x="695" y="1030"/>
                    <a:pt x="635" y="1104"/>
                  </a:cubicBezTo>
                  <a:cubicBezTo>
                    <a:pt x="576" y="1177"/>
                    <a:pt x="528" y="1252"/>
                    <a:pt x="490" y="1329"/>
                  </a:cubicBezTo>
                  <a:cubicBezTo>
                    <a:pt x="453" y="1407"/>
                    <a:pt x="421" y="1505"/>
                    <a:pt x="395" y="1625"/>
                  </a:cubicBezTo>
                  <a:lnTo>
                    <a:pt x="381" y="1690"/>
                  </a:lnTo>
                  <a:cubicBezTo>
                    <a:pt x="365" y="1763"/>
                    <a:pt x="357" y="1834"/>
                    <a:pt x="357" y="1903"/>
                  </a:cubicBezTo>
                  <a:cubicBezTo>
                    <a:pt x="357" y="1985"/>
                    <a:pt x="375" y="2045"/>
                    <a:pt x="411" y="2081"/>
                  </a:cubicBezTo>
                  <a:cubicBezTo>
                    <a:pt x="447" y="2117"/>
                    <a:pt x="507" y="2136"/>
                    <a:pt x="590" y="2136"/>
                  </a:cubicBezTo>
                  <a:cubicBezTo>
                    <a:pt x="633" y="2136"/>
                    <a:pt x="674" y="2129"/>
                    <a:pt x="712" y="2115"/>
                  </a:cubicBezTo>
                  <a:cubicBezTo>
                    <a:pt x="751" y="2101"/>
                    <a:pt x="790" y="2077"/>
                    <a:pt x="830" y="2045"/>
                  </a:cubicBezTo>
                  <a:cubicBezTo>
                    <a:pt x="870" y="2013"/>
                    <a:pt x="908" y="1970"/>
                    <a:pt x="944" y="1918"/>
                  </a:cubicBezTo>
                  <a:cubicBezTo>
                    <a:pt x="980" y="1865"/>
                    <a:pt x="1013" y="1800"/>
                    <a:pt x="1043" y="1723"/>
                  </a:cubicBezTo>
                  <a:cubicBezTo>
                    <a:pt x="1074" y="1646"/>
                    <a:pt x="1097" y="1564"/>
                    <a:pt x="1114" y="1476"/>
                  </a:cubicBezTo>
                  <a:cubicBezTo>
                    <a:pt x="1130" y="1388"/>
                    <a:pt x="1139" y="1303"/>
                    <a:pt x="1139" y="1223"/>
                  </a:cubicBezTo>
                  <a:cubicBezTo>
                    <a:pt x="1139" y="1115"/>
                    <a:pt x="1123" y="1034"/>
                    <a:pt x="1093" y="979"/>
                  </a:cubicBezTo>
                  <a:cubicBezTo>
                    <a:pt x="1062" y="925"/>
                    <a:pt x="1013" y="898"/>
                    <a:pt x="945" y="898"/>
                  </a:cubicBezTo>
                  <a:close/>
                  <a:moveTo>
                    <a:pt x="671" y="0"/>
                  </a:moveTo>
                  <a:lnTo>
                    <a:pt x="762" y="0"/>
                  </a:lnTo>
                  <a:lnTo>
                    <a:pt x="487" y="1094"/>
                  </a:lnTo>
                  <a:lnTo>
                    <a:pt x="507" y="1100"/>
                  </a:lnTo>
                  <a:cubicBezTo>
                    <a:pt x="608" y="964"/>
                    <a:pt x="703" y="866"/>
                    <a:pt x="792" y="806"/>
                  </a:cubicBezTo>
                  <a:cubicBezTo>
                    <a:pt x="880" y="746"/>
                    <a:pt x="969" y="715"/>
                    <a:pt x="1057" y="715"/>
                  </a:cubicBezTo>
                  <a:cubicBezTo>
                    <a:pt x="1171" y="715"/>
                    <a:pt x="1259" y="759"/>
                    <a:pt x="1322" y="845"/>
                  </a:cubicBezTo>
                  <a:cubicBezTo>
                    <a:pt x="1385" y="932"/>
                    <a:pt x="1417" y="1053"/>
                    <a:pt x="1417" y="1211"/>
                  </a:cubicBezTo>
                  <a:cubicBezTo>
                    <a:pt x="1417" y="1383"/>
                    <a:pt x="1382" y="1552"/>
                    <a:pt x="1313" y="1718"/>
                  </a:cubicBezTo>
                  <a:cubicBezTo>
                    <a:pt x="1244" y="1884"/>
                    <a:pt x="1147" y="2016"/>
                    <a:pt x="1025" y="2113"/>
                  </a:cubicBezTo>
                  <a:cubicBezTo>
                    <a:pt x="902" y="2210"/>
                    <a:pt x="764" y="2259"/>
                    <a:pt x="612" y="2259"/>
                  </a:cubicBezTo>
                  <a:cubicBezTo>
                    <a:pt x="474" y="2259"/>
                    <a:pt x="351" y="2225"/>
                    <a:pt x="243" y="2158"/>
                  </a:cubicBezTo>
                  <a:lnTo>
                    <a:pt x="100" y="2259"/>
                  </a:lnTo>
                  <a:lnTo>
                    <a:pt x="0" y="2234"/>
                  </a:lnTo>
                  <a:lnTo>
                    <a:pt x="404" y="448"/>
                  </a:lnTo>
                  <a:cubicBezTo>
                    <a:pt x="428" y="342"/>
                    <a:pt x="440" y="265"/>
                    <a:pt x="440" y="217"/>
                  </a:cubicBezTo>
                  <a:cubicBezTo>
                    <a:pt x="440" y="173"/>
                    <a:pt x="427" y="142"/>
                    <a:pt x="400" y="125"/>
                  </a:cubicBezTo>
                  <a:cubicBezTo>
                    <a:pt x="374" y="107"/>
                    <a:pt x="326" y="97"/>
                    <a:pt x="257" y="95"/>
                  </a:cubicBezTo>
                  <a:lnTo>
                    <a:pt x="276" y="14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2" name="Freeform 21"/>
            <p:cNvSpPr>
              <a:spLocks/>
            </p:cNvSpPr>
            <p:nvPr/>
          </p:nvSpPr>
          <p:spPr bwMode="auto">
            <a:xfrm>
              <a:off x="4766" y="3339"/>
              <a:ext cx="59" cy="89"/>
            </a:xfrm>
            <a:custGeom>
              <a:avLst/>
              <a:gdLst>
                <a:gd name="T0" fmla="*/ 526 w 988"/>
                <a:gd name="T1" fmla="*/ 0 h 1477"/>
                <a:gd name="T2" fmla="*/ 728 w 988"/>
                <a:gd name="T3" fmla="*/ 27 h 1477"/>
                <a:gd name="T4" fmla="*/ 865 w 988"/>
                <a:gd name="T5" fmla="*/ 99 h 1477"/>
                <a:gd name="T6" fmla="*/ 940 w 988"/>
                <a:gd name="T7" fmla="*/ 209 h 1477"/>
                <a:gd name="T8" fmla="*/ 964 w 988"/>
                <a:gd name="T9" fmla="*/ 347 h 1477"/>
                <a:gd name="T10" fmla="*/ 957 w 988"/>
                <a:gd name="T11" fmla="*/ 429 h 1477"/>
                <a:gd name="T12" fmla="*/ 936 w 988"/>
                <a:gd name="T13" fmla="*/ 505 h 1477"/>
                <a:gd name="T14" fmla="*/ 895 w 988"/>
                <a:gd name="T15" fmla="*/ 579 h 1477"/>
                <a:gd name="T16" fmla="*/ 833 w 988"/>
                <a:gd name="T17" fmla="*/ 659 h 1477"/>
                <a:gd name="T18" fmla="*/ 758 w 988"/>
                <a:gd name="T19" fmla="*/ 744 h 1477"/>
                <a:gd name="T20" fmla="*/ 659 w 988"/>
                <a:gd name="T21" fmla="*/ 846 h 1477"/>
                <a:gd name="T22" fmla="*/ 545 w 988"/>
                <a:gd name="T23" fmla="*/ 960 h 1477"/>
                <a:gd name="T24" fmla="*/ 430 w 988"/>
                <a:gd name="T25" fmla="*/ 1078 h 1477"/>
                <a:gd name="T26" fmla="*/ 327 w 988"/>
                <a:gd name="T27" fmla="*/ 1191 h 1477"/>
                <a:gd name="T28" fmla="*/ 251 w 988"/>
                <a:gd name="T29" fmla="*/ 1291 h 1477"/>
                <a:gd name="T30" fmla="*/ 673 w 988"/>
                <a:gd name="T31" fmla="*/ 1291 h 1477"/>
                <a:gd name="T32" fmla="*/ 758 w 988"/>
                <a:gd name="T33" fmla="*/ 1287 h 1477"/>
                <a:gd name="T34" fmla="*/ 811 w 988"/>
                <a:gd name="T35" fmla="*/ 1270 h 1477"/>
                <a:gd name="T36" fmla="*/ 847 w 988"/>
                <a:gd name="T37" fmla="*/ 1228 h 1477"/>
                <a:gd name="T38" fmla="*/ 882 w 988"/>
                <a:gd name="T39" fmla="*/ 1151 h 1477"/>
                <a:gd name="T40" fmla="*/ 988 w 988"/>
                <a:gd name="T41" fmla="*/ 1151 h 1477"/>
                <a:gd name="T42" fmla="*/ 977 w 988"/>
                <a:gd name="T43" fmla="*/ 1314 h 1477"/>
                <a:gd name="T44" fmla="*/ 966 w 988"/>
                <a:gd name="T45" fmla="*/ 1477 h 1477"/>
                <a:gd name="T46" fmla="*/ 0 w 988"/>
                <a:gd name="T47" fmla="*/ 1477 h 1477"/>
                <a:gd name="T48" fmla="*/ 0 w 988"/>
                <a:gd name="T49" fmla="*/ 1418 h 1477"/>
                <a:gd name="T50" fmla="*/ 64 w 988"/>
                <a:gd name="T51" fmla="*/ 1296 h 1477"/>
                <a:gd name="T52" fmla="*/ 146 w 988"/>
                <a:gd name="T53" fmla="*/ 1175 h 1477"/>
                <a:gd name="T54" fmla="*/ 250 w 988"/>
                <a:gd name="T55" fmla="*/ 1048 h 1477"/>
                <a:gd name="T56" fmla="*/ 379 w 988"/>
                <a:gd name="T57" fmla="*/ 911 h 1477"/>
                <a:gd name="T58" fmla="*/ 553 w 988"/>
                <a:gd name="T59" fmla="*/ 728 h 1477"/>
                <a:gd name="T60" fmla="*/ 659 w 988"/>
                <a:gd name="T61" fmla="*/ 593 h 1477"/>
                <a:gd name="T62" fmla="*/ 712 w 988"/>
                <a:gd name="T63" fmla="*/ 484 h 1477"/>
                <a:gd name="T64" fmla="*/ 727 w 988"/>
                <a:gd name="T65" fmla="*/ 376 h 1477"/>
                <a:gd name="T66" fmla="*/ 710 w 988"/>
                <a:gd name="T67" fmla="*/ 269 h 1477"/>
                <a:gd name="T68" fmla="*/ 663 w 988"/>
                <a:gd name="T69" fmla="*/ 186 h 1477"/>
                <a:gd name="T70" fmla="*/ 584 w 988"/>
                <a:gd name="T71" fmla="*/ 132 h 1477"/>
                <a:gd name="T72" fmla="*/ 476 w 988"/>
                <a:gd name="T73" fmla="*/ 113 h 1477"/>
                <a:gd name="T74" fmla="*/ 298 w 988"/>
                <a:gd name="T75" fmla="*/ 171 h 1477"/>
                <a:gd name="T76" fmla="*/ 186 w 988"/>
                <a:gd name="T77" fmla="*/ 338 h 1477"/>
                <a:gd name="T78" fmla="*/ 36 w 988"/>
                <a:gd name="T79" fmla="*/ 338 h 1477"/>
                <a:gd name="T80" fmla="*/ 36 w 988"/>
                <a:gd name="T81" fmla="*/ 115 h 1477"/>
                <a:gd name="T82" fmla="*/ 305 w 988"/>
                <a:gd name="T83" fmla="*/ 27 h 1477"/>
                <a:gd name="T84" fmla="*/ 526 w 988"/>
                <a:gd name="T85" fmla="*/ 0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88" h="1477">
                  <a:moveTo>
                    <a:pt x="526" y="0"/>
                  </a:moveTo>
                  <a:cubicBezTo>
                    <a:pt x="605" y="0"/>
                    <a:pt x="672" y="9"/>
                    <a:pt x="728" y="27"/>
                  </a:cubicBezTo>
                  <a:cubicBezTo>
                    <a:pt x="784" y="45"/>
                    <a:pt x="830" y="69"/>
                    <a:pt x="865" y="99"/>
                  </a:cubicBezTo>
                  <a:cubicBezTo>
                    <a:pt x="900" y="130"/>
                    <a:pt x="925" y="166"/>
                    <a:pt x="940" y="209"/>
                  </a:cubicBezTo>
                  <a:cubicBezTo>
                    <a:pt x="956" y="251"/>
                    <a:pt x="964" y="297"/>
                    <a:pt x="964" y="347"/>
                  </a:cubicBezTo>
                  <a:cubicBezTo>
                    <a:pt x="964" y="376"/>
                    <a:pt x="962" y="404"/>
                    <a:pt x="957" y="429"/>
                  </a:cubicBezTo>
                  <a:cubicBezTo>
                    <a:pt x="953" y="455"/>
                    <a:pt x="946" y="480"/>
                    <a:pt x="936" y="505"/>
                  </a:cubicBezTo>
                  <a:cubicBezTo>
                    <a:pt x="926" y="529"/>
                    <a:pt x="912" y="554"/>
                    <a:pt x="895" y="579"/>
                  </a:cubicBezTo>
                  <a:cubicBezTo>
                    <a:pt x="879" y="605"/>
                    <a:pt x="858" y="631"/>
                    <a:pt x="833" y="659"/>
                  </a:cubicBezTo>
                  <a:cubicBezTo>
                    <a:pt x="814" y="684"/>
                    <a:pt x="789" y="712"/>
                    <a:pt x="758" y="744"/>
                  </a:cubicBezTo>
                  <a:cubicBezTo>
                    <a:pt x="728" y="776"/>
                    <a:pt x="695" y="810"/>
                    <a:pt x="659" y="846"/>
                  </a:cubicBezTo>
                  <a:cubicBezTo>
                    <a:pt x="623" y="883"/>
                    <a:pt x="585" y="921"/>
                    <a:pt x="545" y="960"/>
                  </a:cubicBezTo>
                  <a:cubicBezTo>
                    <a:pt x="506" y="1000"/>
                    <a:pt x="467" y="1039"/>
                    <a:pt x="430" y="1078"/>
                  </a:cubicBezTo>
                  <a:cubicBezTo>
                    <a:pt x="393" y="1117"/>
                    <a:pt x="358" y="1154"/>
                    <a:pt x="327" y="1191"/>
                  </a:cubicBezTo>
                  <a:cubicBezTo>
                    <a:pt x="296" y="1227"/>
                    <a:pt x="271" y="1261"/>
                    <a:pt x="251" y="1291"/>
                  </a:cubicBezTo>
                  <a:lnTo>
                    <a:pt x="673" y="1291"/>
                  </a:lnTo>
                  <a:cubicBezTo>
                    <a:pt x="709" y="1291"/>
                    <a:pt x="737" y="1290"/>
                    <a:pt x="758" y="1287"/>
                  </a:cubicBezTo>
                  <a:cubicBezTo>
                    <a:pt x="780" y="1285"/>
                    <a:pt x="797" y="1279"/>
                    <a:pt x="811" y="1270"/>
                  </a:cubicBezTo>
                  <a:cubicBezTo>
                    <a:pt x="826" y="1260"/>
                    <a:pt x="838" y="1247"/>
                    <a:pt x="847" y="1228"/>
                  </a:cubicBezTo>
                  <a:cubicBezTo>
                    <a:pt x="857" y="1209"/>
                    <a:pt x="869" y="1184"/>
                    <a:pt x="882" y="1151"/>
                  </a:cubicBezTo>
                  <a:lnTo>
                    <a:pt x="988" y="1151"/>
                  </a:lnTo>
                  <a:cubicBezTo>
                    <a:pt x="984" y="1205"/>
                    <a:pt x="980" y="1259"/>
                    <a:pt x="977" y="1314"/>
                  </a:cubicBezTo>
                  <a:cubicBezTo>
                    <a:pt x="973" y="1369"/>
                    <a:pt x="970" y="1423"/>
                    <a:pt x="966" y="1477"/>
                  </a:cubicBezTo>
                  <a:lnTo>
                    <a:pt x="0" y="1477"/>
                  </a:lnTo>
                  <a:lnTo>
                    <a:pt x="0" y="1418"/>
                  </a:lnTo>
                  <a:cubicBezTo>
                    <a:pt x="18" y="1377"/>
                    <a:pt x="39" y="1336"/>
                    <a:pt x="64" y="1296"/>
                  </a:cubicBezTo>
                  <a:cubicBezTo>
                    <a:pt x="88" y="1256"/>
                    <a:pt x="116" y="1216"/>
                    <a:pt x="146" y="1175"/>
                  </a:cubicBezTo>
                  <a:cubicBezTo>
                    <a:pt x="176" y="1134"/>
                    <a:pt x="211" y="1091"/>
                    <a:pt x="250" y="1048"/>
                  </a:cubicBezTo>
                  <a:cubicBezTo>
                    <a:pt x="289" y="1004"/>
                    <a:pt x="331" y="959"/>
                    <a:pt x="379" y="911"/>
                  </a:cubicBezTo>
                  <a:cubicBezTo>
                    <a:pt x="450" y="840"/>
                    <a:pt x="508" y="779"/>
                    <a:pt x="553" y="728"/>
                  </a:cubicBezTo>
                  <a:cubicBezTo>
                    <a:pt x="598" y="678"/>
                    <a:pt x="633" y="633"/>
                    <a:pt x="659" y="593"/>
                  </a:cubicBezTo>
                  <a:cubicBezTo>
                    <a:pt x="685" y="554"/>
                    <a:pt x="703" y="517"/>
                    <a:pt x="712" y="484"/>
                  </a:cubicBezTo>
                  <a:cubicBezTo>
                    <a:pt x="722" y="450"/>
                    <a:pt x="727" y="414"/>
                    <a:pt x="727" y="376"/>
                  </a:cubicBezTo>
                  <a:cubicBezTo>
                    <a:pt x="727" y="338"/>
                    <a:pt x="721" y="302"/>
                    <a:pt x="710" y="269"/>
                  </a:cubicBezTo>
                  <a:cubicBezTo>
                    <a:pt x="699" y="237"/>
                    <a:pt x="683" y="209"/>
                    <a:pt x="663" y="186"/>
                  </a:cubicBezTo>
                  <a:cubicBezTo>
                    <a:pt x="642" y="163"/>
                    <a:pt x="616" y="145"/>
                    <a:pt x="584" y="132"/>
                  </a:cubicBezTo>
                  <a:cubicBezTo>
                    <a:pt x="553" y="119"/>
                    <a:pt x="517" y="113"/>
                    <a:pt x="476" y="113"/>
                  </a:cubicBezTo>
                  <a:cubicBezTo>
                    <a:pt x="405" y="113"/>
                    <a:pt x="346" y="132"/>
                    <a:pt x="298" y="171"/>
                  </a:cubicBezTo>
                  <a:cubicBezTo>
                    <a:pt x="250" y="209"/>
                    <a:pt x="212" y="265"/>
                    <a:pt x="186" y="338"/>
                  </a:cubicBezTo>
                  <a:lnTo>
                    <a:pt x="36" y="338"/>
                  </a:lnTo>
                  <a:lnTo>
                    <a:pt x="36" y="115"/>
                  </a:lnTo>
                  <a:cubicBezTo>
                    <a:pt x="134" y="75"/>
                    <a:pt x="223" y="46"/>
                    <a:pt x="305" y="27"/>
                  </a:cubicBezTo>
                  <a:cubicBezTo>
                    <a:pt x="387" y="9"/>
                    <a:pt x="460" y="0"/>
                    <a:pt x="52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3" name="Freeform 22"/>
            <p:cNvSpPr>
              <a:spLocks/>
            </p:cNvSpPr>
            <p:nvPr/>
          </p:nvSpPr>
          <p:spPr bwMode="auto">
            <a:xfrm>
              <a:off x="4090" y="3306"/>
              <a:ext cx="49" cy="70"/>
            </a:xfrm>
            <a:custGeom>
              <a:avLst/>
              <a:gdLst>
                <a:gd name="T0" fmla="*/ 436 w 822"/>
                <a:gd name="T1" fmla="*/ 0 h 1160"/>
                <a:gd name="T2" fmla="*/ 614 w 822"/>
                <a:gd name="T3" fmla="*/ 23 h 1160"/>
                <a:gd name="T4" fmla="*/ 727 w 822"/>
                <a:gd name="T5" fmla="*/ 84 h 1160"/>
                <a:gd name="T6" fmla="*/ 786 w 822"/>
                <a:gd name="T7" fmla="*/ 172 h 1160"/>
                <a:gd name="T8" fmla="*/ 803 w 822"/>
                <a:gd name="T9" fmla="*/ 276 h 1160"/>
                <a:gd name="T10" fmla="*/ 776 w 822"/>
                <a:gd name="T11" fmla="*/ 401 h 1160"/>
                <a:gd name="T12" fmla="*/ 687 w 822"/>
                <a:gd name="T13" fmla="*/ 527 h 1160"/>
                <a:gd name="T14" fmla="*/ 466 w 822"/>
                <a:gd name="T15" fmla="*/ 739 h 1160"/>
                <a:gd name="T16" fmla="*/ 219 w 822"/>
                <a:gd name="T17" fmla="*/ 1005 h 1160"/>
                <a:gd name="T18" fmla="*/ 558 w 822"/>
                <a:gd name="T19" fmla="*/ 1005 h 1160"/>
                <a:gd name="T20" fmla="*/ 631 w 822"/>
                <a:gd name="T21" fmla="*/ 1001 h 1160"/>
                <a:gd name="T22" fmla="*/ 671 w 822"/>
                <a:gd name="T23" fmla="*/ 986 h 1160"/>
                <a:gd name="T24" fmla="*/ 696 w 822"/>
                <a:gd name="T25" fmla="*/ 961 h 1160"/>
                <a:gd name="T26" fmla="*/ 727 w 822"/>
                <a:gd name="T27" fmla="*/ 896 h 1160"/>
                <a:gd name="T28" fmla="*/ 822 w 822"/>
                <a:gd name="T29" fmla="*/ 896 h 1160"/>
                <a:gd name="T30" fmla="*/ 802 w 822"/>
                <a:gd name="T31" fmla="*/ 1160 h 1160"/>
                <a:gd name="T32" fmla="*/ 0 w 822"/>
                <a:gd name="T33" fmla="*/ 1160 h 1160"/>
                <a:gd name="T34" fmla="*/ 0 w 822"/>
                <a:gd name="T35" fmla="*/ 1109 h 1160"/>
                <a:gd name="T36" fmla="*/ 126 w 822"/>
                <a:gd name="T37" fmla="*/ 911 h 1160"/>
                <a:gd name="T38" fmla="*/ 312 w 822"/>
                <a:gd name="T39" fmla="*/ 711 h 1160"/>
                <a:gd name="T40" fmla="*/ 493 w 822"/>
                <a:gd name="T41" fmla="*/ 527 h 1160"/>
                <a:gd name="T42" fmla="*/ 572 w 822"/>
                <a:gd name="T43" fmla="*/ 410 h 1160"/>
                <a:gd name="T44" fmla="*/ 598 w 822"/>
                <a:gd name="T45" fmla="*/ 298 h 1160"/>
                <a:gd name="T46" fmla="*/ 545 w 822"/>
                <a:gd name="T47" fmla="*/ 151 h 1160"/>
                <a:gd name="T48" fmla="*/ 394 w 822"/>
                <a:gd name="T49" fmla="*/ 98 h 1160"/>
                <a:gd name="T50" fmla="*/ 250 w 822"/>
                <a:gd name="T51" fmla="*/ 143 h 1160"/>
                <a:gd name="T52" fmla="*/ 159 w 822"/>
                <a:gd name="T53" fmla="*/ 276 h 1160"/>
                <a:gd name="T54" fmla="*/ 29 w 822"/>
                <a:gd name="T55" fmla="*/ 276 h 1160"/>
                <a:gd name="T56" fmla="*/ 29 w 822"/>
                <a:gd name="T57" fmla="*/ 91 h 1160"/>
                <a:gd name="T58" fmla="*/ 253 w 822"/>
                <a:gd name="T59" fmla="*/ 21 h 1160"/>
                <a:gd name="T60" fmla="*/ 436 w 822"/>
                <a:gd name="T61" fmla="*/ 0 h 1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2" h="1160">
                  <a:moveTo>
                    <a:pt x="436" y="0"/>
                  </a:moveTo>
                  <a:cubicBezTo>
                    <a:pt x="508" y="0"/>
                    <a:pt x="567" y="7"/>
                    <a:pt x="614" y="23"/>
                  </a:cubicBezTo>
                  <a:cubicBezTo>
                    <a:pt x="662" y="39"/>
                    <a:pt x="699" y="59"/>
                    <a:pt x="727" y="84"/>
                  </a:cubicBezTo>
                  <a:cubicBezTo>
                    <a:pt x="755" y="109"/>
                    <a:pt x="775" y="138"/>
                    <a:pt x="786" y="172"/>
                  </a:cubicBezTo>
                  <a:cubicBezTo>
                    <a:pt x="798" y="206"/>
                    <a:pt x="803" y="240"/>
                    <a:pt x="803" y="276"/>
                  </a:cubicBezTo>
                  <a:cubicBezTo>
                    <a:pt x="803" y="321"/>
                    <a:pt x="794" y="363"/>
                    <a:pt x="776" y="401"/>
                  </a:cubicBezTo>
                  <a:cubicBezTo>
                    <a:pt x="758" y="440"/>
                    <a:pt x="728" y="482"/>
                    <a:pt x="687" y="527"/>
                  </a:cubicBezTo>
                  <a:cubicBezTo>
                    <a:pt x="646" y="572"/>
                    <a:pt x="572" y="643"/>
                    <a:pt x="466" y="739"/>
                  </a:cubicBezTo>
                  <a:cubicBezTo>
                    <a:pt x="353" y="842"/>
                    <a:pt x="270" y="930"/>
                    <a:pt x="219" y="1005"/>
                  </a:cubicBezTo>
                  <a:lnTo>
                    <a:pt x="558" y="1005"/>
                  </a:lnTo>
                  <a:cubicBezTo>
                    <a:pt x="589" y="1005"/>
                    <a:pt x="614" y="1004"/>
                    <a:pt x="631" y="1001"/>
                  </a:cubicBezTo>
                  <a:cubicBezTo>
                    <a:pt x="648" y="998"/>
                    <a:pt x="661" y="993"/>
                    <a:pt x="671" y="986"/>
                  </a:cubicBezTo>
                  <a:cubicBezTo>
                    <a:pt x="681" y="980"/>
                    <a:pt x="689" y="971"/>
                    <a:pt x="696" y="961"/>
                  </a:cubicBezTo>
                  <a:cubicBezTo>
                    <a:pt x="703" y="951"/>
                    <a:pt x="714" y="930"/>
                    <a:pt x="727" y="896"/>
                  </a:cubicBezTo>
                  <a:lnTo>
                    <a:pt x="822" y="896"/>
                  </a:lnTo>
                  <a:lnTo>
                    <a:pt x="802" y="1160"/>
                  </a:lnTo>
                  <a:lnTo>
                    <a:pt x="0" y="1160"/>
                  </a:lnTo>
                  <a:lnTo>
                    <a:pt x="0" y="1109"/>
                  </a:lnTo>
                  <a:cubicBezTo>
                    <a:pt x="31" y="1042"/>
                    <a:pt x="73" y="976"/>
                    <a:pt x="126" y="911"/>
                  </a:cubicBezTo>
                  <a:cubicBezTo>
                    <a:pt x="179" y="847"/>
                    <a:pt x="241" y="780"/>
                    <a:pt x="312" y="711"/>
                  </a:cubicBezTo>
                  <a:cubicBezTo>
                    <a:pt x="397" y="630"/>
                    <a:pt x="457" y="569"/>
                    <a:pt x="493" y="527"/>
                  </a:cubicBezTo>
                  <a:cubicBezTo>
                    <a:pt x="529" y="486"/>
                    <a:pt x="555" y="447"/>
                    <a:pt x="572" y="410"/>
                  </a:cubicBezTo>
                  <a:cubicBezTo>
                    <a:pt x="589" y="372"/>
                    <a:pt x="598" y="335"/>
                    <a:pt x="598" y="298"/>
                  </a:cubicBezTo>
                  <a:cubicBezTo>
                    <a:pt x="598" y="236"/>
                    <a:pt x="580" y="187"/>
                    <a:pt x="545" y="151"/>
                  </a:cubicBezTo>
                  <a:cubicBezTo>
                    <a:pt x="510" y="116"/>
                    <a:pt x="460" y="98"/>
                    <a:pt x="394" y="98"/>
                  </a:cubicBezTo>
                  <a:cubicBezTo>
                    <a:pt x="338" y="98"/>
                    <a:pt x="289" y="113"/>
                    <a:pt x="250" y="143"/>
                  </a:cubicBezTo>
                  <a:cubicBezTo>
                    <a:pt x="210" y="173"/>
                    <a:pt x="180" y="217"/>
                    <a:pt x="159" y="276"/>
                  </a:cubicBezTo>
                  <a:lnTo>
                    <a:pt x="29" y="276"/>
                  </a:lnTo>
                  <a:lnTo>
                    <a:pt x="29" y="91"/>
                  </a:lnTo>
                  <a:cubicBezTo>
                    <a:pt x="110" y="58"/>
                    <a:pt x="185" y="35"/>
                    <a:pt x="253" y="21"/>
                  </a:cubicBezTo>
                  <a:cubicBezTo>
                    <a:pt x="322" y="7"/>
                    <a:pt x="383" y="0"/>
                    <a:pt x="43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4" name="Rectangle 23"/>
            <p:cNvSpPr>
              <a:spLocks noChangeArrowheads="1"/>
            </p:cNvSpPr>
            <p:nvPr/>
          </p:nvSpPr>
          <p:spPr bwMode="auto">
            <a:xfrm>
              <a:off x="3900" y="3624"/>
              <a:ext cx="254" cy="26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400" b="0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Georgia" panose="02040502050405020303" pitchFamily="18" charset="0"/>
                </a:rPr>
                <a:t>= 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5" name="Freeform 24"/>
            <p:cNvSpPr>
              <a:spLocks/>
            </p:cNvSpPr>
            <p:nvPr/>
          </p:nvSpPr>
          <p:spPr bwMode="auto">
            <a:xfrm>
              <a:off x="4086" y="3665"/>
              <a:ext cx="59" cy="177"/>
            </a:xfrm>
            <a:custGeom>
              <a:avLst/>
              <a:gdLst>
                <a:gd name="T0" fmla="*/ 945 w 988"/>
                <a:gd name="T1" fmla="*/ 0 h 2964"/>
                <a:gd name="T2" fmla="*/ 988 w 988"/>
                <a:gd name="T3" fmla="*/ 121 h 2964"/>
                <a:gd name="T4" fmla="*/ 446 w 988"/>
                <a:gd name="T5" fmla="*/ 590 h 2964"/>
                <a:gd name="T6" fmla="*/ 270 w 988"/>
                <a:gd name="T7" fmla="*/ 1468 h 2964"/>
                <a:gd name="T8" fmla="*/ 446 w 988"/>
                <a:gd name="T9" fmla="*/ 2369 h 2964"/>
                <a:gd name="T10" fmla="*/ 983 w 988"/>
                <a:gd name="T11" fmla="*/ 2844 h 2964"/>
                <a:gd name="T12" fmla="*/ 945 w 988"/>
                <a:gd name="T13" fmla="*/ 2964 h 2964"/>
                <a:gd name="T14" fmla="*/ 244 w 988"/>
                <a:gd name="T15" fmla="*/ 2446 h 2964"/>
                <a:gd name="T16" fmla="*/ 0 w 988"/>
                <a:gd name="T17" fmla="*/ 1483 h 2964"/>
                <a:gd name="T18" fmla="*/ 245 w 988"/>
                <a:gd name="T19" fmla="*/ 520 h 2964"/>
                <a:gd name="T20" fmla="*/ 945 w 988"/>
                <a:gd name="T21" fmla="*/ 0 h 2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8" h="2964">
                  <a:moveTo>
                    <a:pt x="945" y="0"/>
                  </a:moveTo>
                  <a:lnTo>
                    <a:pt x="988" y="121"/>
                  </a:lnTo>
                  <a:cubicBezTo>
                    <a:pt x="744" y="201"/>
                    <a:pt x="563" y="357"/>
                    <a:pt x="446" y="590"/>
                  </a:cubicBezTo>
                  <a:cubicBezTo>
                    <a:pt x="329" y="823"/>
                    <a:pt x="270" y="1115"/>
                    <a:pt x="270" y="1468"/>
                  </a:cubicBezTo>
                  <a:cubicBezTo>
                    <a:pt x="270" y="1832"/>
                    <a:pt x="329" y="2133"/>
                    <a:pt x="446" y="2369"/>
                  </a:cubicBezTo>
                  <a:cubicBezTo>
                    <a:pt x="563" y="2606"/>
                    <a:pt x="742" y="2764"/>
                    <a:pt x="983" y="2844"/>
                  </a:cubicBezTo>
                  <a:lnTo>
                    <a:pt x="945" y="2964"/>
                  </a:lnTo>
                  <a:cubicBezTo>
                    <a:pt x="640" y="2884"/>
                    <a:pt x="406" y="2712"/>
                    <a:pt x="244" y="2446"/>
                  </a:cubicBezTo>
                  <a:cubicBezTo>
                    <a:pt x="81" y="2181"/>
                    <a:pt x="0" y="1860"/>
                    <a:pt x="0" y="1483"/>
                  </a:cubicBezTo>
                  <a:cubicBezTo>
                    <a:pt x="0" y="1107"/>
                    <a:pt x="82" y="786"/>
                    <a:pt x="245" y="520"/>
                  </a:cubicBezTo>
                  <a:cubicBezTo>
                    <a:pt x="408" y="254"/>
                    <a:pt x="641" y="81"/>
                    <a:pt x="945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6" name="Freeform 25"/>
            <p:cNvSpPr>
              <a:spLocks noEditPoints="1"/>
            </p:cNvSpPr>
            <p:nvPr/>
          </p:nvSpPr>
          <p:spPr bwMode="auto">
            <a:xfrm>
              <a:off x="4159" y="3709"/>
              <a:ext cx="95" cy="92"/>
            </a:xfrm>
            <a:custGeom>
              <a:avLst/>
              <a:gdLst>
                <a:gd name="T0" fmla="*/ 837 w 1581"/>
                <a:gd name="T1" fmla="*/ 123 h 1545"/>
                <a:gd name="T2" fmla="*/ 548 w 1581"/>
                <a:gd name="T3" fmla="*/ 253 h 1545"/>
                <a:gd name="T4" fmla="*/ 348 w 1581"/>
                <a:gd name="T5" fmla="*/ 601 h 1545"/>
                <a:gd name="T6" fmla="*/ 276 w 1581"/>
                <a:gd name="T7" fmla="*/ 1036 h 1545"/>
                <a:gd name="T8" fmla="*/ 321 w 1581"/>
                <a:gd name="T9" fmla="*/ 1279 h 1545"/>
                <a:gd name="T10" fmla="*/ 470 w 1581"/>
                <a:gd name="T11" fmla="*/ 1359 h 1545"/>
                <a:gd name="T12" fmla="*/ 673 w 1581"/>
                <a:gd name="T13" fmla="*/ 1270 h 1545"/>
                <a:gd name="T14" fmla="*/ 877 w 1581"/>
                <a:gd name="T15" fmla="*/ 1016 h 1545"/>
                <a:gd name="T16" fmla="*/ 1026 w 1581"/>
                <a:gd name="T17" fmla="*/ 636 h 1545"/>
                <a:gd name="T18" fmla="*/ 1040 w 1581"/>
                <a:gd name="T19" fmla="*/ 569 h 1545"/>
                <a:gd name="T20" fmla="*/ 1059 w 1581"/>
                <a:gd name="T21" fmla="*/ 458 h 1545"/>
                <a:gd name="T22" fmla="*/ 1064 w 1581"/>
                <a:gd name="T23" fmla="*/ 356 h 1545"/>
                <a:gd name="T24" fmla="*/ 1012 w 1581"/>
                <a:gd name="T25" fmla="*/ 180 h 1545"/>
                <a:gd name="T26" fmla="*/ 837 w 1581"/>
                <a:gd name="T27" fmla="*/ 123 h 1545"/>
                <a:gd name="T28" fmla="*/ 806 w 1581"/>
                <a:gd name="T29" fmla="*/ 0 h 1545"/>
                <a:gd name="T30" fmla="*/ 996 w 1581"/>
                <a:gd name="T31" fmla="*/ 22 h 1545"/>
                <a:gd name="T32" fmla="*/ 1178 w 1581"/>
                <a:gd name="T33" fmla="*/ 103 h 1545"/>
                <a:gd name="T34" fmla="*/ 1322 w 1581"/>
                <a:gd name="T35" fmla="*/ 0 h 1545"/>
                <a:gd name="T36" fmla="*/ 1422 w 1581"/>
                <a:gd name="T37" fmla="*/ 25 h 1545"/>
                <a:gd name="T38" fmla="*/ 1192 w 1581"/>
                <a:gd name="T39" fmla="*/ 1015 h 1545"/>
                <a:gd name="T40" fmla="*/ 1158 w 1581"/>
                <a:gd name="T41" fmla="*/ 1247 h 1545"/>
                <a:gd name="T42" fmla="*/ 1178 w 1581"/>
                <a:gd name="T43" fmla="*/ 1337 h 1545"/>
                <a:gd name="T44" fmla="*/ 1242 w 1581"/>
                <a:gd name="T45" fmla="*/ 1365 h 1545"/>
                <a:gd name="T46" fmla="*/ 1342 w 1581"/>
                <a:gd name="T47" fmla="*/ 1327 h 1545"/>
                <a:gd name="T48" fmla="*/ 1492 w 1581"/>
                <a:gd name="T49" fmla="*/ 1181 h 1545"/>
                <a:gd name="T50" fmla="*/ 1581 w 1581"/>
                <a:gd name="T51" fmla="*/ 1269 h 1545"/>
                <a:gd name="T52" fmla="*/ 1341 w 1581"/>
                <a:gd name="T53" fmla="*/ 1482 h 1545"/>
                <a:gd name="T54" fmla="*/ 1126 w 1581"/>
                <a:gd name="T55" fmla="*/ 1545 h 1545"/>
                <a:gd name="T56" fmla="*/ 972 w 1581"/>
                <a:gd name="T57" fmla="*/ 1481 h 1545"/>
                <a:gd name="T58" fmla="*/ 914 w 1581"/>
                <a:gd name="T59" fmla="*/ 1311 h 1545"/>
                <a:gd name="T60" fmla="*/ 950 w 1581"/>
                <a:gd name="T61" fmla="*/ 1128 h 1545"/>
                <a:gd name="T62" fmla="*/ 930 w 1581"/>
                <a:gd name="T63" fmla="*/ 1122 h 1545"/>
                <a:gd name="T64" fmla="*/ 645 w 1581"/>
                <a:gd name="T65" fmla="*/ 1442 h 1545"/>
                <a:gd name="T66" fmla="*/ 361 w 1581"/>
                <a:gd name="T67" fmla="*/ 1544 h 1545"/>
                <a:gd name="T68" fmla="*/ 94 w 1581"/>
                <a:gd name="T69" fmla="*/ 1414 h 1545"/>
                <a:gd name="T70" fmla="*/ 0 w 1581"/>
                <a:gd name="T71" fmla="*/ 1050 h 1545"/>
                <a:gd name="T72" fmla="*/ 105 w 1581"/>
                <a:gd name="T73" fmla="*/ 533 h 1545"/>
                <a:gd name="T74" fmla="*/ 395 w 1581"/>
                <a:gd name="T75" fmla="*/ 143 h 1545"/>
                <a:gd name="T76" fmla="*/ 806 w 1581"/>
                <a:gd name="T77" fmla="*/ 0 h 15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</a:cxnLst>
              <a:rect l="0" t="0" r="r" b="b"/>
              <a:pathLst>
                <a:path w="1581" h="1545">
                  <a:moveTo>
                    <a:pt x="837" y="123"/>
                  </a:moveTo>
                  <a:cubicBezTo>
                    <a:pt x="730" y="123"/>
                    <a:pt x="634" y="166"/>
                    <a:pt x="548" y="253"/>
                  </a:cubicBezTo>
                  <a:cubicBezTo>
                    <a:pt x="463" y="339"/>
                    <a:pt x="396" y="455"/>
                    <a:pt x="348" y="601"/>
                  </a:cubicBezTo>
                  <a:cubicBezTo>
                    <a:pt x="300" y="746"/>
                    <a:pt x="276" y="891"/>
                    <a:pt x="276" y="1036"/>
                  </a:cubicBezTo>
                  <a:cubicBezTo>
                    <a:pt x="276" y="1144"/>
                    <a:pt x="291" y="1225"/>
                    <a:pt x="321" y="1279"/>
                  </a:cubicBezTo>
                  <a:cubicBezTo>
                    <a:pt x="351" y="1332"/>
                    <a:pt x="400" y="1359"/>
                    <a:pt x="470" y="1359"/>
                  </a:cubicBezTo>
                  <a:cubicBezTo>
                    <a:pt x="539" y="1359"/>
                    <a:pt x="606" y="1330"/>
                    <a:pt x="673" y="1270"/>
                  </a:cubicBezTo>
                  <a:cubicBezTo>
                    <a:pt x="739" y="1211"/>
                    <a:pt x="807" y="1126"/>
                    <a:pt x="877" y="1016"/>
                  </a:cubicBezTo>
                  <a:cubicBezTo>
                    <a:pt x="948" y="906"/>
                    <a:pt x="997" y="780"/>
                    <a:pt x="1026" y="636"/>
                  </a:cubicBezTo>
                  <a:lnTo>
                    <a:pt x="1040" y="569"/>
                  </a:lnTo>
                  <a:cubicBezTo>
                    <a:pt x="1050" y="526"/>
                    <a:pt x="1056" y="489"/>
                    <a:pt x="1059" y="458"/>
                  </a:cubicBezTo>
                  <a:cubicBezTo>
                    <a:pt x="1062" y="426"/>
                    <a:pt x="1064" y="393"/>
                    <a:pt x="1064" y="356"/>
                  </a:cubicBezTo>
                  <a:cubicBezTo>
                    <a:pt x="1064" y="276"/>
                    <a:pt x="1047" y="217"/>
                    <a:pt x="1012" y="180"/>
                  </a:cubicBezTo>
                  <a:cubicBezTo>
                    <a:pt x="978" y="142"/>
                    <a:pt x="920" y="123"/>
                    <a:pt x="837" y="123"/>
                  </a:cubicBezTo>
                  <a:close/>
                  <a:moveTo>
                    <a:pt x="806" y="0"/>
                  </a:moveTo>
                  <a:cubicBezTo>
                    <a:pt x="874" y="0"/>
                    <a:pt x="937" y="7"/>
                    <a:pt x="996" y="22"/>
                  </a:cubicBezTo>
                  <a:cubicBezTo>
                    <a:pt x="1055" y="38"/>
                    <a:pt x="1115" y="64"/>
                    <a:pt x="1178" y="103"/>
                  </a:cubicBezTo>
                  <a:lnTo>
                    <a:pt x="1322" y="0"/>
                  </a:lnTo>
                  <a:lnTo>
                    <a:pt x="1422" y="25"/>
                  </a:lnTo>
                  <a:lnTo>
                    <a:pt x="1192" y="1015"/>
                  </a:lnTo>
                  <a:cubicBezTo>
                    <a:pt x="1169" y="1114"/>
                    <a:pt x="1158" y="1191"/>
                    <a:pt x="1158" y="1247"/>
                  </a:cubicBezTo>
                  <a:cubicBezTo>
                    <a:pt x="1158" y="1288"/>
                    <a:pt x="1164" y="1319"/>
                    <a:pt x="1178" y="1337"/>
                  </a:cubicBezTo>
                  <a:cubicBezTo>
                    <a:pt x="1192" y="1356"/>
                    <a:pt x="1213" y="1365"/>
                    <a:pt x="1242" y="1365"/>
                  </a:cubicBezTo>
                  <a:cubicBezTo>
                    <a:pt x="1273" y="1365"/>
                    <a:pt x="1307" y="1353"/>
                    <a:pt x="1342" y="1327"/>
                  </a:cubicBezTo>
                  <a:cubicBezTo>
                    <a:pt x="1377" y="1302"/>
                    <a:pt x="1427" y="1253"/>
                    <a:pt x="1492" y="1181"/>
                  </a:cubicBezTo>
                  <a:lnTo>
                    <a:pt x="1581" y="1269"/>
                  </a:lnTo>
                  <a:cubicBezTo>
                    <a:pt x="1487" y="1369"/>
                    <a:pt x="1407" y="1440"/>
                    <a:pt x="1341" y="1482"/>
                  </a:cubicBezTo>
                  <a:cubicBezTo>
                    <a:pt x="1275" y="1524"/>
                    <a:pt x="1204" y="1545"/>
                    <a:pt x="1126" y="1545"/>
                  </a:cubicBezTo>
                  <a:cubicBezTo>
                    <a:pt x="1062" y="1545"/>
                    <a:pt x="1010" y="1524"/>
                    <a:pt x="972" y="1481"/>
                  </a:cubicBezTo>
                  <a:cubicBezTo>
                    <a:pt x="933" y="1438"/>
                    <a:pt x="914" y="1382"/>
                    <a:pt x="914" y="1311"/>
                  </a:cubicBezTo>
                  <a:cubicBezTo>
                    <a:pt x="914" y="1253"/>
                    <a:pt x="926" y="1193"/>
                    <a:pt x="950" y="1128"/>
                  </a:cubicBezTo>
                  <a:lnTo>
                    <a:pt x="930" y="1122"/>
                  </a:lnTo>
                  <a:cubicBezTo>
                    <a:pt x="830" y="1268"/>
                    <a:pt x="735" y="1374"/>
                    <a:pt x="645" y="1442"/>
                  </a:cubicBezTo>
                  <a:cubicBezTo>
                    <a:pt x="556" y="1510"/>
                    <a:pt x="461" y="1544"/>
                    <a:pt x="361" y="1544"/>
                  </a:cubicBezTo>
                  <a:cubicBezTo>
                    <a:pt x="246" y="1544"/>
                    <a:pt x="157" y="1500"/>
                    <a:pt x="94" y="1414"/>
                  </a:cubicBezTo>
                  <a:cubicBezTo>
                    <a:pt x="31" y="1327"/>
                    <a:pt x="0" y="1206"/>
                    <a:pt x="0" y="1050"/>
                  </a:cubicBezTo>
                  <a:cubicBezTo>
                    <a:pt x="0" y="871"/>
                    <a:pt x="35" y="699"/>
                    <a:pt x="105" y="533"/>
                  </a:cubicBezTo>
                  <a:cubicBezTo>
                    <a:pt x="176" y="368"/>
                    <a:pt x="272" y="238"/>
                    <a:pt x="395" y="143"/>
                  </a:cubicBezTo>
                  <a:cubicBezTo>
                    <a:pt x="518" y="47"/>
                    <a:pt x="655" y="0"/>
                    <a:pt x="80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7" name="Freeform 26"/>
            <p:cNvSpPr>
              <a:spLocks/>
            </p:cNvSpPr>
            <p:nvPr/>
          </p:nvSpPr>
          <p:spPr bwMode="auto">
            <a:xfrm>
              <a:off x="4270" y="3641"/>
              <a:ext cx="59" cy="89"/>
            </a:xfrm>
            <a:custGeom>
              <a:avLst/>
              <a:gdLst>
                <a:gd name="T0" fmla="*/ 526 w 988"/>
                <a:gd name="T1" fmla="*/ 0 h 1477"/>
                <a:gd name="T2" fmla="*/ 728 w 988"/>
                <a:gd name="T3" fmla="*/ 27 h 1477"/>
                <a:gd name="T4" fmla="*/ 865 w 988"/>
                <a:gd name="T5" fmla="*/ 99 h 1477"/>
                <a:gd name="T6" fmla="*/ 940 w 988"/>
                <a:gd name="T7" fmla="*/ 209 h 1477"/>
                <a:gd name="T8" fmla="*/ 964 w 988"/>
                <a:gd name="T9" fmla="*/ 347 h 1477"/>
                <a:gd name="T10" fmla="*/ 957 w 988"/>
                <a:gd name="T11" fmla="*/ 429 h 1477"/>
                <a:gd name="T12" fmla="*/ 936 w 988"/>
                <a:gd name="T13" fmla="*/ 505 h 1477"/>
                <a:gd name="T14" fmla="*/ 895 w 988"/>
                <a:gd name="T15" fmla="*/ 579 h 1477"/>
                <a:gd name="T16" fmla="*/ 833 w 988"/>
                <a:gd name="T17" fmla="*/ 659 h 1477"/>
                <a:gd name="T18" fmla="*/ 758 w 988"/>
                <a:gd name="T19" fmla="*/ 744 h 1477"/>
                <a:gd name="T20" fmla="*/ 659 w 988"/>
                <a:gd name="T21" fmla="*/ 846 h 1477"/>
                <a:gd name="T22" fmla="*/ 545 w 988"/>
                <a:gd name="T23" fmla="*/ 960 h 1477"/>
                <a:gd name="T24" fmla="*/ 430 w 988"/>
                <a:gd name="T25" fmla="*/ 1078 h 1477"/>
                <a:gd name="T26" fmla="*/ 327 w 988"/>
                <a:gd name="T27" fmla="*/ 1191 h 1477"/>
                <a:gd name="T28" fmla="*/ 251 w 988"/>
                <a:gd name="T29" fmla="*/ 1291 h 1477"/>
                <a:gd name="T30" fmla="*/ 673 w 988"/>
                <a:gd name="T31" fmla="*/ 1291 h 1477"/>
                <a:gd name="T32" fmla="*/ 758 w 988"/>
                <a:gd name="T33" fmla="*/ 1287 h 1477"/>
                <a:gd name="T34" fmla="*/ 811 w 988"/>
                <a:gd name="T35" fmla="*/ 1270 h 1477"/>
                <a:gd name="T36" fmla="*/ 847 w 988"/>
                <a:gd name="T37" fmla="*/ 1228 h 1477"/>
                <a:gd name="T38" fmla="*/ 882 w 988"/>
                <a:gd name="T39" fmla="*/ 1151 h 1477"/>
                <a:gd name="T40" fmla="*/ 988 w 988"/>
                <a:gd name="T41" fmla="*/ 1151 h 1477"/>
                <a:gd name="T42" fmla="*/ 977 w 988"/>
                <a:gd name="T43" fmla="*/ 1314 h 1477"/>
                <a:gd name="T44" fmla="*/ 966 w 988"/>
                <a:gd name="T45" fmla="*/ 1477 h 1477"/>
                <a:gd name="T46" fmla="*/ 0 w 988"/>
                <a:gd name="T47" fmla="*/ 1477 h 1477"/>
                <a:gd name="T48" fmla="*/ 0 w 988"/>
                <a:gd name="T49" fmla="*/ 1418 h 1477"/>
                <a:gd name="T50" fmla="*/ 64 w 988"/>
                <a:gd name="T51" fmla="*/ 1296 h 1477"/>
                <a:gd name="T52" fmla="*/ 146 w 988"/>
                <a:gd name="T53" fmla="*/ 1175 h 1477"/>
                <a:gd name="T54" fmla="*/ 250 w 988"/>
                <a:gd name="T55" fmla="*/ 1048 h 1477"/>
                <a:gd name="T56" fmla="*/ 379 w 988"/>
                <a:gd name="T57" fmla="*/ 911 h 1477"/>
                <a:gd name="T58" fmla="*/ 553 w 988"/>
                <a:gd name="T59" fmla="*/ 728 h 1477"/>
                <a:gd name="T60" fmla="*/ 659 w 988"/>
                <a:gd name="T61" fmla="*/ 593 h 1477"/>
                <a:gd name="T62" fmla="*/ 712 w 988"/>
                <a:gd name="T63" fmla="*/ 484 h 1477"/>
                <a:gd name="T64" fmla="*/ 727 w 988"/>
                <a:gd name="T65" fmla="*/ 376 h 1477"/>
                <a:gd name="T66" fmla="*/ 710 w 988"/>
                <a:gd name="T67" fmla="*/ 269 h 1477"/>
                <a:gd name="T68" fmla="*/ 663 w 988"/>
                <a:gd name="T69" fmla="*/ 186 h 1477"/>
                <a:gd name="T70" fmla="*/ 584 w 988"/>
                <a:gd name="T71" fmla="*/ 132 h 1477"/>
                <a:gd name="T72" fmla="*/ 476 w 988"/>
                <a:gd name="T73" fmla="*/ 113 h 1477"/>
                <a:gd name="T74" fmla="*/ 298 w 988"/>
                <a:gd name="T75" fmla="*/ 171 h 1477"/>
                <a:gd name="T76" fmla="*/ 186 w 988"/>
                <a:gd name="T77" fmla="*/ 338 h 1477"/>
                <a:gd name="T78" fmla="*/ 36 w 988"/>
                <a:gd name="T79" fmla="*/ 338 h 1477"/>
                <a:gd name="T80" fmla="*/ 36 w 988"/>
                <a:gd name="T81" fmla="*/ 115 h 1477"/>
                <a:gd name="T82" fmla="*/ 305 w 988"/>
                <a:gd name="T83" fmla="*/ 27 h 1477"/>
                <a:gd name="T84" fmla="*/ 526 w 988"/>
                <a:gd name="T85" fmla="*/ 0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88" h="1477">
                  <a:moveTo>
                    <a:pt x="526" y="0"/>
                  </a:moveTo>
                  <a:cubicBezTo>
                    <a:pt x="605" y="0"/>
                    <a:pt x="672" y="9"/>
                    <a:pt x="728" y="27"/>
                  </a:cubicBezTo>
                  <a:cubicBezTo>
                    <a:pt x="784" y="45"/>
                    <a:pt x="830" y="69"/>
                    <a:pt x="865" y="99"/>
                  </a:cubicBezTo>
                  <a:cubicBezTo>
                    <a:pt x="899" y="130"/>
                    <a:pt x="925" y="166"/>
                    <a:pt x="940" y="209"/>
                  </a:cubicBezTo>
                  <a:cubicBezTo>
                    <a:pt x="956" y="251"/>
                    <a:pt x="964" y="297"/>
                    <a:pt x="964" y="347"/>
                  </a:cubicBezTo>
                  <a:cubicBezTo>
                    <a:pt x="964" y="376"/>
                    <a:pt x="962" y="404"/>
                    <a:pt x="957" y="429"/>
                  </a:cubicBezTo>
                  <a:cubicBezTo>
                    <a:pt x="953" y="455"/>
                    <a:pt x="946" y="480"/>
                    <a:pt x="936" y="505"/>
                  </a:cubicBezTo>
                  <a:cubicBezTo>
                    <a:pt x="926" y="529"/>
                    <a:pt x="912" y="554"/>
                    <a:pt x="895" y="579"/>
                  </a:cubicBezTo>
                  <a:cubicBezTo>
                    <a:pt x="879" y="605"/>
                    <a:pt x="858" y="631"/>
                    <a:pt x="833" y="659"/>
                  </a:cubicBezTo>
                  <a:cubicBezTo>
                    <a:pt x="814" y="684"/>
                    <a:pt x="789" y="712"/>
                    <a:pt x="758" y="744"/>
                  </a:cubicBezTo>
                  <a:cubicBezTo>
                    <a:pt x="728" y="776"/>
                    <a:pt x="695" y="810"/>
                    <a:pt x="659" y="846"/>
                  </a:cubicBezTo>
                  <a:cubicBezTo>
                    <a:pt x="623" y="883"/>
                    <a:pt x="585" y="921"/>
                    <a:pt x="545" y="960"/>
                  </a:cubicBezTo>
                  <a:cubicBezTo>
                    <a:pt x="506" y="1000"/>
                    <a:pt x="467" y="1039"/>
                    <a:pt x="430" y="1078"/>
                  </a:cubicBezTo>
                  <a:cubicBezTo>
                    <a:pt x="393" y="1117"/>
                    <a:pt x="358" y="1154"/>
                    <a:pt x="327" y="1191"/>
                  </a:cubicBezTo>
                  <a:cubicBezTo>
                    <a:pt x="296" y="1227"/>
                    <a:pt x="271" y="1261"/>
                    <a:pt x="251" y="1291"/>
                  </a:cubicBezTo>
                  <a:lnTo>
                    <a:pt x="673" y="1291"/>
                  </a:lnTo>
                  <a:cubicBezTo>
                    <a:pt x="709" y="1291"/>
                    <a:pt x="737" y="1290"/>
                    <a:pt x="758" y="1287"/>
                  </a:cubicBezTo>
                  <a:cubicBezTo>
                    <a:pt x="780" y="1285"/>
                    <a:pt x="797" y="1279"/>
                    <a:pt x="811" y="1270"/>
                  </a:cubicBezTo>
                  <a:cubicBezTo>
                    <a:pt x="826" y="1260"/>
                    <a:pt x="838" y="1247"/>
                    <a:pt x="847" y="1228"/>
                  </a:cubicBezTo>
                  <a:cubicBezTo>
                    <a:pt x="857" y="1209"/>
                    <a:pt x="869" y="1184"/>
                    <a:pt x="882" y="1151"/>
                  </a:cubicBezTo>
                  <a:lnTo>
                    <a:pt x="988" y="1151"/>
                  </a:lnTo>
                  <a:cubicBezTo>
                    <a:pt x="984" y="1205"/>
                    <a:pt x="980" y="1259"/>
                    <a:pt x="977" y="1314"/>
                  </a:cubicBezTo>
                  <a:cubicBezTo>
                    <a:pt x="973" y="1369"/>
                    <a:pt x="970" y="1423"/>
                    <a:pt x="966" y="1477"/>
                  </a:cubicBezTo>
                  <a:lnTo>
                    <a:pt x="0" y="1477"/>
                  </a:lnTo>
                  <a:lnTo>
                    <a:pt x="0" y="1418"/>
                  </a:lnTo>
                  <a:cubicBezTo>
                    <a:pt x="18" y="1377"/>
                    <a:pt x="39" y="1336"/>
                    <a:pt x="64" y="1296"/>
                  </a:cubicBezTo>
                  <a:cubicBezTo>
                    <a:pt x="88" y="1256"/>
                    <a:pt x="116" y="1216"/>
                    <a:pt x="146" y="1175"/>
                  </a:cubicBezTo>
                  <a:cubicBezTo>
                    <a:pt x="176" y="1134"/>
                    <a:pt x="211" y="1091"/>
                    <a:pt x="250" y="1048"/>
                  </a:cubicBezTo>
                  <a:cubicBezTo>
                    <a:pt x="289" y="1004"/>
                    <a:pt x="331" y="959"/>
                    <a:pt x="379" y="911"/>
                  </a:cubicBezTo>
                  <a:cubicBezTo>
                    <a:pt x="450" y="840"/>
                    <a:pt x="508" y="779"/>
                    <a:pt x="553" y="728"/>
                  </a:cubicBezTo>
                  <a:cubicBezTo>
                    <a:pt x="598" y="678"/>
                    <a:pt x="633" y="633"/>
                    <a:pt x="659" y="593"/>
                  </a:cubicBezTo>
                  <a:cubicBezTo>
                    <a:pt x="685" y="554"/>
                    <a:pt x="703" y="517"/>
                    <a:pt x="712" y="484"/>
                  </a:cubicBezTo>
                  <a:cubicBezTo>
                    <a:pt x="722" y="450"/>
                    <a:pt x="727" y="414"/>
                    <a:pt x="727" y="376"/>
                  </a:cubicBezTo>
                  <a:cubicBezTo>
                    <a:pt x="727" y="338"/>
                    <a:pt x="721" y="302"/>
                    <a:pt x="710" y="269"/>
                  </a:cubicBezTo>
                  <a:cubicBezTo>
                    <a:pt x="699" y="237"/>
                    <a:pt x="683" y="209"/>
                    <a:pt x="663" y="186"/>
                  </a:cubicBezTo>
                  <a:cubicBezTo>
                    <a:pt x="642" y="163"/>
                    <a:pt x="616" y="145"/>
                    <a:pt x="584" y="132"/>
                  </a:cubicBezTo>
                  <a:cubicBezTo>
                    <a:pt x="553" y="119"/>
                    <a:pt x="517" y="113"/>
                    <a:pt x="476" y="113"/>
                  </a:cubicBezTo>
                  <a:cubicBezTo>
                    <a:pt x="405" y="113"/>
                    <a:pt x="346" y="132"/>
                    <a:pt x="298" y="171"/>
                  </a:cubicBezTo>
                  <a:cubicBezTo>
                    <a:pt x="250" y="209"/>
                    <a:pt x="212" y="265"/>
                    <a:pt x="186" y="338"/>
                  </a:cubicBezTo>
                  <a:lnTo>
                    <a:pt x="36" y="338"/>
                  </a:lnTo>
                  <a:lnTo>
                    <a:pt x="36" y="115"/>
                  </a:lnTo>
                  <a:cubicBezTo>
                    <a:pt x="134" y="75"/>
                    <a:pt x="223" y="46"/>
                    <a:pt x="305" y="27"/>
                  </a:cubicBezTo>
                  <a:cubicBezTo>
                    <a:pt x="387" y="9"/>
                    <a:pt x="460" y="0"/>
                    <a:pt x="52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8" name="Freeform 27"/>
            <p:cNvSpPr>
              <a:spLocks/>
            </p:cNvSpPr>
            <p:nvPr/>
          </p:nvSpPr>
          <p:spPr bwMode="auto">
            <a:xfrm>
              <a:off x="4364" y="3685"/>
              <a:ext cx="115" cy="120"/>
            </a:xfrm>
            <a:custGeom>
              <a:avLst/>
              <a:gdLst>
                <a:gd name="T0" fmla="*/ 51 w 115"/>
                <a:gd name="T1" fmla="*/ 0 h 120"/>
                <a:gd name="T2" fmla="*/ 64 w 115"/>
                <a:gd name="T3" fmla="*/ 0 h 120"/>
                <a:gd name="T4" fmla="*/ 64 w 115"/>
                <a:gd name="T5" fmla="*/ 54 h 120"/>
                <a:gd name="T6" fmla="*/ 115 w 115"/>
                <a:gd name="T7" fmla="*/ 54 h 120"/>
                <a:gd name="T8" fmla="*/ 115 w 115"/>
                <a:gd name="T9" fmla="*/ 66 h 120"/>
                <a:gd name="T10" fmla="*/ 64 w 115"/>
                <a:gd name="T11" fmla="*/ 66 h 120"/>
                <a:gd name="T12" fmla="*/ 64 w 115"/>
                <a:gd name="T13" fmla="*/ 120 h 120"/>
                <a:gd name="T14" fmla="*/ 51 w 115"/>
                <a:gd name="T15" fmla="*/ 120 h 120"/>
                <a:gd name="T16" fmla="*/ 51 w 115"/>
                <a:gd name="T17" fmla="*/ 66 h 120"/>
                <a:gd name="T18" fmla="*/ 0 w 115"/>
                <a:gd name="T19" fmla="*/ 66 h 120"/>
                <a:gd name="T20" fmla="*/ 0 w 115"/>
                <a:gd name="T21" fmla="*/ 54 h 120"/>
                <a:gd name="T22" fmla="*/ 51 w 115"/>
                <a:gd name="T23" fmla="*/ 54 h 120"/>
                <a:gd name="T24" fmla="*/ 51 w 115"/>
                <a:gd name="T25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15" h="120">
                  <a:moveTo>
                    <a:pt x="51" y="0"/>
                  </a:moveTo>
                  <a:lnTo>
                    <a:pt x="64" y="0"/>
                  </a:lnTo>
                  <a:lnTo>
                    <a:pt x="64" y="54"/>
                  </a:lnTo>
                  <a:lnTo>
                    <a:pt x="115" y="54"/>
                  </a:lnTo>
                  <a:lnTo>
                    <a:pt x="115" y="66"/>
                  </a:lnTo>
                  <a:lnTo>
                    <a:pt x="64" y="66"/>
                  </a:lnTo>
                  <a:lnTo>
                    <a:pt x="64" y="120"/>
                  </a:lnTo>
                  <a:lnTo>
                    <a:pt x="51" y="120"/>
                  </a:lnTo>
                  <a:lnTo>
                    <a:pt x="51" y="66"/>
                  </a:lnTo>
                  <a:lnTo>
                    <a:pt x="0" y="66"/>
                  </a:lnTo>
                  <a:lnTo>
                    <a:pt x="0" y="54"/>
                  </a:lnTo>
                  <a:lnTo>
                    <a:pt x="51" y="54"/>
                  </a:lnTo>
                  <a:lnTo>
                    <a:pt x="5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Freeform 28"/>
            <p:cNvSpPr>
              <a:spLocks noEditPoints="1"/>
            </p:cNvSpPr>
            <p:nvPr/>
          </p:nvSpPr>
          <p:spPr bwMode="auto">
            <a:xfrm>
              <a:off x="4502" y="3666"/>
              <a:ext cx="85" cy="135"/>
            </a:xfrm>
            <a:custGeom>
              <a:avLst/>
              <a:gdLst>
                <a:gd name="T0" fmla="*/ 945 w 1417"/>
                <a:gd name="T1" fmla="*/ 898 h 2259"/>
                <a:gd name="T2" fmla="*/ 797 w 1417"/>
                <a:gd name="T3" fmla="*/ 946 h 2259"/>
                <a:gd name="T4" fmla="*/ 635 w 1417"/>
                <a:gd name="T5" fmla="*/ 1104 h 2259"/>
                <a:gd name="T6" fmla="*/ 490 w 1417"/>
                <a:gd name="T7" fmla="*/ 1329 h 2259"/>
                <a:gd name="T8" fmla="*/ 395 w 1417"/>
                <a:gd name="T9" fmla="*/ 1625 h 2259"/>
                <a:gd name="T10" fmla="*/ 381 w 1417"/>
                <a:gd name="T11" fmla="*/ 1690 h 2259"/>
                <a:gd name="T12" fmla="*/ 357 w 1417"/>
                <a:gd name="T13" fmla="*/ 1903 h 2259"/>
                <a:gd name="T14" fmla="*/ 411 w 1417"/>
                <a:gd name="T15" fmla="*/ 2081 h 2259"/>
                <a:gd name="T16" fmla="*/ 590 w 1417"/>
                <a:gd name="T17" fmla="*/ 2136 h 2259"/>
                <a:gd name="T18" fmla="*/ 712 w 1417"/>
                <a:gd name="T19" fmla="*/ 2115 h 2259"/>
                <a:gd name="T20" fmla="*/ 830 w 1417"/>
                <a:gd name="T21" fmla="*/ 2045 h 2259"/>
                <a:gd name="T22" fmla="*/ 944 w 1417"/>
                <a:gd name="T23" fmla="*/ 1918 h 2259"/>
                <a:gd name="T24" fmla="*/ 1043 w 1417"/>
                <a:gd name="T25" fmla="*/ 1723 h 2259"/>
                <a:gd name="T26" fmla="*/ 1114 w 1417"/>
                <a:gd name="T27" fmla="*/ 1476 h 2259"/>
                <a:gd name="T28" fmla="*/ 1139 w 1417"/>
                <a:gd name="T29" fmla="*/ 1223 h 2259"/>
                <a:gd name="T30" fmla="*/ 1093 w 1417"/>
                <a:gd name="T31" fmla="*/ 979 h 2259"/>
                <a:gd name="T32" fmla="*/ 945 w 1417"/>
                <a:gd name="T33" fmla="*/ 898 h 2259"/>
                <a:gd name="T34" fmla="*/ 671 w 1417"/>
                <a:gd name="T35" fmla="*/ 0 h 2259"/>
                <a:gd name="T36" fmla="*/ 762 w 1417"/>
                <a:gd name="T37" fmla="*/ 0 h 2259"/>
                <a:gd name="T38" fmla="*/ 487 w 1417"/>
                <a:gd name="T39" fmla="*/ 1094 h 2259"/>
                <a:gd name="T40" fmla="*/ 507 w 1417"/>
                <a:gd name="T41" fmla="*/ 1100 h 2259"/>
                <a:gd name="T42" fmla="*/ 792 w 1417"/>
                <a:gd name="T43" fmla="*/ 806 h 2259"/>
                <a:gd name="T44" fmla="*/ 1057 w 1417"/>
                <a:gd name="T45" fmla="*/ 715 h 2259"/>
                <a:gd name="T46" fmla="*/ 1322 w 1417"/>
                <a:gd name="T47" fmla="*/ 845 h 2259"/>
                <a:gd name="T48" fmla="*/ 1417 w 1417"/>
                <a:gd name="T49" fmla="*/ 1211 h 2259"/>
                <a:gd name="T50" fmla="*/ 1313 w 1417"/>
                <a:gd name="T51" fmla="*/ 1718 h 2259"/>
                <a:gd name="T52" fmla="*/ 1025 w 1417"/>
                <a:gd name="T53" fmla="*/ 2113 h 2259"/>
                <a:gd name="T54" fmla="*/ 612 w 1417"/>
                <a:gd name="T55" fmla="*/ 2259 h 2259"/>
                <a:gd name="T56" fmla="*/ 243 w 1417"/>
                <a:gd name="T57" fmla="*/ 2158 h 2259"/>
                <a:gd name="T58" fmla="*/ 100 w 1417"/>
                <a:gd name="T59" fmla="*/ 2259 h 2259"/>
                <a:gd name="T60" fmla="*/ 0 w 1417"/>
                <a:gd name="T61" fmla="*/ 2234 h 2259"/>
                <a:gd name="T62" fmla="*/ 404 w 1417"/>
                <a:gd name="T63" fmla="*/ 448 h 2259"/>
                <a:gd name="T64" fmla="*/ 440 w 1417"/>
                <a:gd name="T65" fmla="*/ 217 h 2259"/>
                <a:gd name="T66" fmla="*/ 400 w 1417"/>
                <a:gd name="T67" fmla="*/ 125 h 2259"/>
                <a:gd name="T68" fmla="*/ 257 w 1417"/>
                <a:gd name="T69" fmla="*/ 95 h 2259"/>
                <a:gd name="T70" fmla="*/ 276 w 1417"/>
                <a:gd name="T71" fmla="*/ 14 h 2259"/>
                <a:gd name="T72" fmla="*/ 671 w 1417"/>
                <a:gd name="T73" fmla="*/ 0 h 22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1417" h="2259">
                  <a:moveTo>
                    <a:pt x="945" y="898"/>
                  </a:moveTo>
                  <a:cubicBezTo>
                    <a:pt x="895" y="898"/>
                    <a:pt x="846" y="914"/>
                    <a:pt x="797" y="946"/>
                  </a:cubicBezTo>
                  <a:cubicBezTo>
                    <a:pt x="749" y="978"/>
                    <a:pt x="695" y="1030"/>
                    <a:pt x="635" y="1104"/>
                  </a:cubicBezTo>
                  <a:cubicBezTo>
                    <a:pt x="576" y="1177"/>
                    <a:pt x="528" y="1252"/>
                    <a:pt x="490" y="1329"/>
                  </a:cubicBezTo>
                  <a:cubicBezTo>
                    <a:pt x="453" y="1407"/>
                    <a:pt x="421" y="1505"/>
                    <a:pt x="395" y="1625"/>
                  </a:cubicBezTo>
                  <a:lnTo>
                    <a:pt x="381" y="1690"/>
                  </a:lnTo>
                  <a:cubicBezTo>
                    <a:pt x="365" y="1763"/>
                    <a:pt x="357" y="1834"/>
                    <a:pt x="357" y="1903"/>
                  </a:cubicBezTo>
                  <a:cubicBezTo>
                    <a:pt x="357" y="1985"/>
                    <a:pt x="375" y="2045"/>
                    <a:pt x="411" y="2081"/>
                  </a:cubicBezTo>
                  <a:cubicBezTo>
                    <a:pt x="447" y="2117"/>
                    <a:pt x="507" y="2136"/>
                    <a:pt x="590" y="2136"/>
                  </a:cubicBezTo>
                  <a:cubicBezTo>
                    <a:pt x="633" y="2136"/>
                    <a:pt x="674" y="2129"/>
                    <a:pt x="712" y="2115"/>
                  </a:cubicBezTo>
                  <a:cubicBezTo>
                    <a:pt x="751" y="2101"/>
                    <a:pt x="790" y="2077"/>
                    <a:pt x="830" y="2045"/>
                  </a:cubicBezTo>
                  <a:cubicBezTo>
                    <a:pt x="870" y="2013"/>
                    <a:pt x="908" y="1970"/>
                    <a:pt x="944" y="1918"/>
                  </a:cubicBezTo>
                  <a:cubicBezTo>
                    <a:pt x="980" y="1865"/>
                    <a:pt x="1013" y="1800"/>
                    <a:pt x="1043" y="1723"/>
                  </a:cubicBezTo>
                  <a:cubicBezTo>
                    <a:pt x="1074" y="1646"/>
                    <a:pt x="1097" y="1564"/>
                    <a:pt x="1114" y="1476"/>
                  </a:cubicBezTo>
                  <a:cubicBezTo>
                    <a:pt x="1130" y="1388"/>
                    <a:pt x="1139" y="1303"/>
                    <a:pt x="1139" y="1223"/>
                  </a:cubicBezTo>
                  <a:cubicBezTo>
                    <a:pt x="1139" y="1115"/>
                    <a:pt x="1123" y="1034"/>
                    <a:pt x="1093" y="979"/>
                  </a:cubicBezTo>
                  <a:cubicBezTo>
                    <a:pt x="1062" y="925"/>
                    <a:pt x="1013" y="898"/>
                    <a:pt x="945" y="898"/>
                  </a:cubicBezTo>
                  <a:close/>
                  <a:moveTo>
                    <a:pt x="671" y="0"/>
                  </a:moveTo>
                  <a:lnTo>
                    <a:pt x="762" y="0"/>
                  </a:lnTo>
                  <a:lnTo>
                    <a:pt x="487" y="1094"/>
                  </a:lnTo>
                  <a:lnTo>
                    <a:pt x="507" y="1100"/>
                  </a:lnTo>
                  <a:cubicBezTo>
                    <a:pt x="608" y="964"/>
                    <a:pt x="703" y="866"/>
                    <a:pt x="792" y="806"/>
                  </a:cubicBezTo>
                  <a:cubicBezTo>
                    <a:pt x="880" y="746"/>
                    <a:pt x="969" y="715"/>
                    <a:pt x="1057" y="715"/>
                  </a:cubicBezTo>
                  <a:cubicBezTo>
                    <a:pt x="1171" y="715"/>
                    <a:pt x="1259" y="759"/>
                    <a:pt x="1322" y="845"/>
                  </a:cubicBezTo>
                  <a:cubicBezTo>
                    <a:pt x="1385" y="932"/>
                    <a:pt x="1417" y="1053"/>
                    <a:pt x="1417" y="1211"/>
                  </a:cubicBezTo>
                  <a:cubicBezTo>
                    <a:pt x="1417" y="1383"/>
                    <a:pt x="1382" y="1552"/>
                    <a:pt x="1313" y="1718"/>
                  </a:cubicBezTo>
                  <a:cubicBezTo>
                    <a:pt x="1244" y="1884"/>
                    <a:pt x="1147" y="2016"/>
                    <a:pt x="1025" y="2113"/>
                  </a:cubicBezTo>
                  <a:cubicBezTo>
                    <a:pt x="902" y="2210"/>
                    <a:pt x="764" y="2259"/>
                    <a:pt x="612" y="2259"/>
                  </a:cubicBezTo>
                  <a:cubicBezTo>
                    <a:pt x="474" y="2259"/>
                    <a:pt x="351" y="2225"/>
                    <a:pt x="243" y="2158"/>
                  </a:cubicBezTo>
                  <a:lnTo>
                    <a:pt x="100" y="2259"/>
                  </a:lnTo>
                  <a:lnTo>
                    <a:pt x="0" y="2234"/>
                  </a:lnTo>
                  <a:lnTo>
                    <a:pt x="404" y="448"/>
                  </a:lnTo>
                  <a:cubicBezTo>
                    <a:pt x="428" y="342"/>
                    <a:pt x="440" y="265"/>
                    <a:pt x="440" y="217"/>
                  </a:cubicBezTo>
                  <a:cubicBezTo>
                    <a:pt x="440" y="173"/>
                    <a:pt x="427" y="142"/>
                    <a:pt x="400" y="125"/>
                  </a:cubicBezTo>
                  <a:cubicBezTo>
                    <a:pt x="374" y="107"/>
                    <a:pt x="326" y="97"/>
                    <a:pt x="257" y="95"/>
                  </a:cubicBezTo>
                  <a:lnTo>
                    <a:pt x="276" y="14"/>
                  </a:lnTo>
                  <a:lnTo>
                    <a:pt x="671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0" name="Freeform 29"/>
            <p:cNvSpPr>
              <a:spLocks/>
            </p:cNvSpPr>
            <p:nvPr/>
          </p:nvSpPr>
          <p:spPr bwMode="auto">
            <a:xfrm>
              <a:off x="4612" y="3641"/>
              <a:ext cx="59" cy="89"/>
            </a:xfrm>
            <a:custGeom>
              <a:avLst/>
              <a:gdLst>
                <a:gd name="T0" fmla="*/ 526 w 988"/>
                <a:gd name="T1" fmla="*/ 0 h 1477"/>
                <a:gd name="T2" fmla="*/ 728 w 988"/>
                <a:gd name="T3" fmla="*/ 27 h 1477"/>
                <a:gd name="T4" fmla="*/ 865 w 988"/>
                <a:gd name="T5" fmla="*/ 99 h 1477"/>
                <a:gd name="T6" fmla="*/ 940 w 988"/>
                <a:gd name="T7" fmla="*/ 209 h 1477"/>
                <a:gd name="T8" fmla="*/ 964 w 988"/>
                <a:gd name="T9" fmla="*/ 347 h 1477"/>
                <a:gd name="T10" fmla="*/ 957 w 988"/>
                <a:gd name="T11" fmla="*/ 429 h 1477"/>
                <a:gd name="T12" fmla="*/ 936 w 988"/>
                <a:gd name="T13" fmla="*/ 505 h 1477"/>
                <a:gd name="T14" fmla="*/ 895 w 988"/>
                <a:gd name="T15" fmla="*/ 579 h 1477"/>
                <a:gd name="T16" fmla="*/ 833 w 988"/>
                <a:gd name="T17" fmla="*/ 659 h 1477"/>
                <a:gd name="T18" fmla="*/ 758 w 988"/>
                <a:gd name="T19" fmla="*/ 744 h 1477"/>
                <a:gd name="T20" fmla="*/ 659 w 988"/>
                <a:gd name="T21" fmla="*/ 846 h 1477"/>
                <a:gd name="T22" fmla="*/ 545 w 988"/>
                <a:gd name="T23" fmla="*/ 960 h 1477"/>
                <a:gd name="T24" fmla="*/ 430 w 988"/>
                <a:gd name="T25" fmla="*/ 1078 h 1477"/>
                <a:gd name="T26" fmla="*/ 327 w 988"/>
                <a:gd name="T27" fmla="*/ 1191 h 1477"/>
                <a:gd name="T28" fmla="*/ 251 w 988"/>
                <a:gd name="T29" fmla="*/ 1291 h 1477"/>
                <a:gd name="T30" fmla="*/ 673 w 988"/>
                <a:gd name="T31" fmla="*/ 1291 h 1477"/>
                <a:gd name="T32" fmla="*/ 758 w 988"/>
                <a:gd name="T33" fmla="*/ 1287 h 1477"/>
                <a:gd name="T34" fmla="*/ 811 w 988"/>
                <a:gd name="T35" fmla="*/ 1270 h 1477"/>
                <a:gd name="T36" fmla="*/ 847 w 988"/>
                <a:gd name="T37" fmla="*/ 1228 h 1477"/>
                <a:gd name="T38" fmla="*/ 882 w 988"/>
                <a:gd name="T39" fmla="*/ 1151 h 1477"/>
                <a:gd name="T40" fmla="*/ 988 w 988"/>
                <a:gd name="T41" fmla="*/ 1151 h 1477"/>
                <a:gd name="T42" fmla="*/ 977 w 988"/>
                <a:gd name="T43" fmla="*/ 1314 h 1477"/>
                <a:gd name="T44" fmla="*/ 966 w 988"/>
                <a:gd name="T45" fmla="*/ 1477 h 1477"/>
                <a:gd name="T46" fmla="*/ 0 w 988"/>
                <a:gd name="T47" fmla="*/ 1477 h 1477"/>
                <a:gd name="T48" fmla="*/ 0 w 988"/>
                <a:gd name="T49" fmla="*/ 1418 h 1477"/>
                <a:gd name="T50" fmla="*/ 64 w 988"/>
                <a:gd name="T51" fmla="*/ 1296 h 1477"/>
                <a:gd name="T52" fmla="*/ 146 w 988"/>
                <a:gd name="T53" fmla="*/ 1175 h 1477"/>
                <a:gd name="T54" fmla="*/ 250 w 988"/>
                <a:gd name="T55" fmla="*/ 1048 h 1477"/>
                <a:gd name="T56" fmla="*/ 379 w 988"/>
                <a:gd name="T57" fmla="*/ 911 h 1477"/>
                <a:gd name="T58" fmla="*/ 553 w 988"/>
                <a:gd name="T59" fmla="*/ 728 h 1477"/>
                <a:gd name="T60" fmla="*/ 659 w 988"/>
                <a:gd name="T61" fmla="*/ 593 h 1477"/>
                <a:gd name="T62" fmla="*/ 712 w 988"/>
                <a:gd name="T63" fmla="*/ 484 h 1477"/>
                <a:gd name="T64" fmla="*/ 727 w 988"/>
                <a:gd name="T65" fmla="*/ 376 h 1477"/>
                <a:gd name="T66" fmla="*/ 710 w 988"/>
                <a:gd name="T67" fmla="*/ 269 h 1477"/>
                <a:gd name="T68" fmla="*/ 663 w 988"/>
                <a:gd name="T69" fmla="*/ 186 h 1477"/>
                <a:gd name="T70" fmla="*/ 584 w 988"/>
                <a:gd name="T71" fmla="*/ 132 h 1477"/>
                <a:gd name="T72" fmla="*/ 476 w 988"/>
                <a:gd name="T73" fmla="*/ 113 h 1477"/>
                <a:gd name="T74" fmla="*/ 298 w 988"/>
                <a:gd name="T75" fmla="*/ 171 h 1477"/>
                <a:gd name="T76" fmla="*/ 186 w 988"/>
                <a:gd name="T77" fmla="*/ 338 h 1477"/>
                <a:gd name="T78" fmla="*/ 36 w 988"/>
                <a:gd name="T79" fmla="*/ 338 h 1477"/>
                <a:gd name="T80" fmla="*/ 36 w 988"/>
                <a:gd name="T81" fmla="*/ 115 h 1477"/>
                <a:gd name="T82" fmla="*/ 305 w 988"/>
                <a:gd name="T83" fmla="*/ 27 h 1477"/>
                <a:gd name="T84" fmla="*/ 526 w 988"/>
                <a:gd name="T85" fmla="*/ 0 h 14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</a:cxnLst>
              <a:rect l="0" t="0" r="r" b="b"/>
              <a:pathLst>
                <a:path w="988" h="1477">
                  <a:moveTo>
                    <a:pt x="526" y="0"/>
                  </a:moveTo>
                  <a:cubicBezTo>
                    <a:pt x="605" y="0"/>
                    <a:pt x="672" y="9"/>
                    <a:pt x="728" y="27"/>
                  </a:cubicBezTo>
                  <a:cubicBezTo>
                    <a:pt x="784" y="45"/>
                    <a:pt x="830" y="69"/>
                    <a:pt x="865" y="99"/>
                  </a:cubicBezTo>
                  <a:cubicBezTo>
                    <a:pt x="900" y="130"/>
                    <a:pt x="925" y="166"/>
                    <a:pt x="940" y="209"/>
                  </a:cubicBezTo>
                  <a:cubicBezTo>
                    <a:pt x="956" y="251"/>
                    <a:pt x="964" y="297"/>
                    <a:pt x="964" y="347"/>
                  </a:cubicBezTo>
                  <a:cubicBezTo>
                    <a:pt x="964" y="376"/>
                    <a:pt x="962" y="404"/>
                    <a:pt x="957" y="429"/>
                  </a:cubicBezTo>
                  <a:cubicBezTo>
                    <a:pt x="953" y="455"/>
                    <a:pt x="946" y="480"/>
                    <a:pt x="936" y="505"/>
                  </a:cubicBezTo>
                  <a:cubicBezTo>
                    <a:pt x="926" y="529"/>
                    <a:pt x="912" y="554"/>
                    <a:pt x="895" y="579"/>
                  </a:cubicBezTo>
                  <a:cubicBezTo>
                    <a:pt x="879" y="605"/>
                    <a:pt x="858" y="631"/>
                    <a:pt x="833" y="659"/>
                  </a:cubicBezTo>
                  <a:cubicBezTo>
                    <a:pt x="814" y="684"/>
                    <a:pt x="789" y="712"/>
                    <a:pt x="758" y="744"/>
                  </a:cubicBezTo>
                  <a:cubicBezTo>
                    <a:pt x="728" y="776"/>
                    <a:pt x="695" y="810"/>
                    <a:pt x="659" y="846"/>
                  </a:cubicBezTo>
                  <a:cubicBezTo>
                    <a:pt x="623" y="883"/>
                    <a:pt x="585" y="921"/>
                    <a:pt x="545" y="960"/>
                  </a:cubicBezTo>
                  <a:cubicBezTo>
                    <a:pt x="506" y="1000"/>
                    <a:pt x="467" y="1039"/>
                    <a:pt x="430" y="1078"/>
                  </a:cubicBezTo>
                  <a:cubicBezTo>
                    <a:pt x="393" y="1117"/>
                    <a:pt x="358" y="1154"/>
                    <a:pt x="327" y="1191"/>
                  </a:cubicBezTo>
                  <a:cubicBezTo>
                    <a:pt x="296" y="1227"/>
                    <a:pt x="271" y="1261"/>
                    <a:pt x="251" y="1291"/>
                  </a:cubicBezTo>
                  <a:lnTo>
                    <a:pt x="673" y="1291"/>
                  </a:lnTo>
                  <a:cubicBezTo>
                    <a:pt x="709" y="1291"/>
                    <a:pt x="737" y="1290"/>
                    <a:pt x="758" y="1287"/>
                  </a:cubicBezTo>
                  <a:cubicBezTo>
                    <a:pt x="780" y="1285"/>
                    <a:pt x="797" y="1279"/>
                    <a:pt x="811" y="1270"/>
                  </a:cubicBezTo>
                  <a:cubicBezTo>
                    <a:pt x="826" y="1260"/>
                    <a:pt x="838" y="1247"/>
                    <a:pt x="847" y="1228"/>
                  </a:cubicBezTo>
                  <a:cubicBezTo>
                    <a:pt x="857" y="1209"/>
                    <a:pt x="869" y="1184"/>
                    <a:pt x="882" y="1151"/>
                  </a:cubicBezTo>
                  <a:lnTo>
                    <a:pt x="988" y="1151"/>
                  </a:lnTo>
                  <a:cubicBezTo>
                    <a:pt x="984" y="1205"/>
                    <a:pt x="980" y="1259"/>
                    <a:pt x="977" y="1314"/>
                  </a:cubicBezTo>
                  <a:cubicBezTo>
                    <a:pt x="973" y="1369"/>
                    <a:pt x="970" y="1423"/>
                    <a:pt x="966" y="1477"/>
                  </a:cubicBezTo>
                  <a:lnTo>
                    <a:pt x="0" y="1477"/>
                  </a:lnTo>
                  <a:lnTo>
                    <a:pt x="0" y="1418"/>
                  </a:lnTo>
                  <a:cubicBezTo>
                    <a:pt x="18" y="1377"/>
                    <a:pt x="39" y="1336"/>
                    <a:pt x="64" y="1296"/>
                  </a:cubicBezTo>
                  <a:cubicBezTo>
                    <a:pt x="88" y="1256"/>
                    <a:pt x="116" y="1216"/>
                    <a:pt x="146" y="1175"/>
                  </a:cubicBezTo>
                  <a:cubicBezTo>
                    <a:pt x="176" y="1134"/>
                    <a:pt x="211" y="1091"/>
                    <a:pt x="250" y="1048"/>
                  </a:cubicBezTo>
                  <a:cubicBezTo>
                    <a:pt x="289" y="1004"/>
                    <a:pt x="331" y="959"/>
                    <a:pt x="379" y="911"/>
                  </a:cubicBezTo>
                  <a:cubicBezTo>
                    <a:pt x="450" y="840"/>
                    <a:pt x="508" y="779"/>
                    <a:pt x="553" y="728"/>
                  </a:cubicBezTo>
                  <a:cubicBezTo>
                    <a:pt x="598" y="678"/>
                    <a:pt x="633" y="633"/>
                    <a:pt x="659" y="593"/>
                  </a:cubicBezTo>
                  <a:cubicBezTo>
                    <a:pt x="685" y="554"/>
                    <a:pt x="703" y="517"/>
                    <a:pt x="712" y="484"/>
                  </a:cubicBezTo>
                  <a:cubicBezTo>
                    <a:pt x="722" y="450"/>
                    <a:pt x="727" y="414"/>
                    <a:pt x="727" y="376"/>
                  </a:cubicBezTo>
                  <a:cubicBezTo>
                    <a:pt x="727" y="338"/>
                    <a:pt x="721" y="302"/>
                    <a:pt x="710" y="269"/>
                  </a:cubicBezTo>
                  <a:cubicBezTo>
                    <a:pt x="699" y="237"/>
                    <a:pt x="683" y="209"/>
                    <a:pt x="663" y="186"/>
                  </a:cubicBezTo>
                  <a:cubicBezTo>
                    <a:pt x="642" y="163"/>
                    <a:pt x="616" y="145"/>
                    <a:pt x="584" y="132"/>
                  </a:cubicBezTo>
                  <a:cubicBezTo>
                    <a:pt x="553" y="119"/>
                    <a:pt x="517" y="113"/>
                    <a:pt x="476" y="113"/>
                  </a:cubicBezTo>
                  <a:cubicBezTo>
                    <a:pt x="405" y="113"/>
                    <a:pt x="346" y="132"/>
                    <a:pt x="298" y="171"/>
                  </a:cubicBezTo>
                  <a:cubicBezTo>
                    <a:pt x="250" y="209"/>
                    <a:pt x="212" y="265"/>
                    <a:pt x="186" y="338"/>
                  </a:cubicBezTo>
                  <a:lnTo>
                    <a:pt x="36" y="338"/>
                  </a:lnTo>
                  <a:lnTo>
                    <a:pt x="36" y="115"/>
                  </a:lnTo>
                  <a:cubicBezTo>
                    <a:pt x="134" y="75"/>
                    <a:pt x="223" y="46"/>
                    <a:pt x="305" y="27"/>
                  </a:cubicBezTo>
                  <a:cubicBezTo>
                    <a:pt x="387" y="9"/>
                    <a:pt x="460" y="0"/>
                    <a:pt x="52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1" name="Freeform 30"/>
            <p:cNvSpPr>
              <a:spLocks/>
            </p:cNvSpPr>
            <p:nvPr/>
          </p:nvSpPr>
          <p:spPr bwMode="auto">
            <a:xfrm>
              <a:off x="4696" y="3665"/>
              <a:ext cx="60" cy="177"/>
            </a:xfrm>
            <a:custGeom>
              <a:avLst/>
              <a:gdLst>
                <a:gd name="T0" fmla="*/ 42 w 988"/>
                <a:gd name="T1" fmla="*/ 0 h 2964"/>
                <a:gd name="T2" fmla="*/ 743 w 988"/>
                <a:gd name="T3" fmla="*/ 520 h 2964"/>
                <a:gd name="T4" fmla="*/ 988 w 988"/>
                <a:gd name="T5" fmla="*/ 1483 h 2964"/>
                <a:gd name="T6" fmla="*/ 744 w 988"/>
                <a:gd name="T7" fmla="*/ 2446 h 2964"/>
                <a:gd name="T8" fmla="*/ 42 w 988"/>
                <a:gd name="T9" fmla="*/ 2964 h 2964"/>
                <a:gd name="T10" fmla="*/ 5 w 988"/>
                <a:gd name="T11" fmla="*/ 2844 h 2964"/>
                <a:gd name="T12" fmla="*/ 542 w 988"/>
                <a:gd name="T13" fmla="*/ 2369 h 2964"/>
                <a:gd name="T14" fmla="*/ 717 w 988"/>
                <a:gd name="T15" fmla="*/ 1468 h 2964"/>
                <a:gd name="T16" fmla="*/ 542 w 988"/>
                <a:gd name="T17" fmla="*/ 590 h 2964"/>
                <a:gd name="T18" fmla="*/ 0 w 988"/>
                <a:gd name="T19" fmla="*/ 121 h 2964"/>
                <a:gd name="T20" fmla="*/ 42 w 988"/>
                <a:gd name="T21" fmla="*/ 0 h 29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988" h="2964">
                  <a:moveTo>
                    <a:pt x="42" y="0"/>
                  </a:moveTo>
                  <a:cubicBezTo>
                    <a:pt x="347" y="81"/>
                    <a:pt x="580" y="254"/>
                    <a:pt x="743" y="520"/>
                  </a:cubicBezTo>
                  <a:cubicBezTo>
                    <a:pt x="906" y="786"/>
                    <a:pt x="988" y="1107"/>
                    <a:pt x="988" y="1483"/>
                  </a:cubicBezTo>
                  <a:cubicBezTo>
                    <a:pt x="988" y="1860"/>
                    <a:pt x="906" y="2181"/>
                    <a:pt x="744" y="2446"/>
                  </a:cubicBezTo>
                  <a:cubicBezTo>
                    <a:pt x="581" y="2712"/>
                    <a:pt x="348" y="2884"/>
                    <a:pt x="42" y="2964"/>
                  </a:cubicBezTo>
                  <a:lnTo>
                    <a:pt x="5" y="2844"/>
                  </a:lnTo>
                  <a:cubicBezTo>
                    <a:pt x="245" y="2764"/>
                    <a:pt x="424" y="2606"/>
                    <a:pt x="542" y="2369"/>
                  </a:cubicBezTo>
                  <a:cubicBezTo>
                    <a:pt x="659" y="2133"/>
                    <a:pt x="717" y="1832"/>
                    <a:pt x="717" y="1468"/>
                  </a:cubicBezTo>
                  <a:cubicBezTo>
                    <a:pt x="717" y="1115"/>
                    <a:pt x="659" y="823"/>
                    <a:pt x="542" y="590"/>
                  </a:cubicBezTo>
                  <a:cubicBezTo>
                    <a:pt x="426" y="357"/>
                    <a:pt x="245" y="201"/>
                    <a:pt x="0" y="121"/>
                  </a:cubicBezTo>
                  <a:lnTo>
                    <a:pt x="42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2" name="Freeform 31"/>
            <p:cNvSpPr>
              <a:spLocks/>
            </p:cNvSpPr>
            <p:nvPr/>
          </p:nvSpPr>
          <p:spPr bwMode="auto">
            <a:xfrm>
              <a:off x="4783" y="3556"/>
              <a:ext cx="50" cy="69"/>
            </a:xfrm>
            <a:custGeom>
              <a:avLst/>
              <a:gdLst>
                <a:gd name="T0" fmla="*/ 479 w 828"/>
                <a:gd name="T1" fmla="*/ 0 h 1152"/>
                <a:gd name="T2" fmla="*/ 541 w 828"/>
                <a:gd name="T3" fmla="*/ 0 h 1152"/>
                <a:gd name="T4" fmla="*/ 537 w 828"/>
                <a:gd name="T5" fmla="*/ 96 h 1152"/>
                <a:gd name="T6" fmla="*/ 536 w 828"/>
                <a:gd name="T7" fmla="*/ 248 h 1152"/>
                <a:gd name="T8" fmla="*/ 536 w 828"/>
                <a:gd name="T9" fmla="*/ 908 h 1152"/>
                <a:gd name="T10" fmla="*/ 546 w 828"/>
                <a:gd name="T11" fmla="*/ 993 h 1152"/>
                <a:gd name="T12" fmla="*/ 579 w 828"/>
                <a:gd name="T13" fmla="*/ 1033 h 1152"/>
                <a:gd name="T14" fmla="*/ 656 w 828"/>
                <a:gd name="T15" fmla="*/ 1055 h 1152"/>
                <a:gd name="T16" fmla="*/ 828 w 828"/>
                <a:gd name="T17" fmla="*/ 1065 h 1152"/>
                <a:gd name="T18" fmla="*/ 828 w 828"/>
                <a:gd name="T19" fmla="*/ 1152 h 1152"/>
                <a:gd name="T20" fmla="*/ 51 w 828"/>
                <a:gd name="T21" fmla="*/ 1152 h 1152"/>
                <a:gd name="T22" fmla="*/ 51 w 828"/>
                <a:gd name="T23" fmla="*/ 1065 h 1152"/>
                <a:gd name="T24" fmla="*/ 218 w 828"/>
                <a:gd name="T25" fmla="*/ 1055 h 1152"/>
                <a:gd name="T26" fmla="*/ 296 w 828"/>
                <a:gd name="T27" fmla="*/ 1033 h 1152"/>
                <a:gd name="T28" fmla="*/ 333 w 828"/>
                <a:gd name="T29" fmla="*/ 993 h 1152"/>
                <a:gd name="T30" fmla="*/ 344 w 828"/>
                <a:gd name="T31" fmla="*/ 908 h 1152"/>
                <a:gd name="T32" fmla="*/ 344 w 828"/>
                <a:gd name="T33" fmla="*/ 287 h 1152"/>
                <a:gd name="T34" fmla="*/ 331 w 828"/>
                <a:gd name="T35" fmla="*/ 238 h 1152"/>
                <a:gd name="T36" fmla="*/ 292 w 828"/>
                <a:gd name="T37" fmla="*/ 223 h 1152"/>
                <a:gd name="T38" fmla="*/ 204 w 828"/>
                <a:gd name="T39" fmla="*/ 254 h 1152"/>
                <a:gd name="T40" fmla="*/ 50 w 828"/>
                <a:gd name="T41" fmla="*/ 343 h 1152"/>
                <a:gd name="T42" fmla="*/ 0 w 828"/>
                <a:gd name="T43" fmla="*/ 248 h 1152"/>
                <a:gd name="T44" fmla="*/ 479 w 828"/>
                <a:gd name="T45" fmla="*/ 0 h 1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828" h="1152">
                  <a:moveTo>
                    <a:pt x="479" y="0"/>
                  </a:moveTo>
                  <a:lnTo>
                    <a:pt x="541" y="0"/>
                  </a:lnTo>
                  <a:cubicBezTo>
                    <a:pt x="540" y="13"/>
                    <a:pt x="539" y="45"/>
                    <a:pt x="537" y="96"/>
                  </a:cubicBezTo>
                  <a:cubicBezTo>
                    <a:pt x="536" y="146"/>
                    <a:pt x="536" y="197"/>
                    <a:pt x="536" y="248"/>
                  </a:cubicBezTo>
                  <a:lnTo>
                    <a:pt x="536" y="908"/>
                  </a:lnTo>
                  <a:cubicBezTo>
                    <a:pt x="536" y="948"/>
                    <a:pt x="539" y="976"/>
                    <a:pt x="546" y="993"/>
                  </a:cubicBezTo>
                  <a:cubicBezTo>
                    <a:pt x="553" y="1010"/>
                    <a:pt x="564" y="1023"/>
                    <a:pt x="579" y="1033"/>
                  </a:cubicBezTo>
                  <a:cubicBezTo>
                    <a:pt x="594" y="1042"/>
                    <a:pt x="619" y="1050"/>
                    <a:pt x="656" y="1055"/>
                  </a:cubicBezTo>
                  <a:cubicBezTo>
                    <a:pt x="692" y="1060"/>
                    <a:pt x="749" y="1064"/>
                    <a:pt x="828" y="1065"/>
                  </a:cubicBezTo>
                  <a:lnTo>
                    <a:pt x="828" y="1152"/>
                  </a:lnTo>
                  <a:lnTo>
                    <a:pt x="51" y="1152"/>
                  </a:lnTo>
                  <a:lnTo>
                    <a:pt x="51" y="1065"/>
                  </a:lnTo>
                  <a:cubicBezTo>
                    <a:pt x="127" y="1063"/>
                    <a:pt x="183" y="1060"/>
                    <a:pt x="218" y="1055"/>
                  </a:cubicBezTo>
                  <a:cubicBezTo>
                    <a:pt x="254" y="1050"/>
                    <a:pt x="280" y="1042"/>
                    <a:pt x="296" y="1033"/>
                  </a:cubicBezTo>
                  <a:cubicBezTo>
                    <a:pt x="313" y="1023"/>
                    <a:pt x="325" y="1010"/>
                    <a:pt x="333" y="993"/>
                  </a:cubicBezTo>
                  <a:cubicBezTo>
                    <a:pt x="340" y="976"/>
                    <a:pt x="344" y="948"/>
                    <a:pt x="344" y="908"/>
                  </a:cubicBezTo>
                  <a:lnTo>
                    <a:pt x="344" y="287"/>
                  </a:lnTo>
                  <a:cubicBezTo>
                    <a:pt x="344" y="264"/>
                    <a:pt x="340" y="248"/>
                    <a:pt x="331" y="238"/>
                  </a:cubicBezTo>
                  <a:cubicBezTo>
                    <a:pt x="322" y="228"/>
                    <a:pt x="309" y="223"/>
                    <a:pt x="292" y="223"/>
                  </a:cubicBezTo>
                  <a:cubicBezTo>
                    <a:pt x="273" y="223"/>
                    <a:pt x="244" y="233"/>
                    <a:pt x="204" y="254"/>
                  </a:cubicBezTo>
                  <a:cubicBezTo>
                    <a:pt x="164" y="274"/>
                    <a:pt x="112" y="304"/>
                    <a:pt x="50" y="343"/>
                  </a:cubicBezTo>
                  <a:lnTo>
                    <a:pt x="0" y="248"/>
                  </a:lnTo>
                  <a:lnTo>
                    <a:pt x="479" y="0"/>
                  </a:ln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3" name="Freeform 32"/>
            <p:cNvSpPr>
              <a:spLocks/>
            </p:cNvSpPr>
            <p:nvPr/>
          </p:nvSpPr>
          <p:spPr bwMode="auto">
            <a:xfrm>
              <a:off x="4781" y="3708"/>
              <a:ext cx="49" cy="70"/>
            </a:xfrm>
            <a:custGeom>
              <a:avLst/>
              <a:gdLst>
                <a:gd name="T0" fmla="*/ 436 w 822"/>
                <a:gd name="T1" fmla="*/ 0 h 1160"/>
                <a:gd name="T2" fmla="*/ 614 w 822"/>
                <a:gd name="T3" fmla="*/ 23 h 1160"/>
                <a:gd name="T4" fmla="*/ 727 w 822"/>
                <a:gd name="T5" fmla="*/ 84 h 1160"/>
                <a:gd name="T6" fmla="*/ 786 w 822"/>
                <a:gd name="T7" fmla="*/ 172 h 1160"/>
                <a:gd name="T8" fmla="*/ 803 w 822"/>
                <a:gd name="T9" fmla="*/ 276 h 1160"/>
                <a:gd name="T10" fmla="*/ 776 w 822"/>
                <a:gd name="T11" fmla="*/ 401 h 1160"/>
                <a:gd name="T12" fmla="*/ 687 w 822"/>
                <a:gd name="T13" fmla="*/ 527 h 1160"/>
                <a:gd name="T14" fmla="*/ 466 w 822"/>
                <a:gd name="T15" fmla="*/ 739 h 1160"/>
                <a:gd name="T16" fmla="*/ 219 w 822"/>
                <a:gd name="T17" fmla="*/ 1005 h 1160"/>
                <a:gd name="T18" fmla="*/ 558 w 822"/>
                <a:gd name="T19" fmla="*/ 1005 h 1160"/>
                <a:gd name="T20" fmla="*/ 631 w 822"/>
                <a:gd name="T21" fmla="*/ 1001 h 1160"/>
                <a:gd name="T22" fmla="*/ 671 w 822"/>
                <a:gd name="T23" fmla="*/ 986 h 1160"/>
                <a:gd name="T24" fmla="*/ 696 w 822"/>
                <a:gd name="T25" fmla="*/ 961 h 1160"/>
                <a:gd name="T26" fmla="*/ 727 w 822"/>
                <a:gd name="T27" fmla="*/ 896 h 1160"/>
                <a:gd name="T28" fmla="*/ 822 w 822"/>
                <a:gd name="T29" fmla="*/ 896 h 1160"/>
                <a:gd name="T30" fmla="*/ 802 w 822"/>
                <a:gd name="T31" fmla="*/ 1160 h 1160"/>
                <a:gd name="T32" fmla="*/ 0 w 822"/>
                <a:gd name="T33" fmla="*/ 1160 h 1160"/>
                <a:gd name="T34" fmla="*/ 0 w 822"/>
                <a:gd name="T35" fmla="*/ 1109 h 1160"/>
                <a:gd name="T36" fmla="*/ 126 w 822"/>
                <a:gd name="T37" fmla="*/ 911 h 1160"/>
                <a:gd name="T38" fmla="*/ 312 w 822"/>
                <a:gd name="T39" fmla="*/ 711 h 1160"/>
                <a:gd name="T40" fmla="*/ 493 w 822"/>
                <a:gd name="T41" fmla="*/ 527 h 1160"/>
                <a:gd name="T42" fmla="*/ 572 w 822"/>
                <a:gd name="T43" fmla="*/ 410 h 1160"/>
                <a:gd name="T44" fmla="*/ 598 w 822"/>
                <a:gd name="T45" fmla="*/ 298 h 1160"/>
                <a:gd name="T46" fmla="*/ 545 w 822"/>
                <a:gd name="T47" fmla="*/ 151 h 1160"/>
                <a:gd name="T48" fmla="*/ 394 w 822"/>
                <a:gd name="T49" fmla="*/ 98 h 1160"/>
                <a:gd name="T50" fmla="*/ 250 w 822"/>
                <a:gd name="T51" fmla="*/ 143 h 1160"/>
                <a:gd name="T52" fmla="*/ 159 w 822"/>
                <a:gd name="T53" fmla="*/ 276 h 1160"/>
                <a:gd name="T54" fmla="*/ 29 w 822"/>
                <a:gd name="T55" fmla="*/ 276 h 1160"/>
                <a:gd name="T56" fmla="*/ 29 w 822"/>
                <a:gd name="T57" fmla="*/ 91 h 1160"/>
                <a:gd name="T58" fmla="*/ 253 w 822"/>
                <a:gd name="T59" fmla="*/ 21 h 1160"/>
                <a:gd name="T60" fmla="*/ 436 w 822"/>
                <a:gd name="T61" fmla="*/ 0 h 11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822" h="1160">
                  <a:moveTo>
                    <a:pt x="436" y="0"/>
                  </a:moveTo>
                  <a:cubicBezTo>
                    <a:pt x="508" y="0"/>
                    <a:pt x="567" y="7"/>
                    <a:pt x="614" y="23"/>
                  </a:cubicBezTo>
                  <a:cubicBezTo>
                    <a:pt x="662" y="39"/>
                    <a:pt x="699" y="59"/>
                    <a:pt x="727" y="84"/>
                  </a:cubicBezTo>
                  <a:cubicBezTo>
                    <a:pt x="755" y="109"/>
                    <a:pt x="775" y="138"/>
                    <a:pt x="786" y="172"/>
                  </a:cubicBezTo>
                  <a:cubicBezTo>
                    <a:pt x="798" y="206"/>
                    <a:pt x="803" y="240"/>
                    <a:pt x="803" y="276"/>
                  </a:cubicBezTo>
                  <a:cubicBezTo>
                    <a:pt x="803" y="321"/>
                    <a:pt x="794" y="363"/>
                    <a:pt x="776" y="401"/>
                  </a:cubicBezTo>
                  <a:cubicBezTo>
                    <a:pt x="758" y="440"/>
                    <a:pt x="728" y="482"/>
                    <a:pt x="687" y="527"/>
                  </a:cubicBezTo>
                  <a:cubicBezTo>
                    <a:pt x="646" y="572"/>
                    <a:pt x="572" y="643"/>
                    <a:pt x="466" y="739"/>
                  </a:cubicBezTo>
                  <a:cubicBezTo>
                    <a:pt x="353" y="842"/>
                    <a:pt x="270" y="930"/>
                    <a:pt x="219" y="1005"/>
                  </a:cubicBezTo>
                  <a:lnTo>
                    <a:pt x="558" y="1005"/>
                  </a:lnTo>
                  <a:cubicBezTo>
                    <a:pt x="589" y="1005"/>
                    <a:pt x="614" y="1004"/>
                    <a:pt x="631" y="1001"/>
                  </a:cubicBezTo>
                  <a:cubicBezTo>
                    <a:pt x="648" y="998"/>
                    <a:pt x="661" y="993"/>
                    <a:pt x="671" y="986"/>
                  </a:cubicBezTo>
                  <a:cubicBezTo>
                    <a:pt x="681" y="980"/>
                    <a:pt x="689" y="971"/>
                    <a:pt x="696" y="961"/>
                  </a:cubicBezTo>
                  <a:cubicBezTo>
                    <a:pt x="703" y="951"/>
                    <a:pt x="714" y="930"/>
                    <a:pt x="727" y="896"/>
                  </a:cubicBezTo>
                  <a:lnTo>
                    <a:pt x="822" y="896"/>
                  </a:lnTo>
                  <a:lnTo>
                    <a:pt x="802" y="1160"/>
                  </a:lnTo>
                  <a:lnTo>
                    <a:pt x="0" y="1160"/>
                  </a:lnTo>
                  <a:lnTo>
                    <a:pt x="0" y="1109"/>
                  </a:lnTo>
                  <a:cubicBezTo>
                    <a:pt x="31" y="1042"/>
                    <a:pt x="73" y="976"/>
                    <a:pt x="126" y="911"/>
                  </a:cubicBezTo>
                  <a:cubicBezTo>
                    <a:pt x="179" y="847"/>
                    <a:pt x="241" y="780"/>
                    <a:pt x="312" y="711"/>
                  </a:cubicBezTo>
                  <a:cubicBezTo>
                    <a:pt x="397" y="630"/>
                    <a:pt x="457" y="569"/>
                    <a:pt x="493" y="527"/>
                  </a:cubicBezTo>
                  <a:cubicBezTo>
                    <a:pt x="529" y="486"/>
                    <a:pt x="555" y="447"/>
                    <a:pt x="572" y="410"/>
                  </a:cubicBezTo>
                  <a:cubicBezTo>
                    <a:pt x="589" y="372"/>
                    <a:pt x="598" y="335"/>
                    <a:pt x="598" y="298"/>
                  </a:cubicBezTo>
                  <a:cubicBezTo>
                    <a:pt x="598" y="236"/>
                    <a:pt x="580" y="187"/>
                    <a:pt x="545" y="151"/>
                  </a:cubicBezTo>
                  <a:cubicBezTo>
                    <a:pt x="510" y="116"/>
                    <a:pt x="460" y="98"/>
                    <a:pt x="394" y="98"/>
                  </a:cubicBezTo>
                  <a:cubicBezTo>
                    <a:pt x="338" y="98"/>
                    <a:pt x="289" y="113"/>
                    <a:pt x="250" y="143"/>
                  </a:cubicBezTo>
                  <a:cubicBezTo>
                    <a:pt x="210" y="173"/>
                    <a:pt x="180" y="217"/>
                    <a:pt x="159" y="276"/>
                  </a:cubicBezTo>
                  <a:lnTo>
                    <a:pt x="29" y="276"/>
                  </a:lnTo>
                  <a:lnTo>
                    <a:pt x="29" y="91"/>
                  </a:lnTo>
                  <a:cubicBezTo>
                    <a:pt x="110" y="58"/>
                    <a:pt x="185" y="35"/>
                    <a:pt x="253" y="21"/>
                  </a:cubicBezTo>
                  <a:cubicBezTo>
                    <a:pt x="322" y="7"/>
                    <a:pt x="383" y="0"/>
                    <a:pt x="436" y="0"/>
                  </a:cubicBezTo>
                  <a:close/>
                </a:path>
              </a:pathLst>
            </a:custGeom>
            <a:solidFill>
              <a:srgbClr val="000000"/>
            </a:solidFill>
            <a:ln w="0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4" name="Rectangle 33"/>
            <p:cNvSpPr>
              <a:spLocks noChangeArrowheads="1"/>
            </p:cNvSpPr>
            <p:nvPr/>
          </p:nvSpPr>
          <p:spPr bwMode="auto">
            <a:xfrm>
              <a:off x="4773" y="3664"/>
              <a:ext cx="69" cy="8"/>
            </a:xfrm>
            <a:prstGeom prst="rect">
              <a:avLst/>
            </a:pr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6" name="Rectangle 5"/>
          <p:cNvSpPr/>
          <p:nvPr/>
        </p:nvSpPr>
        <p:spPr>
          <a:xfrm>
            <a:off x="762000" y="4372463"/>
            <a:ext cx="7620000" cy="2031325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Compute the hypotenuse of a right triangle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c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0.5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"side a ="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a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"side b ="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"hypotenuse c = </a:t>
            </a:r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{0:.2f}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</a:t>
            </a:r>
            <a:r>
              <a:rPr lang="en-US" dirty="0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.format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c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</a:p>
        </p:txBody>
      </p:sp>
    </p:spTree>
    <p:extLst>
      <p:ext uri="{BB962C8B-B14F-4D97-AF65-F5344CB8AC3E}">
        <p14:creationId xmlns:p14="http://schemas.microsoft.com/office/powerpoint/2010/main" val="40070159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asic </a:t>
            </a: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/>
              <a:t>onsole </a:t>
            </a:r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nput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22</a:t>
            </a:fld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58952" y="1600200"/>
            <a:ext cx="7616952" cy="4539704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String with </a:t>
            </a:r>
            <a:r>
              <a:rPr lang="en-US" sz="1700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input()</a:t>
            </a:r>
          </a:p>
          <a:p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name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input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"Enter your name: 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Enter your name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Jon Snow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"Your name is:"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name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Your </a:t>
            </a:r>
            <a:r>
              <a:rPr lang="en-US" sz="17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name is: Jon Snow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Number with </a:t>
            </a:r>
            <a:r>
              <a:rPr lang="en-US" sz="1700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input()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(error!)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input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"Enter a number: 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Enter a number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"One half of"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TypeError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unsupported operand type(s) for /: '</a:t>
            </a:r>
            <a:r>
              <a:rPr lang="en-US" sz="17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str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 and '</a:t>
            </a:r>
            <a:r>
              <a:rPr lang="en-US" sz="17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</a:t>
            </a:r>
            <a:endParaRPr lang="en-US" sz="1700" dirty="0">
              <a:solidFill>
                <a:srgbClr val="FF000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Number with </a:t>
            </a:r>
            <a:r>
              <a:rPr lang="en-US" sz="1700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input()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 </a:t>
            </a:r>
            <a:r>
              <a:rPr lang="en-US" sz="1700" i="1" dirty="0" err="1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i="1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</a:p>
          <a:p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"Enter a number: 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Enter a number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"One half of"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One half of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3.0</a:t>
            </a:r>
            <a:endParaRPr lang="en-US" sz="17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5968093" y="5461911"/>
            <a:ext cx="2133600" cy="1028700"/>
          </a:xfrm>
          <a:prstGeom prst="rect">
            <a:avLst/>
          </a:prstGeom>
          <a:solidFill>
            <a:srgbClr val="FCEAF7"/>
          </a:solidFill>
          <a:ln>
            <a:solidFill>
              <a:srgbClr val="F995F4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ฟังก์ชัน </a:t>
            </a:r>
            <a:r>
              <a:rPr lang="en-US" sz="1600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input()</a:t>
            </a:r>
            <a:r>
              <a:rPr lang="en-US" sz="1600" b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th-TH" sz="2000" b="1" dirty="0">
                <a:solidFill>
                  <a:schemeClr val="tx1"/>
                </a:solidFill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จะอ่านทีละบรรทัดจนพบ </a:t>
            </a:r>
            <a:r>
              <a:rPr lang="en-US" sz="2000" b="1" dirty="0">
                <a:solidFill>
                  <a:schemeClr val="tx1"/>
                </a:solidFill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newline character </a:t>
            </a:r>
            <a:r>
              <a:rPr lang="en-US" sz="1600" dirty="0">
                <a:solidFill>
                  <a:srgbClr val="C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'\n'</a:t>
            </a:r>
          </a:p>
        </p:txBody>
      </p:sp>
    </p:spTree>
    <p:extLst>
      <p:ext uri="{BB962C8B-B14F-4D97-AF65-F5344CB8AC3E}">
        <p14:creationId xmlns:p14="http://schemas.microsoft.com/office/powerpoint/2010/main" val="157983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1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mporting </a:t>
            </a:r>
            <a:r>
              <a:rPr lang="en-US" dirty="0">
                <a:solidFill>
                  <a:schemeClr val="accent1"/>
                </a:solidFill>
              </a:rPr>
              <a:t>M</a:t>
            </a:r>
            <a:r>
              <a:rPr lang="en-US" dirty="0"/>
              <a:t>odules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524315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Fails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NameError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name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'math'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not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defined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endParaRPr lang="en-US" i="1" dirty="0">
              <a:solidFill>
                <a:srgbClr val="40809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Work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math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2.23606797749979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help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math</a:t>
            </a:r>
            <a:r>
              <a:rPr lang="en-US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	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Also try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dir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(math) and help(math)</a:t>
            </a: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Help on built-in function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in module math:</a:t>
            </a: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(...)</a:t>
            </a: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r>
              <a:rPr lang="en-US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sqrt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</a:t>
            </a:r>
            <a:endParaRPr lang="en-US" dirty="0">
              <a:solidFill>
                <a:srgbClr val="0000FF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Return the square root of x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endParaRPr lang="en-US" dirty="0">
              <a:solidFill>
                <a:srgbClr val="0000FF"/>
              </a:solidFill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5486400" y="5105400"/>
            <a:ext cx="2525050" cy="1384995"/>
          </a:xfrm>
          <a:prstGeom prst="rect">
            <a:avLst/>
          </a:prstGeom>
          <a:solidFill>
            <a:schemeClr val="bg1"/>
          </a:solidFill>
          <a:ln w="25400"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>
            <a:spAutoFit/>
          </a:bodyPr>
          <a:lstStyle/>
          <a:p>
            <a:r>
              <a:rPr lang="th-TH" sz="2400" b="1" dirty="0"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กรณี </a:t>
            </a:r>
            <a:r>
              <a:rPr lang="en-US" sz="2400" b="1" dirty="0"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built-in</a:t>
            </a:r>
            <a:r>
              <a:rPr lang="th-TH" sz="2400" b="1" dirty="0"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sz="2400" b="1" dirty="0"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Module</a:t>
            </a:r>
            <a:r>
              <a:rPr lang="th-TH" sz="2400" b="1"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 ใช้ </a:t>
            </a:r>
            <a:endParaRPr lang="en-US" sz="2400" b="1" dirty="0">
              <a:latin typeface="BrowalliaUPC" panose="020B0604020202020204" pitchFamily="34" charset="-34"/>
              <a:ea typeface="Times New Roman" panose="02020603050405020304" pitchFamily="18" charset="0"/>
              <a:cs typeface="BrowalliaUPC" panose="020B0604020202020204" pitchFamily="34" charset="-34"/>
            </a:endParaRPr>
          </a:p>
          <a:p>
            <a:r>
              <a:rPr lang="en-US" b="1" dirty="0" err="1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dir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__</a:t>
            </a:r>
            <a:r>
              <a:rPr lang="en-US" dirty="0" err="1">
                <a:latin typeface="Consolas" panose="020B0609020204030204" pitchFamily="49" charset="0"/>
                <a:cs typeface="Consolas" panose="020B0609020204030204" pitchFamily="49" charset="0"/>
              </a:rPr>
              <a:t>builtins</a:t>
            </a: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__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  <a:p>
            <a:r>
              <a:rPr lang="th-TH" sz="2400" b="1" dirty="0">
                <a:latin typeface="BrowalliaUPC" panose="020B0604020202020204" pitchFamily="34" charset="-34"/>
                <a:ea typeface="Times New Roman" panose="02020603050405020304" pitchFamily="18" charset="0"/>
                <a:cs typeface="BrowalliaUPC" panose="020B0604020202020204" pitchFamily="34" charset="-34"/>
              </a:rPr>
              <a:t>หรือ</a:t>
            </a:r>
            <a:endParaRPr lang="en-US" sz="2400" b="1" dirty="0">
              <a:latin typeface="BrowalliaUPC" panose="020B0604020202020204" pitchFamily="34" charset="-34"/>
              <a:ea typeface="Times New Roman" panose="02020603050405020304" pitchFamily="18" charset="0"/>
              <a:cs typeface="BrowalliaUPC" panose="020B0604020202020204" pitchFamily="34" charset="-34"/>
            </a:endParaRPr>
          </a:p>
          <a:p>
            <a:r>
              <a:rPr lang="en-US" b="1" dirty="0">
                <a:solidFill>
                  <a:srgbClr val="00B0F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help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40025506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Math Functions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685213"/>
              </p:ext>
            </p:extLst>
          </p:nvPr>
        </p:nvGraphicFramePr>
        <p:xfrm>
          <a:off x="758952" y="1600200"/>
          <a:ext cx="7616952" cy="4537500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38084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084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math.ceil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math.acos</a:t>
                      </a:r>
                      <a:r>
                        <a:rPr lang="en-US" sz="1800" b="0" u="none" strike="noStrike" kern="12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math.fabs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math.asin(x)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math.factorial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math.atan(x)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math.floor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math.cos(x)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math.trunc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math.sin</a:t>
                      </a:r>
                      <a:r>
                        <a:rPr lang="en-US" sz="1800" b="0" u="none" strike="noStrike" kern="1200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math.exp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math.tan(x)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math.log(x[, base])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math.degrees(x)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math.log2(x)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math.radians(x)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math.log10(x)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math.pi</a:t>
                      </a:r>
                      <a:endParaRPr lang="en-US" sz="1800" b="0" u="none" strike="noStrike" kern="120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math.pow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(x, y)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en-US" sz="1800" b="0" u="none" strike="noStrike" kern="1200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math.e</a:t>
                      </a:r>
                      <a:endParaRPr lang="en-US" sz="1800" b="0" u="none" strike="noStrike" kern="1200" dirty="0">
                        <a:solidFill>
                          <a:schemeClr val="dk1"/>
                        </a:solidFill>
                        <a:effectLst/>
                        <a:latin typeface="Consolas" panose="020B0609020204030204" pitchFamily="49" charset="0"/>
                        <a:ea typeface="+mn-ea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12500">
                <a:tc>
                  <a:txBody>
                    <a:bodyPr/>
                    <a:lstStyle/>
                    <a:p>
                      <a:pPr algn="l" rtl="0" fontAlgn="ctr"/>
                      <a:r>
                        <a:rPr lang="en-US" sz="1800" b="0" u="none" strike="noStrike" dirty="0" err="1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math.sqrt</a:t>
                      </a:r>
                      <a:r>
                        <a:rPr lang="en-US" sz="1800" b="0" u="none" strike="noStrike" dirty="0">
                          <a:effectLst/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(x)</a:t>
                      </a:r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l" rtl="0" fontAlgn="ctr"/>
                      <a:endParaRPr lang="en-US" sz="1800" b="0" i="0" u="none" strike="noStrike" dirty="0">
                        <a:solidFill>
                          <a:srgbClr val="222222"/>
                        </a:solidFill>
                        <a:effectLst/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9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pPr lvl="0"/>
            <a:r>
              <a:rPr lang="en-US" dirty="0">
                <a:solidFill>
                  <a:prstClr val="black"/>
                </a:solidFill>
              </a:rPr>
              <a:t>https://docs.python.org/3.4/library/math.html</a:t>
            </a:r>
          </a:p>
        </p:txBody>
      </p:sp>
    </p:spTree>
    <p:extLst>
      <p:ext uri="{BB962C8B-B14F-4D97-AF65-F5344CB8AC3E}">
        <p14:creationId xmlns:p14="http://schemas.microsoft.com/office/powerpoint/2010/main" val="410645402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G</a:t>
            </a:r>
            <a:r>
              <a:rPr lang="en-US" dirty="0"/>
              <a:t>etting </a:t>
            </a:r>
            <a:r>
              <a:rPr lang="en-US" dirty="0">
                <a:solidFill>
                  <a:schemeClr val="accent1"/>
                </a:solidFill>
              </a:rPr>
              <a:t>S</a:t>
            </a:r>
            <a:r>
              <a:rPr lang="en-US" dirty="0"/>
              <a:t>tarted with 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ariables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25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58952" y="1600200"/>
            <a:ext cx="7616952" cy="4093428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Define a variable and use it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Same, but with a nicer UI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Use a variable without defining it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"yikes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yikes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 err="1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NameError</a:t>
            </a:r>
            <a:r>
              <a:rPr lang="en-US" sz="20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: name 'yikes' is not defined</a:t>
            </a:r>
            <a:endParaRPr lang="en-US" sz="2000" dirty="0">
              <a:solidFill>
                <a:srgbClr val="FF0000"/>
              </a:solidFill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http://www.kosbie.net/cmu/spring-13/15-112</a:t>
            </a:r>
          </a:p>
        </p:txBody>
      </p:sp>
    </p:spTree>
    <p:extLst>
      <p:ext uri="{BB962C8B-B14F-4D97-AF65-F5344CB8AC3E}">
        <p14:creationId xmlns:p14="http://schemas.microsoft.com/office/powerpoint/2010/main" val="1388764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/>
              <a:t>http://www.kosbie.net/cmu/spring-13/15-112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26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58952" y="1600200"/>
            <a:ext cx="7616952" cy="5016758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>
            <a:spAutoFit/>
          </a:bodyPr>
          <a:lstStyle/>
          <a:p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Assigning and re-assigning</a:t>
            </a: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</a:p>
          <a:p>
            <a:r>
              <a:rPr lang="en-US" sz="20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Using two variables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"y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20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"x + y ="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0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 </a:t>
            </a:r>
            <a:r>
              <a:rPr lang="en-US" sz="20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20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20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7</a:t>
            </a:r>
            <a:endParaRPr lang="en-US" sz="20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G</a:t>
            </a:r>
            <a:r>
              <a:rPr lang="en-US" dirty="0"/>
              <a:t>etting </a:t>
            </a:r>
            <a:r>
              <a:rPr lang="en-US" dirty="0">
                <a:solidFill>
                  <a:schemeClr val="accent1"/>
                </a:solidFill>
              </a:rPr>
              <a:t>S</a:t>
            </a:r>
            <a:r>
              <a:rPr lang="en-US" dirty="0"/>
              <a:t>tarted with </a:t>
            </a:r>
            <a:r>
              <a:rPr lang="en-US" dirty="0">
                <a:solidFill>
                  <a:schemeClr val="accent1"/>
                </a:solidFill>
              </a:rPr>
              <a:t>V</a:t>
            </a:r>
            <a:r>
              <a:rPr lang="en-US" dirty="0"/>
              <a:t>ariables [2]</a:t>
            </a:r>
          </a:p>
        </p:txBody>
      </p:sp>
    </p:spTree>
    <p:extLst>
      <p:ext uri="{BB962C8B-B14F-4D97-AF65-F5344CB8AC3E}">
        <p14:creationId xmlns:p14="http://schemas.microsoft.com/office/powerpoint/2010/main" val="470927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742157" y="3076700"/>
            <a:ext cx="7659687" cy="704600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/>
                </a:solidFill>
              </a:rPr>
              <a:t>G</a:t>
            </a:r>
            <a:r>
              <a:rPr lang="en-US" dirty="0"/>
              <a:t>etting </a:t>
            </a:r>
            <a:r>
              <a:rPr lang="en-US" dirty="0">
                <a:solidFill>
                  <a:schemeClr val="accent1"/>
                </a:solidFill>
              </a:rPr>
              <a:t>S</a:t>
            </a:r>
            <a:r>
              <a:rPr lang="en-US" dirty="0"/>
              <a:t>tarted with </a:t>
            </a:r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829787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28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4801314"/>
          </a:xfrm>
          <a:prstGeom prst="rect">
            <a:avLst/>
          </a:prstGeom>
          <a:ln w="25400">
            <a:solidFill>
              <a:srgbClr val="7030A0"/>
            </a:solidFill>
          </a:ln>
        </p:spPr>
        <p:txBody>
          <a:bodyPr wrap="square">
            <a:spAutoFit/>
          </a:bodyPr>
          <a:lstStyle/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functions with no parameters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do_something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"Hello"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do_something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Hello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do_something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Hello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functions with one parameter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print_square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"**</a:t>
            </a:r>
            <a:r>
              <a:rPr lang="th-TH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 ="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 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print_square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th-TH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b="1" dirty="0">
                <a:solidFill>
                  <a:srgbClr val="C65D09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&gt;&gt;&gt;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print_square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th-TH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9</a:t>
            </a:r>
            <a:endParaRPr lang="en-US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</a:t>
            </a:r>
            <a:r>
              <a:rPr lang="th-TH" dirty="0"/>
              <a:t> </a:t>
            </a:r>
            <a:r>
              <a:rPr lang="en-US" dirty="0">
                <a:solidFill>
                  <a:schemeClr val="accent1"/>
                </a:solidFill>
              </a:rPr>
              <a:t>B</a:t>
            </a:r>
            <a:r>
              <a:rPr lang="en-US" dirty="0"/>
              <a:t>asics</a:t>
            </a:r>
          </a:p>
        </p:txBody>
      </p:sp>
    </p:spTree>
    <p:extLst>
      <p:ext uri="{BB962C8B-B14F-4D97-AF65-F5344CB8AC3E}">
        <p14:creationId xmlns:p14="http://schemas.microsoft.com/office/powerpoint/2010/main" val="200841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620000" cy="533400"/>
          </a:xfrm>
        </p:spPr>
        <p:txBody>
          <a:bodyPr>
            <a:normAutofit lnSpcReduction="10000"/>
          </a:bodyPr>
          <a:lstStyle/>
          <a:p>
            <a:r>
              <a:rPr lang="th-TH" sz="3200" dirty="0"/>
              <a:t>เราสามารถเรียกใช้ฟังก์ชันจากใน </a:t>
            </a:r>
            <a:r>
              <a:rPr lang="en-US" sz="3200" dirty="0"/>
              <a:t>script </a:t>
            </a:r>
            <a:r>
              <a:rPr lang="th-TH" sz="3200" dirty="0"/>
              <a:t>ได้โดยตรง</a:t>
            </a:r>
          </a:p>
          <a:p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th-TH" sz="3200" dirty="0"/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29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4971157"/>
            <a:ext cx="7620000" cy="19020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228600">
              <a:spcBef>
                <a:spcPct val="20000"/>
              </a:spcBef>
              <a:buClr>
                <a:srgbClr val="E84C22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หากไม่มีการเรียกใช้ฟังก์ชันที่สร้างขึ้นมา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เมื่อ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run Script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ก็จะไม่มีการดำเนินการใดๆ </a:t>
            </a:r>
          </a:p>
          <a:p>
            <a:pPr marL="342900" lvl="0" indent="-228600">
              <a:spcBef>
                <a:spcPct val="20000"/>
              </a:spcBef>
              <a:buClr>
                <a:srgbClr val="E84C22"/>
              </a:buClr>
              <a:buFont typeface="Arial" pitchFamily="34" charset="0"/>
              <a:buChar char="•"/>
            </a:pP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ในภาษา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Python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การเรียกใช้ฟังก์ชันหรือ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Function Call 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จะต้องเกิดขึ้นหลังจาก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Function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</a:t>
            </a:r>
            <a:r>
              <a:rPr lang="en-US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Definition</a:t>
            </a:r>
            <a:r>
              <a:rPr lang="th-TH" sz="2800" b="1" dirty="0">
                <a:solidFill>
                  <a:prstClr val="black"/>
                </a:solidFill>
                <a:latin typeface="BrowalliaUPC" panose="020B0604020202020204" pitchFamily="34" charset="-34"/>
                <a:cs typeface="BrowalliaUPC" panose="020B0604020202020204" pitchFamily="34" charset="-34"/>
              </a:rPr>
              <a:t> เสมอ</a:t>
            </a:r>
            <a:endParaRPr lang="en-US" sz="2800" b="1" dirty="0">
              <a:solidFill>
                <a:prstClr val="black"/>
              </a:solidFill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762000" y="2152233"/>
            <a:ext cx="7620000" cy="2800767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#!/</a:t>
            </a:r>
            <a:r>
              <a:rPr lang="en-US" sz="1600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usr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/bin/</a:t>
            </a:r>
            <a:r>
              <a:rPr lang="en-US" sz="1600" dirty="0" err="1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env</a:t>
            </a:r>
            <a:r>
              <a:rPr lang="en-US" sz="1600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python3</a:t>
            </a:r>
            <a:endParaRPr lang="en-US" sz="2400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hypotenuse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h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0.5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s1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"input a: 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s2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"input b: 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th-TH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hypotenuse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th-TH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</a:p>
          <a:p>
            <a:pPr lvl="0"/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"hypotenuse = {0:.2f}"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format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              </a:t>
            </a:r>
            <a:endParaRPr lang="en-US" sz="24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31360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Language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h-TH" dirty="0"/>
              <a:t>ภาษา </a:t>
            </a:r>
            <a:r>
              <a:rPr lang="en-US" dirty="0"/>
              <a:t>Python </a:t>
            </a:r>
            <a:r>
              <a:rPr lang="th-TH" dirty="0"/>
              <a:t>มีข้อดีคือ</a:t>
            </a:r>
          </a:p>
          <a:p>
            <a:pPr lvl="1"/>
            <a:r>
              <a:rPr lang="th-TH" dirty="0"/>
              <a:t>เป็นภาษาที่ไม่ซับซ้อนและง่ายที่จะเรียนรู้</a:t>
            </a:r>
          </a:p>
          <a:p>
            <a:pPr lvl="1"/>
            <a:r>
              <a:rPr lang="th-TH" dirty="0"/>
              <a:t>ในระหว่าง </a:t>
            </a:r>
            <a:r>
              <a:rPr lang="en-US" dirty="0"/>
              <a:t>run </a:t>
            </a:r>
            <a:r>
              <a:rPr lang="th-TH" dirty="0"/>
              <a:t>จะได้ </a:t>
            </a:r>
            <a:r>
              <a:rPr lang="en-US" dirty="0"/>
              <a:t>Runtime Feedback </a:t>
            </a:r>
            <a:r>
              <a:rPr lang="th-TH" dirty="0"/>
              <a:t>ที่เป็นประโยชน์สำหรับผู้เขียนโปรแกรมในชั้นเริ่มต้น</a:t>
            </a:r>
          </a:p>
          <a:p>
            <a:pPr lvl="1"/>
            <a:r>
              <a:rPr lang="th-TH" dirty="0"/>
              <a:t>มี </a:t>
            </a:r>
            <a:r>
              <a:rPr lang="en-US" dirty="0"/>
              <a:t>Library</a:t>
            </a:r>
            <a:r>
              <a:rPr lang="th-TH" dirty="0"/>
              <a:t> เพิ่มเติมจำนวนมากที่สามารถดาวน์โหลดได้ โดยไม่เสียค่าใช้จ่าย เพื่อนำมาใช้เพิ่มความสามารถของ </a:t>
            </a:r>
            <a:r>
              <a:rPr lang="en-US" dirty="0"/>
              <a:t>Python </a:t>
            </a:r>
            <a:r>
              <a:rPr lang="th-TH" dirty="0"/>
              <a:t>ในการทำงานต่างๆ</a:t>
            </a:r>
          </a:p>
          <a:p>
            <a:pPr lvl="1"/>
            <a:r>
              <a:rPr lang="th-TH" dirty="0"/>
              <a:t>ภาษา </a:t>
            </a:r>
            <a:r>
              <a:rPr lang="en-US" dirty="0"/>
              <a:t>Python</a:t>
            </a:r>
            <a:r>
              <a:rPr lang="th-TH" dirty="0"/>
              <a:t> เหมาะสำหรับงานเขียนโปรแกรมทุกประเภทที่ไม่เกี่ยวข้องกับการเข้าถึงระดับ </a:t>
            </a:r>
            <a:r>
              <a:rPr lang="en-US" dirty="0"/>
              <a:t>Hardware</a:t>
            </a:r>
            <a:r>
              <a:rPr lang="th-TH" dirty="0"/>
              <a:t> โดยตรง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 Programming Using Python, Revised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151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Function Call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โดยปกติแล้ว ในโปรแกรมหนึ่งๆ จะต้องทำงานกับหลายๆ ฟังก์ชัน การนำคำสั่งดำเนินการหลักไว้ที่ส่วนท้ายสุดของ</a:t>
            </a:r>
            <a:r>
              <a:rPr lang="th-TH" sz="2800"/>
              <a:t>ไฟล์ อาจจะ</a:t>
            </a:r>
            <a:r>
              <a:rPr lang="th-TH" sz="2800" dirty="0"/>
              <a:t>ไม่สะดวกต่อการอ่านและแก้ไข</a:t>
            </a:r>
            <a:endParaRPr lang="en-US" sz="2800" dirty="0"/>
          </a:p>
          <a:p>
            <a:r>
              <a:rPr lang="th-TH" sz="2800" dirty="0"/>
              <a:t>เราสามารถนำคำสั่งดำเนินการหลักรวมไว้ในฟังก์ชัน </a:t>
            </a: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</a:t>
            </a:r>
            <a:r>
              <a:rPr lang="en-US" sz="2800" dirty="0"/>
              <a:t> </a:t>
            </a:r>
            <a:r>
              <a:rPr lang="th-TH" sz="2800" dirty="0"/>
              <a:t>ด้านบน</a:t>
            </a:r>
            <a:endParaRPr lang="en-US" sz="2800" dirty="0"/>
          </a:p>
          <a:p>
            <a:r>
              <a:rPr lang="th-TH" sz="2800" dirty="0"/>
              <a:t>แล้วเรียกใช้</a:t>
            </a:r>
            <a:br>
              <a:rPr lang="th-TH" sz="2800" dirty="0"/>
            </a:br>
            <a:r>
              <a:rPr lang="en-US" sz="2000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  <a:br>
              <a:rPr lang="th-TH" sz="2800" dirty="0"/>
            </a:br>
            <a:r>
              <a:rPr lang="th-TH" sz="2800" dirty="0"/>
              <a:t>ที่ส่วนล่าง</a:t>
            </a:r>
            <a:br>
              <a:rPr lang="th-TH" sz="2800" dirty="0"/>
            </a:br>
            <a:r>
              <a:rPr lang="th-TH" sz="2800" dirty="0"/>
              <a:t>สุดของ</a:t>
            </a:r>
            <a:br>
              <a:rPr lang="th-TH" sz="2800" dirty="0"/>
            </a:br>
            <a:r>
              <a:rPr lang="th-TH" sz="2800" dirty="0"/>
              <a:t>โปรแกรม</a:t>
            </a:r>
          </a:p>
          <a:p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30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667000" y="3611562"/>
            <a:ext cx="5715000" cy="2789238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main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		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s1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"input a: 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s2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input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"input b: 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h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hypotenuse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s1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"hypotenuse = {0:.2f}"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format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 err="1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hypotenuse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b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h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b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**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0.5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600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h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endParaRPr lang="en-US" sz="16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main</a:t>
            </a:r>
            <a:r>
              <a:rPr lang="en-US" sz="16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	</a:t>
            </a:r>
            <a:r>
              <a:rPr lang="en-US" sz="1600" b="1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th-TH" sz="1600" b="1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เรียกใช้ฟังก์ชันใน </a:t>
            </a:r>
            <a:r>
              <a:rPr lang="en-US" sz="1600" b="1" dirty="0">
                <a:solidFill>
                  <a:srgbClr val="20805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global scope</a:t>
            </a:r>
            <a:endParaRPr lang="en-US" sz="1600" dirty="0">
              <a:solidFill>
                <a:srgbClr val="208050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600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 </a:t>
            </a:r>
            <a:endParaRPr lang="en-US" sz="16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524500" y="571500"/>
            <a:ext cx="2857500" cy="102870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Python </a:t>
            </a: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ไม่ได้จำกัดให้ใช้ชื่อ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  <a:endParaRPr lang="th-TH" sz="1400" b="1" dirty="0">
              <a:solidFill>
                <a:srgbClr val="C0000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แต่เป็นชื่อ </a:t>
            </a:r>
            <a:r>
              <a:rPr lang="en-US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function </a:t>
            </a: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หลักในภาษาอื่นๆ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การใช้ชื่อ </a:t>
            </a:r>
            <a:r>
              <a:rPr lang="en-US" sz="1400" b="1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  <a:r>
              <a:rPr lang="th-TH" sz="16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ทำให้เข้าใจหน้าที่ของฟังก์ชันทันทีที่เห็น</a:t>
            </a:r>
            <a:endParaRPr lang="en-US" sz="1600" b="1" dirty="0">
              <a:latin typeface="BrowalliaUPC" panose="020B0604020202020204" pitchFamily="34" charset="-34"/>
              <a:cs typeface="BrowalliaUPC" panose="020B0604020202020204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14711537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31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507831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 functions with multiple parameters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printSum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"+"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"="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printSum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printSum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 </a:t>
            </a:r>
            <a:r>
              <a:rPr lang="en-US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int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functions (Functions that return a value)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x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+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xamples</a:t>
            </a:r>
          </a:p>
        </p:txBody>
      </p:sp>
      <p:sp>
        <p:nvSpPr>
          <p:cNvPr id="2" name="Rectangle 1"/>
          <p:cNvSpPr/>
          <p:nvPr/>
        </p:nvSpPr>
        <p:spPr>
          <a:xfrm>
            <a:off x="5486400" y="4585331"/>
            <a:ext cx="2502877" cy="1477328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 + 3 = 5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3 + 4 = 7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9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16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25</a:t>
            </a:r>
          </a:p>
        </p:txBody>
      </p:sp>
    </p:spTree>
    <p:extLst>
      <p:ext uri="{BB962C8B-B14F-4D97-AF65-F5344CB8AC3E}">
        <p14:creationId xmlns:p14="http://schemas.microsoft.com/office/powerpoint/2010/main" val="1935494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6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500"/>
                                        <p:tgtEl>
                                          <p:spTgt spid="6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32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2862322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 Functions calling other functions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x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"**</a:t>
            </a:r>
            <a:r>
              <a:rPr lang="th-TH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2 ="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printSquare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xamples [2]</a:t>
            </a:r>
          </a:p>
        </p:txBody>
      </p:sp>
      <p:sp>
        <p:nvSpPr>
          <p:cNvPr id="2" name="Rectangle 1"/>
          <p:cNvSpPr/>
          <p:nvPr/>
        </p:nvSpPr>
        <p:spPr>
          <a:xfrm>
            <a:off x="5486400" y="3941746"/>
            <a:ext cx="2502877" cy="646331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3 **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 = 9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4 **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 = 16</a:t>
            </a:r>
          </a:p>
        </p:txBody>
      </p:sp>
    </p:spTree>
    <p:extLst>
      <p:ext uri="{BB962C8B-B14F-4D97-AF65-F5344CB8AC3E}">
        <p14:creationId xmlns:p14="http://schemas.microsoft.com/office/powerpoint/2010/main" val="6722942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33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3139321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 Some other return types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cubeRoot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d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**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1.0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/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3.0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isPositive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):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x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&gt;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cubeRoot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isPositive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isPositive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(-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8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))</a:t>
            </a:r>
            <a:endParaRPr lang="en-US" sz="2400" dirty="0">
              <a:latin typeface="BrowalliaUPC" panose="020B0604020202020204" pitchFamily="34" charset="-34"/>
              <a:ea typeface="MS Mincho" panose="02020609040205080304" pitchFamily="49" charset="-128"/>
              <a:cs typeface="BrowalliaUPC" panose="020B0604020202020204" pitchFamily="34" charset="-34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xamples [3]</a:t>
            </a:r>
          </a:p>
        </p:txBody>
      </p:sp>
      <p:sp>
        <p:nvSpPr>
          <p:cNvPr id="2" name="Rectangle 1"/>
          <p:cNvSpPr/>
          <p:nvPr/>
        </p:nvSpPr>
        <p:spPr>
          <a:xfrm>
            <a:off x="5486400" y="3941746"/>
            <a:ext cx="2502877" cy="923330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2.0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</p:txBody>
      </p:sp>
    </p:spTree>
    <p:extLst>
      <p:ext uri="{BB962C8B-B14F-4D97-AF65-F5344CB8AC3E}">
        <p14:creationId xmlns:p14="http://schemas.microsoft.com/office/powerpoint/2010/main" val="329520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34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1923604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 Local variables</a:t>
            </a: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7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smaller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min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700" b="1" dirty="0" err="1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y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smaller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 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smaller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r>
              <a:rPr lang="th-TH" sz="1700" dirty="0">
                <a:latin typeface="Consolas" panose="020B0609020204030204" pitchFamily="49" charset="0"/>
                <a:ea typeface="MS Mincho" panose="02020609040205080304" pitchFamily="49" charset="-128"/>
                <a:cs typeface="Consolas" panose="020B0609020204030204" pitchFamily="49" charset="0"/>
              </a:rPr>
              <a:t> </a:t>
            </a:r>
            <a:endParaRPr lang="en-US" sz="1700" dirty="0">
              <a:effectLst/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xamples [4]</a:t>
            </a:r>
          </a:p>
        </p:txBody>
      </p:sp>
      <p:sp>
        <p:nvSpPr>
          <p:cNvPr id="2" name="Rectangle 1"/>
          <p:cNvSpPr/>
          <p:nvPr/>
        </p:nvSpPr>
        <p:spPr>
          <a:xfrm>
            <a:off x="5486400" y="2798747"/>
            <a:ext cx="2502877" cy="646331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9</a:t>
            </a:r>
          </a:p>
          <a:p>
            <a:r>
              <a:rPr lang="en-US">
                <a:latin typeface="Consolas" panose="020B0609020204030204" pitchFamily="49" charset="0"/>
                <a:cs typeface="Consolas" panose="020B0609020204030204" pitchFamily="49" charset="0"/>
              </a:rPr>
              <a:t>9</a:t>
            </a:r>
            <a:endParaRPr lang="en-US" dirty="0"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62000" y="3862754"/>
            <a:ext cx="7620000" cy="2708434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		</a:t>
            </a:r>
            <a:r>
              <a:rPr lang="en-US" sz="16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BrowalliaUPC" panose="020B0604020202020204" pitchFamily="34" charset="-34"/>
              </a:rPr>
              <a:t># Another example: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%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is_positive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&gt;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and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(-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pPr lvl="0"/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is_even_positive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))</a:t>
            </a:r>
            <a:endParaRPr lang="en-US" sz="1700" dirty="0">
              <a:solidFill>
                <a:prstClr val="black"/>
              </a:solidFill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5228272"/>
            <a:ext cx="2502877" cy="1477328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False</a:t>
            </a:r>
          </a:p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230224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35</a:t>
            </a:fld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2970044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Parameter and Local variable scope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add_one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+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"in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add_one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 x 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"first, x 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add_one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"calling </a:t>
            </a:r>
            <a:r>
              <a:rPr lang="en-US" sz="1700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add_one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(x) returned:"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result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"and now x ="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x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xamples [5]</a:t>
            </a:r>
          </a:p>
        </p:txBody>
      </p:sp>
      <p:sp>
        <p:nvSpPr>
          <p:cNvPr id="2" name="Rectangle 1"/>
          <p:cNvSpPr/>
          <p:nvPr/>
        </p:nvSpPr>
        <p:spPr>
          <a:xfrm>
            <a:off x="5486400" y="2286000"/>
            <a:ext cx="2502877" cy="1477328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first, x = 5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in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add_one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, x = 6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calling </a:t>
            </a:r>
            <a:r>
              <a:rPr lang="en-US" dirty="0" err="1">
                <a:solidFill>
                  <a:prstClr val="black"/>
                </a:solidFill>
                <a:latin typeface="Consolas" panose="020B0609020204030204" pitchFamily="49" charset="0"/>
              </a:rPr>
              <a:t>add_one</a:t>
            </a:r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(x) returned: 6</a:t>
            </a:r>
          </a:p>
          <a:p>
            <a:r>
              <a:rPr lang="en-US" dirty="0">
                <a:solidFill>
                  <a:prstClr val="black"/>
                </a:solidFill>
                <a:latin typeface="Consolas" panose="020B0609020204030204" pitchFamily="49" charset="0"/>
              </a:rPr>
              <a:t>and now x = 5</a:t>
            </a:r>
          </a:p>
        </p:txBody>
      </p:sp>
      <p:sp>
        <p:nvSpPr>
          <p:cNvPr id="3" name="Rectangle 2"/>
          <p:cNvSpPr/>
          <p:nvPr/>
        </p:nvSpPr>
        <p:spPr>
          <a:xfrm>
            <a:off x="762000" y="4829907"/>
            <a:ext cx="7620000" cy="1661993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print_n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	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# Another example / </a:t>
            </a:r>
            <a:r>
              <a:rPr lang="en-US" sz="1700" i="1" dirty="0" err="1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Globals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15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sz="1700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16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n not local -- so it is global (bad idea!!!)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17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18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n 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5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sz="1700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19</a:t>
            </a:r>
            <a:r>
              <a:rPr lang="en-US" sz="1700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sz="1700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print_n</a:t>
            </a:r>
            <a:r>
              <a:rPr lang="en-US" sz="1700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endParaRPr lang="en-US" sz="1700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486400" y="6260068"/>
            <a:ext cx="2502877" cy="369332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5</a:t>
            </a:r>
          </a:p>
        </p:txBody>
      </p:sp>
    </p:spTree>
    <p:extLst>
      <p:ext uri="{BB962C8B-B14F-4D97-AF65-F5344CB8AC3E}">
        <p14:creationId xmlns:p14="http://schemas.microsoft.com/office/powerpoint/2010/main" val="3264879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8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http://www.kosbie.net/cmu/spring-13/15-112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36</a:t>
            </a:fld>
            <a:endParaRPr lang="en-US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305800" cy="114300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F</a:t>
            </a:r>
            <a:r>
              <a:rPr lang="en-US" dirty="0"/>
              <a:t>unction </a:t>
            </a:r>
            <a:r>
              <a:rPr lang="en-US" dirty="0">
                <a:solidFill>
                  <a:schemeClr val="accent1"/>
                </a:solidFill>
              </a:rPr>
              <a:t>E</a:t>
            </a:r>
            <a:r>
              <a:rPr lang="en-US" dirty="0"/>
              <a:t>xamples [6]</a:t>
            </a:r>
          </a:p>
        </p:txBody>
      </p:sp>
      <p:sp>
        <p:nvSpPr>
          <p:cNvPr id="6" name="Rectangle 5"/>
          <p:cNvSpPr/>
          <p:nvPr/>
        </p:nvSpPr>
        <p:spPr>
          <a:xfrm>
            <a:off x="762000" y="1600200"/>
            <a:ext cx="7620000" cy="3970318"/>
          </a:xfrm>
          <a:prstGeom prst="rect">
            <a:avLst/>
          </a:prstGeom>
          <a:ln w="25400">
            <a:solidFill>
              <a:srgbClr val="0070C0"/>
            </a:solidFill>
          </a:ln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i="1" dirty="0">
                <a:solidFill>
                  <a:srgbClr val="40809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Test functions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smaller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min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x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y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return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smaller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*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smaller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05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06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 err="1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def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0070C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test_min_squared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():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08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"Testing </a:t>
            </a:r>
            <a:r>
              <a:rPr lang="en-US" dirty="0" err="1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... 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09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assert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10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assert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min_squared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3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,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2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4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11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    </a:t>
            </a:r>
            <a:r>
              <a:rPr lang="en-US" b="1" dirty="0">
                <a:solidFill>
                  <a:srgbClr val="00702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print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</a:t>
            </a:r>
            <a:r>
              <a:rPr lang="en-US" dirty="0">
                <a:solidFill>
                  <a:srgbClr val="4070A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"Passed all tests!"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12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13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  <a:p>
            <a:r>
              <a:rPr lang="en-US" dirty="0">
                <a:solidFill>
                  <a:srgbClr val="8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14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test_min_squared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()</a:t>
            </a:r>
            <a:endParaRPr lang="en-US" dirty="0">
              <a:latin typeface="Consolas" panose="020B0609020204030204" pitchFamily="49" charset="0"/>
              <a:ea typeface="MS Mincho" panose="02020609040205080304" pitchFamily="49" charset="-128"/>
              <a:cs typeface="Consolas" panose="020B0609020204030204" pitchFamily="49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7057598" y="1600200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min_sq.py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A10CE87-A30C-4A27-B8EF-06A4FF7C7971}"/>
              </a:ext>
            </a:extLst>
          </p:cNvPr>
          <p:cNvSpPr/>
          <p:nvPr/>
        </p:nvSpPr>
        <p:spPr>
          <a:xfrm>
            <a:off x="4419600" y="5240383"/>
            <a:ext cx="3798277" cy="646331"/>
          </a:xfrm>
          <a:prstGeom prst="rect">
            <a:avLst/>
          </a:prstGeom>
          <a:solidFill>
            <a:schemeClr val="bg1"/>
          </a:solidFill>
          <a:ln w="25400">
            <a:solidFill>
              <a:srgbClr val="C000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Testing min_squared...</a:t>
            </a:r>
          </a:p>
          <a:p>
            <a:r>
              <a:rPr lang="da-DK" dirty="0">
                <a:latin typeface="Consolas" panose="020B0609020204030204" pitchFamily="49" charset="0"/>
                <a:cs typeface="Consolas" panose="020B0609020204030204" pitchFamily="49" charset="0"/>
              </a:rPr>
              <a:t>Passed all tests!</a:t>
            </a:r>
          </a:p>
        </p:txBody>
      </p:sp>
    </p:spTree>
    <p:extLst>
      <p:ext uri="{BB962C8B-B14F-4D97-AF65-F5344CB8AC3E}">
        <p14:creationId xmlns:p14="http://schemas.microsoft.com/office/powerpoint/2010/main" val="17576420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6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6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Modules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ฟังก์ชันที่เราเขียนขึ้นใน </a:t>
            </a:r>
            <a:r>
              <a:rPr lang="en-US" dirty="0"/>
              <a:t>Script </a:t>
            </a:r>
            <a:r>
              <a:rPr lang="th-TH" sz="3200" dirty="0"/>
              <a:t>หนึ่งๆ สามารถนำไปใช้ใน</a:t>
            </a:r>
            <a:r>
              <a:rPr lang="en-US" sz="3200" dirty="0"/>
              <a:t>Script </a:t>
            </a:r>
            <a:r>
              <a:rPr lang="th-TH" sz="3200" dirty="0"/>
              <a:t>อื่นๆ ได้ โดยการใช้คำสั่ง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en-US" sz="3200" dirty="0">
                <a:solidFill>
                  <a:srgbClr val="0070C0"/>
                </a:solidFill>
              </a:rPr>
              <a:t> </a:t>
            </a:r>
            <a:r>
              <a:rPr lang="th-TH" sz="3200" dirty="0"/>
              <a:t>ในลักษณะเดียวกับการ </a:t>
            </a:r>
            <a:r>
              <a:rPr lang="en-US" sz="3200" dirty="0"/>
              <a:t>"</a:t>
            </a:r>
            <a:r>
              <a:rPr lang="en-US" sz="2000" dirty="0">
                <a:latin typeface="Consolas" panose="020B0609020204030204" pitchFamily="49" charset="0"/>
                <a:cs typeface="Consolas" panose="020B0609020204030204" pitchFamily="49" charset="0"/>
              </a:rPr>
              <a:t>import math" </a:t>
            </a:r>
            <a:r>
              <a:rPr lang="en-US" dirty="0"/>
              <a:t>Module</a:t>
            </a:r>
          </a:p>
          <a:p>
            <a:r>
              <a:rPr lang="en-US" dirty="0"/>
              <a:t>Script </a:t>
            </a:r>
            <a:r>
              <a:rPr lang="th-TH" dirty="0"/>
              <a:t>ที่เราเขียนฟังก์ชันต่างๆ ไว้</a:t>
            </a:r>
            <a:r>
              <a:rPr lang="en-US" dirty="0"/>
              <a:t> </a:t>
            </a:r>
            <a:r>
              <a:rPr lang="th-TH" dirty="0"/>
              <a:t>เมื่อเรียกใช้งานจากอีก</a:t>
            </a:r>
            <a:r>
              <a:rPr lang="en-US" dirty="0"/>
              <a:t> Script</a:t>
            </a:r>
            <a:r>
              <a:rPr lang="th-TH" dirty="0"/>
              <a:t> ก็ถือเป็น </a:t>
            </a:r>
            <a:r>
              <a:rPr lang="en-US" dirty="0"/>
              <a:t>module </a:t>
            </a:r>
            <a:r>
              <a:rPr lang="th-TH" dirty="0"/>
              <a:t>เช่นกัน </a:t>
            </a:r>
            <a:endParaRPr lang="en-US" dirty="0"/>
          </a:p>
          <a:p>
            <a:endParaRPr lang="en-US" sz="3200" dirty="0"/>
          </a:p>
          <a:p>
            <a:endParaRPr lang="en-US" sz="32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37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1999" y="4191000"/>
            <a:ext cx="7618325" cy="838200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en-US" dirty="0">
                <a:solidFill>
                  <a:srgbClr val="0000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en-US" b="1" i="1" dirty="0" err="1">
                <a:solidFill>
                  <a:srgbClr val="C0000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min_sq</a:t>
            </a:r>
            <a:r>
              <a:rPr lang="th-TH" dirty="0">
                <a:latin typeface="Consolas" panose="020B0609020204030204" pitchFamily="49" charset="0"/>
                <a:cs typeface="Consolas" panose="020B0609020204030204" pitchFamily="49" charset="0"/>
              </a:rPr>
              <a:t>		</a:t>
            </a:r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th-TH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ใช้คำสั่ง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import </a:t>
            </a:r>
            <a:r>
              <a:rPr lang="th-TH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ตามด้วยชื่อไฟล์</a:t>
            </a:r>
            <a:endParaRPr lang="en-US" dirty="0">
              <a:solidFill>
                <a:srgbClr val="008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  <a:p>
            <a:r>
              <a:rPr lang="en-US" dirty="0">
                <a:latin typeface="Consolas" panose="020B0609020204030204" pitchFamily="49" charset="0"/>
                <a:cs typeface="Consolas" panose="020B0609020204030204" pitchFamily="49" charset="0"/>
              </a:rPr>
              <a:t>				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# </a:t>
            </a:r>
            <a:r>
              <a:rPr lang="th-TH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โดยไม่ต้องใส่ </a:t>
            </a:r>
            <a:r>
              <a:rPr lang="en-US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.</a:t>
            </a:r>
            <a:r>
              <a:rPr lang="en-US" dirty="0" err="1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py</a:t>
            </a:r>
            <a:endParaRPr lang="en-US" dirty="0">
              <a:solidFill>
                <a:srgbClr val="008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  <p:sp>
        <p:nvSpPr>
          <p:cNvPr id="7" name="Up Arrow 6"/>
          <p:cNvSpPr/>
          <p:nvPr/>
        </p:nvSpPr>
        <p:spPr>
          <a:xfrm>
            <a:off x="1680975" y="4657400"/>
            <a:ext cx="1209675" cy="533400"/>
          </a:xfrm>
          <a:prstGeom prst="upArrow">
            <a:avLst/>
          </a:prstGeom>
          <a:solidFill>
            <a:srgbClr val="FF7700"/>
          </a:solidFill>
          <a:ln>
            <a:solidFill>
              <a:srgbClr val="FF330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761999" y="5351183"/>
            <a:ext cx="3047629" cy="830997"/>
          </a:xfrm>
          <a:prstGeom prst="rect">
            <a:avLst/>
          </a:prstGeom>
          <a:solidFill>
            <a:srgbClr val="DEC8EE"/>
          </a:solidFill>
          <a:ln w="28575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none" rtlCol="0">
            <a:spAutoFit/>
          </a:bodyPr>
          <a:lstStyle/>
          <a:p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ชื่อ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Module 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ต้องตรงกับชื่อไฟล์ </a:t>
            </a:r>
            <a:b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</a:b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(</a:t>
            </a:r>
            <a:r>
              <a:rPr lang="th-TH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ตัวพิมพ์เล็ก และ </a:t>
            </a:r>
            <a:r>
              <a:rPr lang="en-US" sz="2400" b="1" dirty="0">
                <a:latin typeface="BrowalliaUPC" panose="020B0604020202020204" pitchFamily="34" charset="-34"/>
                <a:cs typeface="BrowalliaUPC" panose="020B0604020202020204" pitchFamily="34" charset="-34"/>
              </a:rPr>
              <a:t>underscore)</a:t>
            </a:r>
          </a:p>
        </p:txBody>
      </p:sp>
    </p:spTree>
    <p:extLst>
      <p:ext uri="{BB962C8B-B14F-4D97-AF65-F5344CB8AC3E}">
        <p14:creationId xmlns:p14="http://schemas.microsoft.com/office/powerpoint/2010/main" val="2541733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7" grpId="0" animBg="1"/>
      <p:bldP spid="8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Writing Modules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800" dirty="0"/>
              <a:t>ทั้งนี้หากในไฟล์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min_sq.py</a:t>
            </a:r>
            <a:r>
              <a:rPr lang="en-US" sz="2800" dirty="0"/>
              <a:t> </a:t>
            </a:r>
            <a:r>
              <a:rPr lang="th-TH" sz="2800" dirty="0"/>
              <a:t>หากมีชุดคำสั่งอื่นๆ นอกเหนือจาก </a:t>
            </a:r>
            <a:r>
              <a:rPr lang="en-US" sz="2800" dirty="0"/>
              <a:t>Function Definition</a:t>
            </a:r>
            <a:r>
              <a:rPr lang="th-TH" sz="2800" dirty="0"/>
              <a:t> ใน </a:t>
            </a:r>
            <a:r>
              <a:rPr lang="en-US" sz="2800" dirty="0"/>
              <a:t>Global Scope</a:t>
            </a:r>
            <a:endParaRPr lang="th-TH" sz="2800" dirty="0"/>
          </a:p>
          <a:p>
            <a:pPr lvl="1"/>
            <a:r>
              <a:rPr lang="th-TH" sz="2800" dirty="0"/>
              <a:t>เช่น การเรียกใช้ฟังก์ชันเพื่อการทำ </a:t>
            </a:r>
            <a:r>
              <a:rPr lang="en-US" sz="2800" dirty="0"/>
              <a:t>testing</a:t>
            </a:r>
            <a:r>
              <a:rPr lang="th-TH" sz="2800" dirty="0"/>
              <a:t> </a:t>
            </a:r>
            <a:r>
              <a:rPr lang="en-US" sz="2000" b="0" dirty="0" err="1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test_min_square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()</a:t>
            </a:r>
            <a:r>
              <a:rPr lang="en-US" sz="28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800" dirty="0"/>
              <a:t>หรือการเรียกใช้ฟังก์ชัน</a:t>
            </a:r>
            <a:r>
              <a:rPr lang="en-US" sz="2800" dirty="0"/>
              <a:t> </a:t>
            </a:r>
            <a:r>
              <a:rPr lang="en-US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main() </a:t>
            </a:r>
            <a:r>
              <a:rPr lang="th-TH" sz="2800" dirty="0"/>
              <a:t>หรือ</a:t>
            </a:r>
            <a:r>
              <a:rPr lang="th-TH" sz="2000" b="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</a:t>
            </a:r>
            <a:r>
              <a:rPr lang="th-TH" sz="2800" dirty="0"/>
              <a:t>ชุดคำสั่งเหล่านั้นก็จะถูกเรียกใช้งานไปด้วยเมื่อมีการ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endParaRPr lang="th-TH" sz="2000" dirty="0">
              <a:solidFill>
                <a:srgbClr val="0070C0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lvl="2"/>
            <a:r>
              <a:rPr lang="th-TH" sz="2400" dirty="0"/>
              <a:t>ได้</a:t>
            </a:r>
            <a:r>
              <a:rPr lang="en-US" sz="2400" dirty="0"/>
              <a:t> Output </a:t>
            </a:r>
            <a:r>
              <a:rPr lang="th-TH" sz="2400" dirty="0"/>
              <a:t>ที่ </a:t>
            </a:r>
            <a:r>
              <a:rPr lang="en-US" sz="2400" dirty="0"/>
              <a:t>User </a:t>
            </a:r>
            <a:r>
              <a:rPr lang="th-TH" sz="2400" dirty="0"/>
              <a:t>ไม่ต้องการ </a:t>
            </a:r>
            <a:r>
              <a:rPr lang="en-US" sz="2400" dirty="0"/>
              <a:t>(User </a:t>
            </a:r>
            <a:r>
              <a:rPr lang="th-TH" sz="2400" dirty="0"/>
              <a:t>เพียงต้องการเรียกใช้ฟังก์ชัน</a:t>
            </a:r>
            <a:r>
              <a:rPr lang="en-US" sz="2400" dirty="0"/>
              <a:t>)</a:t>
            </a:r>
          </a:p>
          <a:p>
            <a:r>
              <a:rPr lang="th-TH" sz="2800" dirty="0"/>
              <a:t>เราสามารถป้องกันการถูกเรียกใช้งานดังกล่าว</a:t>
            </a:r>
            <a:r>
              <a:rPr lang="en-US" sz="2800" dirty="0"/>
              <a:t> </a:t>
            </a:r>
            <a:r>
              <a:rPr lang="th-TH" sz="2800" dirty="0"/>
              <a:t>โดยการ</a:t>
            </a:r>
            <a:r>
              <a:rPr lang="th-TH" sz="2800" i="1" u="sng" dirty="0"/>
              <a:t>ตั้งเงื่อนไข</a:t>
            </a:r>
            <a:r>
              <a:rPr lang="th-TH" sz="2800" dirty="0"/>
              <a:t>ให้ชุดคำสั่งดังกล่าว ถูกเรียกใช้ในกรณีที่ </a:t>
            </a:r>
            <a:r>
              <a:rPr lang="en-US" sz="2800" dirty="0"/>
              <a:t>Script </a:t>
            </a:r>
            <a:r>
              <a:rPr lang="th-TH" sz="2800" dirty="0"/>
              <a:t>ถูก </a:t>
            </a:r>
            <a:r>
              <a:rPr lang="en-US" sz="2800" dirty="0"/>
              <a:t>run </a:t>
            </a:r>
            <a:r>
              <a:rPr lang="th-TH" sz="2800" dirty="0"/>
              <a:t>โดยตรงเท่านั้น</a:t>
            </a:r>
            <a:r>
              <a:rPr lang="en-US" sz="2800" dirty="0"/>
              <a:t> (</a:t>
            </a:r>
            <a:r>
              <a:rPr lang="th-TH" sz="2800" dirty="0"/>
              <a:t>ไม่ถูก </a:t>
            </a:r>
            <a:r>
              <a:rPr lang="en-US" sz="2800" dirty="0"/>
              <a:t>run </a:t>
            </a:r>
            <a:r>
              <a:rPr lang="th-TH" sz="2800" dirty="0"/>
              <a:t>ในกรณี </a:t>
            </a:r>
            <a:r>
              <a:rPr lang="en-US" sz="2000" dirty="0">
                <a:solidFill>
                  <a:srgbClr val="0070C0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import</a:t>
            </a:r>
            <a:r>
              <a:rPr lang="en-US" sz="2800" dirty="0"/>
              <a:t>) </a:t>
            </a:r>
            <a:r>
              <a:rPr lang="th-TH" sz="2800" dirty="0"/>
              <a:t>ดังแสดงด้านล่าง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Think Python: How to Think Like a Computer Scientist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38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61999" y="5780088"/>
            <a:ext cx="7618325" cy="715962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t"/>
          <a:lstStyle/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26</a:t>
            </a:r>
            <a:r>
              <a:rPr lang="en-US" b="1" dirty="0">
                <a:solidFill>
                  <a:srgbClr val="0000FF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if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__name__ 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==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</a:t>
            </a:r>
            <a:r>
              <a:rPr lang="en-US" dirty="0">
                <a:solidFill>
                  <a:srgbClr val="808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'__main__'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:</a:t>
            </a:r>
            <a:endParaRPr lang="en-US" sz="2400" dirty="0">
              <a:latin typeface="Calibri" panose="020F0502020204030204" pitchFamily="34" charset="0"/>
              <a:ea typeface="Calibri" panose="020F0502020204030204" pitchFamily="34" charset="0"/>
              <a:cs typeface="Cordia New" panose="020B0304020202020204" pitchFamily="34" charset="-34"/>
            </a:endParaRPr>
          </a:p>
          <a:p>
            <a:pPr>
              <a:lnSpc>
                <a:spcPct val="107000"/>
              </a:lnSpc>
            </a:pPr>
            <a:r>
              <a:rPr lang="en-US" dirty="0">
                <a:solidFill>
                  <a:srgbClr val="FF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27</a:t>
            </a:r>
            <a:r>
              <a:rPr lang="en-US" dirty="0">
                <a:solidFill>
                  <a:srgbClr val="000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 main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()</a:t>
            </a:r>
            <a:r>
              <a:rPr lang="th-TH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	</a:t>
            </a:r>
            <a:r>
              <a:rPr lang="en-US" b="1" dirty="0">
                <a:solidFill>
                  <a:srgbClr val="00008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rdia New" panose="020B0304020202020204" pitchFamily="34" charset="-34"/>
              </a:rPr>
              <a:t>    </a:t>
            </a:r>
            <a:r>
              <a:rPr lang="th-TH" sz="1700" dirty="0">
                <a:solidFill>
                  <a:srgbClr val="008000"/>
                </a:solidFill>
                <a:latin typeface="Consolas" panose="020B0609020204030204" pitchFamily="49" charset="0"/>
                <a:ea typeface="Times New Roman" panose="02020603050405020304" pitchFamily="18" charset="0"/>
                <a:cs typeface="Consolas" panose="020B0609020204030204" pitchFamily="49" charset="0"/>
              </a:rPr>
              <a:t>			</a:t>
            </a:r>
            <a:endParaRPr lang="en-US" sz="1700" dirty="0">
              <a:solidFill>
                <a:srgbClr val="008000"/>
              </a:solidFill>
              <a:latin typeface="Consolas" panose="020B0609020204030204" pitchFamily="49" charset="0"/>
              <a:ea typeface="Times New Roman" panose="02020603050405020304" pitchFamily="18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43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800" dirty="0" err="1"/>
              <a:t>Guttag</a:t>
            </a:r>
            <a:r>
              <a:rPr lang="en-US" sz="2800" dirty="0"/>
              <a:t>, John V. </a:t>
            </a:r>
            <a:r>
              <a:rPr lang="en-US" sz="2800" i="1" dirty="0"/>
              <a:t>Introduction to Computation and Programming Using Python, Revised</a:t>
            </a:r>
            <a:endParaRPr lang="en-US" sz="2800" dirty="0"/>
          </a:p>
          <a:p>
            <a:r>
              <a:rPr lang="en-US" sz="2800" dirty="0"/>
              <a:t>Allen B. Downey </a:t>
            </a:r>
            <a:r>
              <a:rPr lang="en-US" sz="2800" i="1" dirty="0"/>
              <a:t>Think </a:t>
            </a:r>
            <a:r>
              <a:rPr lang="en-US" sz="2800" i="1" dirty="0" err="1"/>
              <a:t>Python:How</a:t>
            </a:r>
            <a:r>
              <a:rPr lang="en-US" sz="2800" i="1" dirty="0"/>
              <a:t> to Think Like a Computer Scientist</a:t>
            </a:r>
            <a:r>
              <a:rPr lang="en-US" sz="2800" dirty="0"/>
              <a:t>  </a:t>
            </a:r>
          </a:p>
          <a:p>
            <a:r>
              <a:rPr lang="en-US" sz="2800" dirty="0"/>
              <a:t>Gary J. Bronson </a:t>
            </a:r>
            <a:r>
              <a:rPr lang="en-US" sz="2800" i="1" dirty="0"/>
              <a:t>A First Book of ANSI C</a:t>
            </a:r>
            <a:r>
              <a:rPr lang="en-US" sz="2800" dirty="0"/>
              <a:t>, 4th Edition </a:t>
            </a:r>
          </a:p>
          <a:p>
            <a:r>
              <a:rPr lang="en-US" sz="2800" dirty="0">
                <a:hlinkClick r:id="rId3"/>
              </a:rPr>
              <a:t>https://en.wikipedia.org/wiki/CPython</a:t>
            </a:r>
            <a:endParaRPr lang="en-US" sz="2800" dirty="0"/>
          </a:p>
          <a:p>
            <a:r>
              <a:rPr lang="en-US" sz="2800" dirty="0">
                <a:hlinkClick r:id="rId4"/>
              </a:rPr>
              <a:t>https://docs.python.org/3/reference/lexical_analysis.html</a:t>
            </a:r>
            <a:endParaRPr lang="en-US" sz="2800" dirty="0"/>
          </a:p>
          <a:p>
            <a:r>
              <a:rPr lang="en-US" sz="2800" dirty="0">
                <a:hlinkClick r:id="rId5"/>
              </a:rPr>
              <a:t>http://www.kosbie.net/cmu/spring-13/15-112/handouts/notes-getting-started.html</a:t>
            </a:r>
            <a:endParaRPr lang="en-US" sz="2800" dirty="0"/>
          </a:p>
          <a:p>
            <a:r>
              <a:rPr lang="en-US" sz="2800" dirty="0">
                <a:hlinkClick r:id="rId6"/>
              </a:rPr>
              <a:t>http://www.kosbie.net/cmu/spring-13/15-112/handouts/notes-writing-functions.html</a:t>
            </a:r>
            <a:endParaRPr lang="en-US" sz="2800" dirty="0"/>
          </a:p>
          <a:p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01994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Python Language [2]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Python </a:t>
            </a:r>
            <a:r>
              <a:rPr lang="th-TH" dirty="0"/>
              <a:t>เป็นภาษาในการเขียนโปรแกรมระดับสูง</a:t>
            </a:r>
            <a:r>
              <a:rPr lang="en-US" dirty="0"/>
              <a:t> (like  C, C++, Perl, and Java)</a:t>
            </a:r>
          </a:p>
          <a:p>
            <a:r>
              <a:rPr lang="en-US" dirty="0"/>
              <a:t>There are also Low-level languages referred to as</a:t>
            </a:r>
            <a:r>
              <a:rPr lang="th-TH" dirty="0"/>
              <a:t>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machine languages</a:t>
            </a:r>
            <a:r>
              <a:rPr lang="th-TH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/>
              <a:t>or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assembly languages</a:t>
            </a:r>
            <a:endParaRPr lang="th-TH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dirty="0"/>
              <a:t>Computer can only execute program in low-level language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 dirty="0" err="1"/>
              <a:t>Guttag</a:t>
            </a:r>
            <a:r>
              <a:rPr lang="en-US" dirty="0"/>
              <a:t>, John V. </a:t>
            </a:r>
            <a:r>
              <a:rPr lang="en-US" i="1" dirty="0"/>
              <a:t>Introduction to Computation and Programming Using Python, Revised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671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Low-level Language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/>
              <a:t>Low-level Language (</a:t>
            </a:r>
            <a:r>
              <a:rPr lang="th-TH" altLang="zh-CN" dirty="0"/>
              <a:t>ภาษาระดับต่ำ</a:t>
            </a:r>
            <a:r>
              <a:rPr lang="en-US" altLang="zh-CN" dirty="0"/>
              <a:t>): use instructions that are directly tied to one type of computer</a:t>
            </a:r>
            <a:endParaRPr lang="th-TH" altLang="zh-CN" dirty="0"/>
          </a:p>
          <a:p>
            <a:pPr>
              <a:buNone/>
            </a:pPr>
            <a:r>
              <a:rPr lang="th-TH" altLang="zh-CN" dirty="0"/>
              <a:t>	ภาษาระดับต่ำใช้คำสั่งที่ขึ้นอยู่กับชนิดของเครื่องคอมพิวเตอร์</a:t>
            </a:r>
          </a:p>
          <a:p>
            <a:pPr lvl="1"/>
            <a:r>
              <a:rPr lang="th-TH" altLang="zh-CN" dirty="0"/>
              <a:t>ภาษาเครื่อง </a:t>
            </a:r>
            <a:r>
              <a:rPr lang="en-US" altLang="zh-CN" dirty="0"/>
              <a:t>(Machine Language)</a:t>
            </a:r>
            <a:endParaRPr lang="th-TH" altLang="zh-CN" dirty="0"/>
          </a:p>
          <a:p>
            <a:pPr lvl="1"/>
            <a:r>
              <a:rPr lang="th-TH" altLang="zh-CN" dirty="0"/>
              <a:t>ภาษาแอสเซมบลี </a:t>
            </a:r>
            <a:r>
              <a:rPr lang="en-US" altLang="zh-CN" dirty="0"/>
              <a:t>(Assembly Language)</a:t>
            </a:r>
          </a:p>
          <a:p>
            <a:pPr lvl="1"/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A First Book of ANSI C, 4th Edition</a:t>
            </a:r>
          </a:p>
        </p:txBody>
      </p:sp>
    </p:spTree>
    <p:extLst>
      <p:ext uri="{BB962C8B-B14F-4D97-AF65-F5344CB8AC3E}">
        <p14:creationId xmlns:p14="http://schemas.microsoft.com/office/powerpoint/2010/main" val="24642005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Machine Language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h-TH" altLang="zh-CN" dirty="0"/>
              <a:t>ภาษาเครื่องเป็นชุดคำสั่งที่อยู่ในรูปของเลขฐานสอง ซึ่งเป็นคำสั่งที่เครื่องคอมพิวเตอร์เข้าใจได้โดยที่ไม่ต้องมีตัวแปลภาษา</a:t>
            </a:r>
            <a:r>
              <a:rPr lang="en-US" altLang="zh-CN" dirty="0"/>
              <a:t> </a:t>
            </a:r>
            <a:r>
              <a:rPr lang="th-TH" altLang="zh-CN" dirty="0"/>
              <a:t>ตัวอย่างเช่น</a:t>
            </a:r>
            <a:endParaRPr lang="en-US" altLang="zh-CN" dirty="0"/>
          </a:p>
          <a:p>
            <a:pPr lvl="2"/>
            <a:endParaRPr lang="en-US" altLang="zh-CN" dirty="0"/>
          </a:p>
          <a:p>
            <a:pPr marL="777240" lvl="2" indent="0">
              <a:buNone/>
            </a:pPr>
            <a:r>
              <a:rPr lang="en-US" altLang="zh-CN" sz="2000" dirty="0">
                <a:latin typeface="Consolas" panose="020B0609020204030204" pitchFamily="49" charset="0"/>
                <a:cs typeface="Consolas" panose="020B0609020204030204" pitchFamily="49" charset="0"/>
              </a:rPr>
              <a:t>11000000000000000001000000000010</a:t>
            </a:r>
          </a:p>
          <a:p>
            <a:pPr marL="777240" lvl="2" indent="0">
              <a:buNone/>
            </a:pPr>
            <a:r>
              <a:rPr lang="en-US" altLang="zh-CN" sz="2000" dirty="0">
                <a:latin typeface="Consolas" panose="020B0609020204030204" pitchFamily="49" charset="0"/>
                <a:cs typeface="Consolas" panose="020B0609020204030204" pitchFamily="49" charset="0"/>
              </a:rPr>
              <a:t>11110000000000000010000000000011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A First Book of ANSI C, 4th Edition</a:t>
            </a:r>
          </a:p>
        </p:txBody>
      </p:sp>
    </p:spTree>
    <p:extLst>
      <p:ext uri="{BB962C8B-B14F-4D97-AF65-F5344CB8AC3E}">
        <p14:creationId xmlns:p14="http://schemas.microsoft.com/office/powerpoint/2010/main" val="21388991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/>
              <a:t>Assembly Language</a:t>
            </a:r>
            <a:endParaRPr lang="th-TH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3200" dirty="0"/>
              <a:t>เป็นภาษาที่พัฒนาต่อมาจากภาษาเครื่อง จึงมีความใกล้เคียงกับภาษาเครื่องมาก แต่ยังต้องการตัวแปลภาษา </a:t>
            </a:r>
          </a:p>
          <a:p>
            <a:r>
              <a:rPr lang="en-US" sz="3200" dirty="0"/>
              <a:t>Assembler: </a:t>
            </a:r>
            <a:r>
              <a:rPr lang="th-TH" sz="3200" dirty="0"/>
              <a:t>ใช้สำหรับแปลภาษา </a:t>
            </a:r>
            <a:r>
              <a:rPr lang="en-US" sz="3200" dirty="0"/>
              <a:t>Assembly </a:t>
            </a:r>
            <a:r>
              <a:rPr lang="th-TH" sz="3200" dirty="0"/>
              <a:t>ไปเป็นภาษาเครื่อง </a:t>
            </a:r>
          </a:p>
          <a:p>
            <a:r>
              <a:rPr lang="th-TH" sz="3200" dirty="0"/>
              <a:t>ตัวอย่างคำสั่งที่เขียนด้วยภาษา </a:t>
            </a:r>
            <a:r>
              <a:rPr lang="en-US" sz="3200" dirty="0"/>
              <a:t>Assembly</a:t>
            </a:r>
            <a:endParaRPr lang="th-TH" altLang="zh-CN" sz="3200" dirty="0"/>
          </a:p>
          <a:p>
            <a:endParaRPr lang="en-US" altLang="zh-CN" sz="3200" dirty="0"/>
          </a:p>
          <a:p>
            <a:pPr lvl="2"/>
            <a:endParaRPr lang="th-TH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2819400" y="4495800"/>
          <a:ext cx="3505200" cy="1828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90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8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52399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LOAD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first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ADD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second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MUL 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factor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2590">
                <a:tc>
                  <a:txBody>
                    <a:bodyPr/>
                    <a:lstStyle/>
                    <a:p>
                      <a:pPr algn="r"/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STORE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sz="2400" b="1" dirty="0">
                        <a:latin typeface="Consolas" panose="020B0609020204030204" pitchFamily="49" charset="0"/>
                        <a:cs typeface="Consolas" panose="020B0609020204030204" pitchFamily="49" charset="0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>
                          <a:latin typeface="Consolas" panose="020B0609020204030204" pitchFamily="49" charset="0"/>
                          <a:cs typeface="Consolas" panose="020B0609020204030204" pitchFamily="49" charset="0"/>
                        </a:rPr>
                        <a:t>answer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A First Book of ANSI C, 4th Edition</a:t>
            </a:r>
          </a:p>
        </p:txBody>
      </p:sp>
    </p:spTree>
    <p:extLst>
      <p:ext uri="{BB962C8B-B14F-4D97-AF65-F5344CB8AC3E}">
        <p14:creationId xmlns:p14="http://schemas.microsoft.com/office/powerpoint/2010/main" val="3252516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Assembly Language (2)</a:t>
            </a:r>
            <a:endParaRPr lang="th-TH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209800"/>
            <a:ext cx="6629400" cy="2527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A First Book of ANSI C, 4th Edition</a:t>
            </a:r>
          </a:p>
        </p:txBody>
      </p:sp>
    </p:spTree>
    <p:extLst>
      <p:ext uri="{BB962C8B-B14F-4D97-AF65-F5344CB8AC3E}">
        <p14:creationId xmlns:p14="http://schemas.microsoft.com/office/powerpoint/2010/main" val="2605858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I</a:t>
            </a:r>
            <a:r>
              <a:rPr lang="en-US" dirty="0"/>
              <a:t>nterpreter vs </a:t>
            </a:r>
            <a:r>
              <a:rPr lang="en-US" dirty="0">
                <a:solidFill>
                  <a:schemeClr val="accent1"/>
                </a:solidFill>
              </a:rPr>
              <a:t>C</a:t>
            </a:r>
            <a:r>
              <a:rPr lang="en-US" dirty="0"/>
              <a:t>ompiler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Two kinds of programs process high-level languages into low-level languages:</a:t>
            </a:r>
          </a:p>
          <a:p>
            <a:pPr lvl="1"/>
            <a:r>
              <a:rPr lang="en-US" dirty="0"/>
              <a:t>Interpreters</a:t>
            </a:r>
          </a:p>
          <a:p>
            <a:pPr lvl="2"/>
            <a:r>
              <a:rPr lang="th-TH" dirty="0"/>
              <a:t>อ่าน</a:t>
            </a:r>
            <a:r>
              <a:rPr lang="en-US" dirty="0"/>
              <a:t> Program </a:t>
            </a:r>
            <a:r>
              <a:rPr lang="th-TH" dirty="0"/>
              <a:t>แล้ว </a:t>
            </a:r>
            <a:r>
              <a:rPr lang="en-US" dirty="0"/>
              <a:t>execute </a:t>
            </a:r>
            <a:r>
              <a:rPr lang="th-TH" dirty="0"/>
              <a:t>ทีละส่วน </a:t>
            </a:r>
            <a:endParaRPr lang="en-US" dirty="0"/>
          </a:p>
          <a:p>
            <a:pPr lvl="1"/>
            <a:r>
              <a:rPr lang="en-US" dirty="0"/>
              <a:t>Compilers</a:t>
            </a:r>
            <a:endParaRPr lang="th-TH" dirty="0"/>
          </a:p>
          <a:p>
            <a:pPr lvl="2"/>
            <a:r>
              <a:rPr lang="th-TH" dirty="0"/>
              <a:t>อ่าน </a:t>
            </a:r>
            <a:r>
              <a:rPr lang="en-US" dirty="0"/>
              <a:t>Program </a:t>
            </a:r>
            <a:r>
              <a:rPr lang="th-TH" dirty="0"/>
              <a:t>ทั้งหมดและแปลเป็น </a:t>
            </a:r>
            <a:r>
              <a:rPr lang="en-US" dirty="0"/>
              <a:t>Machine Language </a:t>
            </a:r>
            <a:r>
              <a:rPr lang="th-TH" dirty="0"/>
              <a:t>ก่อนแล้ว </a:t>
            </a:r>
            <a:r>
              <a:rPr lang="en-US" dirty="0"/>
              <a:t>execute </a:t>
            </a:r>
            <a:r>
              <a:rPr lang="th-TH" dirty="0"/>
              <a:t>ทีเดียว</a:t>
            </a: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3B0E95-D48F-424C-BF34-E2C3A05F046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1746504" y="274320"/>
            <a:ext cx="7010399" cy="274637"/>
          </a:xfrm>
        </p:spPr>
        <p:txBody>
          <a:bodyPr/>
          <a:lstStyle/>
          <a:p>
            <a:r>
              <a:rPr lang="en-US" dirty="0"/>
              <a:t>Think Python: How to Think Like a Computer Scientist</a:t>
            </a:r>
          </a:p>
        </p:txBody>
      </p:sp>
    </p:spTree>
    <p:extLst>
      <p:ext uri="{BB962C8B-B14F-4D97-AF65-F5344CB8AC3E}">
        <p14:creationId xmlns:p14="http://schemas.microsoft.com/office/powerpoint/2010/main" val="29411941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12156</TotalTime>
  <Words>3521</Words>
  <Application>Microsoft Office PowerPoint</Application>
  <PresentationFormat>On-screen Show (4:3)</PresentationFormat>
  <Paragraphs>555</Paragraphs>
  <Slides>39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39</vt:i4>
      </vt:variant>
    </vt:vector>
  </HeadingPairs>
  <TitlesOfParts>
    <vt:vector size="46" baseType="lpstr">
      <vt:lpstr>Arial</vt:lpstr>
      <vt:lpstr>BrowalliaUPC</vt:lpstr>
      <vt:lpstr>Calibri</vt:lpstr>
      <vt:lpstr>Cambria</vt:lpstr>
      <vt:lpstr>Consolas</vt:lpstr>
      <vt:lpstr>Georgia</vt:lpstr>
      <vt:lpstr>Adjacency</vt:lpstr>
      <vt:lpstr>Lecture 1 Getting Started</vt:lpstr>
      <vt:lpstr>Programming Languages</vt:lpstr>
      <vt:lpstr>Python Language</vt:lpstr>
      <vt:lpstr>Python Language [2]</vt:lpstr>
      <vt:lpstr>Low-level Language</vt:lpstr>
      <vt:lpstr>Machine Language</vt:lpstr>
      <vt:lpstr>Assembly Language</vt:lpstr>
      <vt:lpstr>Assembly Language (2)</vt:lpstr>
      <vt:lpstr>Interpreter vs Compiler</vt:lpstr>
      <vt:lpstr>Python Language</vt:lpstr>
      <vt:lpstr>Python Interpreter</vt:lpstr>
      <vt:lpstr>Interactive Mode</vt:lpstr>
      <vt:lpstr>Installing Python</vt:lpstr>
      <vt:lpstr>Text Editor vs IDE</vt:lpstr>
      <vt:lpstr>Basic Program Instructions</vt:lpstr>
      <vt:lpstr>Python Basics</vt:lpstr>
      <vt:lpstr>Python Comments</vt:lpstr>
      <vt:lpstr>Line Delimiter</vt:lpstr>
      <vt:lpstr>Syntax, Runtime and Logical Errors</vt:lpstr>
      <vt:lpstr>Basic Console Output</vt:lpstr>
      <vt:lpstr>Basic Console Output [2]</vt:lpstr>
      <vt:lpstr>Basic Console Input</vt:lpstr>
      <vt:lpstr>Importing Modules</vt:lpstr>
      <vt:lpstr>Math Functions</vt:lpstr>
      <vt:lpstr>Getting Started with Variables</vt:lpstr>
      <vt:lpstr>Getting Started with Variables [2]</vt:lpstr>
      <vt:lpstr>Getting Started with Functions</vt:lpstr>
      <vt:lpstr>Function Basics</vt:lpstr>
      <vt:lpstr>Function Call</vt:lpstr>
      <vt:lpstr>Function Call [2]</vt:lpstr>
      <vt:lpstr>Function Examples</vt:lpstr>
      <vt:lpstr>Function Examples [2]</vt:lpstr>
      <vt:lpstr>Function Examples [3]</vt:lpstr>
      <vt:lpstr>Function Examples [4]</vt:lpstr>
      <vt:lpstr>Function Examples [5]</vt:lpstr>
      <vt:lpstr>Function Examples [6]</vt:lpstr>
      <vt:lpstr>Writing Modules </vt:lpstr>
      <vt:lpstr>Writing Modules [2]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kk</dc:creator>
  <cp:lastModifiedBy>C B</cp:lastModifiedBy>
  <cp:revision>1965</cp:revision>
  <dcterms:created xsi:type="dcterms:W3CDTF">2013-07-14T05:50:03Z</dcterms:created>
  <dcterms:modified xsi:type="dcterms:W3CDTF">2020-01-07T09:16:43Z</dcterms:modified>
</cp:coreProperties>
</file>