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9"/>
  </p:notesMasterIdLst>
  <p:sldIdLst>
    <p:sldId id="314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53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D04"/>
    <a:srgbClr val="FF3300"/>
    <a:srgbClr val="208050"/>
    <a:srgbClr val="FF6600"/>
    <a:srgbClr val="FF7700"/>
    <a:srgbClr val="B0BAD7"/>
    <a:srgbClr val="F5D3D3"/>
    <a:srgbClr val="DEC8EE"/>
    <a:srgbClr val="C0AAAA"/>
    <a:srgbClr val="FCA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3" autoAdjust="0"/>
    <p:restoredTop sz="69257" autoAdjust="0"/>
  </p:normalViewPr>
  <p:slideViewPr>
    <p:cSldViewPr>
      <p:cViewPr varScale="1">
        <p:scale>
          <a:sx n="59" d="100"/>
          <a:sy n="59" d="100"/>
        </p:scale>
        <p:origin x="18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ไม่มีแยก </a:t>
            </a:r>
            <a:r>
              <a:rPr lang="en-US" dirty="0"/>
              <a:t>Type </a:t>
            </a:r>
            <a:r>
              <a:rPr lang="th-TH" dirty="0"/>
              <a:t>เป็น </a:t>
            </a:r>
            <a:r>
              <a:rPr lang="en-US" dirty="0"/>
              <a:t>char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13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Split</a:t>
            </a:r>
            <a:r>
              <a:rPr lang="en-US" baseline="0" dirty="0"/>
              <a:t> </a:t>
            </a:r>
            <a:r>
              <a:rPr lang="th-TH" baseline="0" dirty="0"/>
              <a:t>และ </a:t>
            </a:r>
            <a:r>
              <a:rPr lang="en-US" baseline="0" dirty="0" err="1"/>
              <a:t>splitline</a:t>
            </a:r>
            <a:r>
              <a:rPr lang="en-US" baseline="0" dirty="0"/>
              <a:t> </a:t>
            </a:r>
            <a:r>
              <a:rPr lang="th-TH" baseline="0" dirty="0"/>
              <a:t>นี่ข้ามไปก่อนได้ ไว้สอน </a:t>
            </a:r>
            <a:r>
              <a:rPr lang="en-US" baseline="0" dirty="0"/>
              <a:t>List </a:t>
            </a:r>
            <a:r>
              <a:rPr lang="th-TH" baseline="0" dirty="0"/>
              <a:t>แล้วกลับมา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92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Split</a:t>
            </a:r>
            <a:r>
              <a:rPr lang="en-US" baseline="0" dirty="0"/>
              <a:t> </a:t>
            </a:r>
            <a:r>
              <a:rPr lang="th-TH" baseline="0" dirty="0"/>
              <a:t>และ </a:t>
            </a:r>
            <a:r>
              <a:rPr lang="en-US" baseline="0" dirty="0" err="1"/>
              <a:t>splitline</a:t>
            </a:r>
            <a:r>
              <a:rPr lang="en-US" baseline="0" dirty="0"/>
              <a:t> </a:t>
            </a:r>
            <a:r>
              <a:rPr lang="th-TH" baseline="0" dirty="0"/>
              <a:t>นี่ข้ามไปก่อนได้ ไว้สอน </a:t>
            </a:r>
            <a:r>
              <a:rPr lang="en-US" baseline="0" dirty="0"/>
              <a:t>List </a:t>
            </a:r>
            <a:r>
              <a:rPr lang="th-TH" baseline="0" dirty="0"/>
              <a:t>แล้วกลับมา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71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8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Lecture 5</a:t>
            </a:r>
            <a:br>
              <a:rPr lang="en-US" sz="2400" dirty="0"/>
            </a:b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/>
              <a:t>trings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F97B165-C07E-4DA4-8CBB-E2EF3AB677BA}"/>
              </a:ext>
            </a:extLst>
          </p:cNvPr>
          <p:cNvSpPr txBox="1">
            <a:spLocks/>
          </p:cNvSpPr>
          <p:nvPr/>
        </p:nvSpPr>
        <p:spPr>
          <a:xfrm>
            <a:off x="3657600" y="6172200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Indexing [4]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Index </a:t>
            </a:r>
            <a:r>
              <a:rPr lang="th-TH" sz="3200" dirty="0"/>
              <a:t>ใน </a:t>
            </a:r>
            <a:r>
              <a:rPr lang="en-US" sz="3200" dirty="0"/>
              <a:t>Python </a:t>
            </a:r>
            <a:r>
              <a:rPr lang="th-TH" sz="3200" dirty="0"/>
              <a:t>สามารถมีค่าเป็นจำนวนลบได้ โดย </a:t>
            </a:r>
            <a:r>
              <a:rPr lang="en-US" sz="3200" dirty="0"/>
              <a:t>Index </a:t>
            </a:r>
            <a:r>
              <a:rPr lang="th-TH" sz="3200" dirty="0"/>
              <a:t>ที่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  <a:r>
              <a:rPr lang="en-US" sz="3200" dirty="0"/>
              <a:t> </a:t>
            </a:r>
            <a:r>
              <a:rPr lang="th-TH" sz="3200" dirty="0"/>
              <a:t>จะเป็น </a:t>
            </a:r>
            <a:r>
              <a:rPr lang="en-US" sz="3200" dirty="0"/>
              <a:t>Index </a:t>
            </a:r>
            <a:r>
              <a:rPr lang="th-TH" sz="3200" dirty="0"/>
              <a:t>ของอักขระตัวสุดท้าย</a:t>
            </a:r>
            <a:endParaRPr lang="en-US" sz="3200" dirty="0"/>
          </a:p>
          <a:p>
            <a:pPr lvl="1"/>
            <a:r>
              <a:rPr lang="th-TH" sz="2800" dirty="0"/>
              <a:t>ในทำนองเดียวกัน </a:t>
            </a:r>
            <a:r>
              <a:rPr lang="en-US" sz="2800" dirty="0"/>
              <a:t>Index </a:t>
            </a:r>
            <a:r>
              <a:rPr lang="th-TH" sz="2800" dirty="0"/>
              <a:t>ที่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-2</a:t>
            </a:r>
            <a:r>
              <a:rPr lang="en-US" sz="2800" dirty="0"/>
              <a:t> </a:t>
            </a:r>
            <a:r>
              <a:rPr lang="th-TH" sz="2800" dirty="0"/>
              <a:t>จะเป็นอักขระตัว</a:t>
            </a:r>
            <a:r>
              <a:rPr lang="th-TH" sz="2800" i="1" u="sng" dirty="0"/>
              <a:t>รอง</a:t>
            </a:r>
            <a:r>
              <a:rPr lang="th-TH" sz="2800" dirty="0"/>
              <a:t>สุดท้าย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1999" y="3141310"/>
            <a:ext cx="7615335" cy="1981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'Python'</a:t>
            </a:r>
          </a:p>
          <a:p>
            <a:pPr lvl="0"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last character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'n'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second-last character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'o'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'P'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34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7620000" cy="1822284"/>
          </a:xfrm>
        </p:spPr>
        <p:txBody>
          <a:bodyPr>
            <a:normAutofit lnSpcReduction="10000"/>
          </a:bodyPr>
          <a:lstStyle/>
          <a:p>
            <a:r>
              <a:rPr lang="th-TH" sz="2800" dirty="0"/>
              <a:t>ในขณะที่ </a:t>
            </a:r>
            <a:r>
              <a:rPr lang="en-US" sz="2800" dirty="0"/>
              <a:t>Index </a:t>
            </a:r>
            <a:r>
              <a:rPr lang="th-TH" sz="2800" dirty="0"/>
              <a:t>ใช้เพื่อเข้าถึงค่าอักขระแต่ละตัวใน</a:t>
            </a:r>
            <a:r>
              <a:rPr lang="en-US" sz="2800" dirty="0"/>
              <a:t> String</a:t>
            </a:r>
          </a:p>
          <a:p>
            <a:pPr lvl="1"/>
            <a:r>
              <a:rPr lang="en-US" sz="2800" dirty="0"/>
              <a:t>Slicing </a:t>
            </a:r>
            <a:r>
              <a:rPr lang="th-TH" sz="2800" dirty="0"/>
              <a:t>เป็น</a:t>
            </a:r>
            <a:r>
              <a:rPr lang="en-US" sz="2800" dirty="0"/>
              <a:t> Operation </a:t>
            </a:r>
            <a:r>
              <a:rPr lang="th-TH" sz="2800" dirty="0"/>
              <a:t>ที่ทำให้เราเข้าถึงอักขระ </a:t>
            </a:r>
            <a:r>
              <a:rPr lang="en-US" sz="2800" dirty="0"/>
              <a:t>(</a:t>
            </a:r>
            <a:r>
              <a:rPr lang="th-TH" sz="2800" dirty="0"/>
              <a:t>หลายตัว</a:t>
            </a:r>
            <a:r>
              <a:rPr lang="en-US" sz="2800" dirty="0"/>
              <a:t>) </a:t>
            </a:r>
            <a:r>
              <a:rPr lang="th-TH" sz="2800" dirty="0"/>
              <a:t>ในลักษณะ </a:t>
            </a:r>
            <a:r>
              <a:rPr lang="en-US" sz="2800" dirty="0"/>
              <a:t>Substring (</a:t>
            </a:r>
            <a:r>
              <a:rPr lang="th-TH" sz="2800" dirty="0"/>
              <a:t>สายอักขระย่อย</a:t>
            </a:r>
            <a:r>
              <a:rPr lang="en-US" sz="2800" dirty="0"/>
              <a:t>) </a:t>
            </a:r>
            <a:r>
              <a:rPr lang="th-TH" sz="2800" dirty="0"/>
              <a:t>ได้</a:t>
            </a:r>
            <a:r>
              <a:rPr lang="en-US" sz="2800" dirty="0"/>
              <a:t> </a:t>
            </a:r>
            <a:r>
              <a:rPr lang="th-TH" sz="2800" dirty="0"/>
              <a:t>โดยการใช้เครื่องหมาย </a:t>
            </a:r>
            <a:r>
              <a:rPr lang="en-US" sz="2800" dirty="0"/>
              <a:t>Colon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th-TH" sz="2800" dirty="0"/>
              <a:t>ในรูปแบบ </a:t>
            </a:r>
            <a:r>
              <a:rPr lang="en-US" sz="18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1800" b="0" i="1" dirty="0" err="1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start_index</a:t>
            </a:r>
            <a:r>
              <a:rPr lang="en-US" sz="1800" b="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1800" b="0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end_index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1" y="3422485"/>
            <a:ext cx="3657600" cy="115603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tho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16625" y="4876800"/>
            <a:ext cx="3657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800" dirty="0"/>
              <a:t>เราอาจมอง </a:t>
            </a:r>
            <a:r>
              <a:rPr lang="en-US" sz="2800" dirty="0"/>
              <a:t>Index </a:t>
            </a:r>
            <a:r>
              <a:rPr lang="th-TH" sz="2800" dirty="0"/>
              <a:t>ในลักษณะเป็นเส้นกั้นระหว่างอักขระ</a:t>
            </a:r>
          </a:p>
          <a:p>
            <a:r>
              <a:rPr lang="th-TH" sz="2800" dirty="0"/>
              <a:t>จำนวนอักขระของ</a:t>
            </a:r>
            <a:r>
              <a:rPr lang="en-US" sz="2800" dirty="0"/>
              <a:t> Slicing</a:t>
            </a:r>
            <a:r>
              <a:rPr lang="th-TH" sz="2800" dirty="0"/>
              <a:t> 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19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900" dirty="0" err="1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19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th-TH" sz="2800" dirty="0"/>
              <a:t>คือ </a:t>
            </a:r>
            <a:r>
              <a:rPr lang="en-US" sz="1900" b="0" i="1" dirty="0">
                <a:latin typeface="Georgia" panose="02040502050405020303" pitchFamily="18" charset="0"/>
              </a:rPr>
              <a:t>j</a:t>
            </a:r>
            <a:r>
              <a:rPr lang="en-US" sz="1900" b="0" dirty="0">
                <a:latin typeface="Georgia" panose="02040502050405020303" pitchFamily="18" charset="0"/>
              </a:rPr>
              <a:t> - </a:t>
            </a:r>
            <a:r>
              <a:rPr lang="en-US" sz="1900" b="0" i="1" dirty="0" err="1">
                <a:latin typeface="Georgia" panose="02040502050405020303" pitchFamily="18" charset="0"/>
              </a:rPr>
              <a:t>i</a:t>
            </a:r>
            <a:endParaRPr lang="en-US" sz="1900" b="0" i="1" dirty="0">
              <a:latin typeface="Georgia" panose="020405020504050203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4876800"/>
            <a:ext cx="3200400" cy="1371600"/>
          </a:xfrm>
          <a:prstGeom prst="rect">
            <a:avLst/>
          </a:prstGeom>
          <a:solidFill>
            <a:srgbClr val="EE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+---+---+---+---+---+---+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+---+---+---+---+---+---+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1" y="3422485"/>
            <a:ext cx="3657600" cy="115603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52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Slicing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สังเกตว่าอักขระตัวที่ระบุด้วย </a:t>
            </a:r>
            <a:r>
              <a:rPr lang="en-US" sz="2800" dirty="0"/>
              <a:t>Start Index </a:t>
            </a:r>
            <a:r>
              <a:rPr lang="th-TH" sz="2800" dirty="0"/>
              <a:t>จะถูกรวมไว้เสมอ ในขณะที่ อักขระตัวที่ระบุโดย </a:t>
            </a:r>
            <a:r>
              <a:rPr lang="en-US" sz="2800" dirty="0"/>
              <a:t>End Index</a:t>
            </a:r>
            <a:r>
              <a:rPr lang="th-TH" sz="2800" dirty="0"/>
              <a:t> จะไม่ปรากฏในผลลัพธ์</a:t>
            </a:r>
          </a:p>
          <a:p>
            <a:pPr lvl="1"/>
            <a:r>
              <a:rPr lang="th-TH" sz="2800" dirty="0"/>
              <a:t>เพื่อที่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s[: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 + s[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:] </a:t>
            </a:r>
            <a:r>
              <a:rPr lang="th-TH" sz="2800" dirty="0"/>
              <a:t>จะเท่ากับ</a:t>
            </a:r>
            <a:r>
              <a:rPr lang="en-US" sz="2800" dirty="0"/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800" dirty="0"/>
              <a:t> </a:t>
            </a:r>
            <a:r>
              <a:rPr lang="th-TH" sz="2800" dirty="0"/>
              <a:t>เสมอ</a:t>
            </a:r>
            <a:endParaRPr lang="en-US" sz="28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411480" lvl="1" indent="0">
              <a:buNone/>
            </a:pPr>
            <a:endParaRPr lang="en-US" sz="1400" dirty="0"/>
          </a:p>
          <a:p>
            <a:r>
              <a:rPr lang="th-TH" sz="2800" dirty="0"/>
              <a:t>หากไม่ระบุ </a:t>
            </a:r>
            <a:r>
              <a:rPr lang="en-US" sz="2800" dirty="0"/>
              <a:t>Index </a:t>
            </a:r>
            <a:r>
              <a:rPr lang="th-TH" sz="2800" dirty="0"/>
              <a:t>ที่ใช้ การทำ </a:t>
            </a:r>
            <a:r>
              <a:rPr lang="en-US" sz="2800" dirty="0"/>
              <a:t>Slicing </a:t>
            </a:r>
            <a:r>
              <a:rPr lang="th-TH" sz="2800" dirty="0"/>
              <a:t>จะใช้ค่า </a:t>
            </a:r>
            <a:r>
              <a:rPr lang="en-US" sz="2800" dirty="0"/>
              <a:t>Default</a:t>
            </a:r>
            <a:endParaRPr lang="th-TH" sz="2800" dirty="0"/>
          </a:p>
          <a:p>
            <a:pPr lvl="1"/>
            <a:r>
              <a:rPr lang="en-US" sz="2800" dirty="0"/>
              <a:t>Start Index </a:t>
            </a:r>
            <a:r>
              <a:rPr lang="th-TH" sz="2800" dirty="0"/>
              <a:t>ใช้ค่า </a:t>
            </a:r>
            <a:r>
              <a:rPr lang="en-US" sz="2800" i="1" u="sng" dirty="0">
                <a:solidFill>
                  <a:srgbClr val="C00000"/>
                </a:solidFill>
              </a:rPr>
              <a:t>0</a:t>
            </a:r>
            <a:r>
              <a:rPr lang="en-US" sz="2800" dirty="0"/>
              <a:t>, End Index </a:t>
            </a:r>
            <a:r>
              <a:rPr lang="th-TH" sz="2800" dirty="0"/>
              <a:t>จะใช้ค่า</a:t>
            </a:r>
            <a:r>
              <a:rPr lang="th-TH" sz="2800" i="1" u="sng" dirty="0">
                <a:solidFill>
                  <a:srgbClr val="C00000"/>
                </a:solidFill>
              </a:rPr>
              <a:t>ความยาว </a:t>
            </a:r>
            <a:r>
              <a:rPr lang="en-US" sz="2800" i="1" u="sng" dirty="0">
                <a:solidFill>
                  <a:srgbClr val="C00000"/>
                </a:solidFill>
              </a:rPr>
              <a:t>String</a:t>
            </a:r>
            <a:r>
              <a:rPr lang="en-US" sz="2800" dirty="0"/>
              <a:t> </a:t>
            </a:r>
            <a:endParaRPr lang="th-TH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1" y="2982683"/>
            <a:ext cx="3657600" cy="1055917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word[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'Python'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word[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'Python'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1999" y="5085186"/>
            <a:ext cx="7615335" cy="1477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word[: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0 included to 2 excluded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4 (included) to the end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'on'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second-last (included) to the end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lnSpc>
                <a:spcPts val="1390"/>
              </a:lnSpc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'on'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9734" y="2978018"/>
            <a:ext cx="3657600" cy="1055917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'Python'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th-TH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th-TH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'Python'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964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Slicing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การใช้ </a:t>
            </a:r>
            <a:r>
              <a:rPr lang="en-US" sz="3200" dirty="0"/>
              <a:t>indexing </a:t>
            </a:r>
            <a:r>
              <a:rPr lang="th-TH" sz="3200" dirty="0"/>
              <a:t>ที่มีความยาวมากกว่าความยาว </a:t>
            </a:r>
            <a:r>
              <a:rPr lang="en-US" sz="3200" dirty="0"/>
              <a:t>String </a:t>
            </a:r>
            <a:r>
              <a:rPr lang="th-TH" sz="3200" dirty="0"/>
              <a:t>จะเกิด </a:t>
            </a:r>
            <a:r>
              <a:rPr lang="en-US" sz="3200" dirty="0"/>
              <a:t>Error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th-TH" sz="3200" dirty="0"/>
              <a:t>แต่ใน </a:t>
            </a:r>
            <a:r>
              <a:rPr lang="en-US" sz="3200" dirty="0"/>
              <a:t>Slicing Operation</a:t>
            </a:r>
            <a:r>
              <a:rPr lang="th-TH" sz="3200" dirty="0"/>
              <a:t> การใช้ตัวเลข </a:t>
            </a:r>
            <a:r>
              <a:rPr lang="en-US" sz="3200" dirty="0"/>
              <a:t>Index </a:t>
            </a:r>
            <a:r>
              <a:rPr lang="th-TH" sz="3200" dirty="0"/>
              <a:t>ค่าที่มากกว่าความยาว </a:t>
            </a:r>
            <a:r>
              <a:rPr lang="en-US" sz="3200" dirty="0"/>
              <a:t>String </a:t>
            </a:r>
            <a:r>
              <a:rPr lang="th-TH" sz="3200" dirty="0"/>
              <a:t>สามารถทำได้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1999" y="2560638"/>
            <a:ext cx="7615335" cy="11731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'Python'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the word only has 6 characters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FF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IndexError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string index out of range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838860"/>
            <a:ext cx="7615335" cy="133333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lnSpc>
                <a:spcPct val="120000"/>
              </a:lnSpc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'on'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lnSpc>
                <a:spcPct val="120000"/>
              </a:lnSpc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lnSpc>
                <a:spcPct val="120000"/>
              </a:lnSpc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''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235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Slicing [4]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นอกจากนี้เรายังสามารถใช้ </a:t>
            </a:r>
            <a:r>
              <a:rPr lang="en-US" sz="3200" dirty="0"/>
              <a:t>Slicing Operation </a:t>
            </a:r>
            <a:r>
              <a:rPr lang="th-TH" sz="3200" dirty="0"/>
              <a:t>ในรูปแบบ </a:t>
            </a:r>
            <a:r>
              <a:rPr lang="en-US" sz="18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1800" b="0" i="1" dirty="0" err="1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start_index</a:t>
            </a:r>
            <a:r>
              <a:rPr lang="en-US" sz="1800" b="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1800" b="0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end_index</a:t>
            </a:r>
            <a:r>
              <a:rPr lang="en-US" sz="1800" b="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1800" b="0" i="1" dirty="0" err="1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step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th-TH" sz="3200" dirty="0"/>
              <a:t>โดยมีลักษณะการทำงานเช่นเดียวกันกับใน </a:t>
            </a:r>
            <a:r>
              <a:rPr lang="en-US" sz="3200" dirty="0"/>
              <a:t>for loop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1999" y="3202190"/>
            <a:ext cx="7615335" cy="21637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'Hello Python'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loPt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</a:p>
          <a:p>
            <a:endParaRPr lang="en-US" i="1" dirty="0">
              <a:solidFill>
                <a:srgbClr val="408090"/>
              </a:solidFill>
              <a:latin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</a:rPr>
              <a:t># negative steps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lnSpc>
                <a:spcPct val="120000"/>
              </a:lnSpc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(word)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lnSpc>
                <a:spcPct val="120000"/>
              </a:lnSpc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nohtyP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olleH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866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800600"/>
          </a:xfrm>
        </p:spPr>
        <p:txBody>
          <a:bodyPr/>
          <a:lstStyle/>
          <a:p>
            <a:r>
              <a:rPr lang="en-US" sz="3200" dirty="0"/>
              <a:t>Python strings </a:t>
            </a:r>
            <a:r>
              <a:rPr lang="en-US" sz="3200" i="1" u="sng" dirty="0"/>
              <a:t>cannot</a:t>
            </a:r>
            <a:r>
              <a:rPr lang="en-US" sz="3200" dirty="0"/>
              <a:t> be changed 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— </a:t>
            </a:r>
            <a:r>
              <a:rPr lang="en-US" sz="3200" dirty="0">
                <a:solidFill>
                  <a:srgbClr val="C00000"/>
                </a:solidFill>
              </a:rPr>
              <a:t>they are </a:t>
            </a:r>
            <a:r>
              <a:rPr lang="en-US" sz="3200" u="sng" dirty="0">
                <a:solidFill>
                  <a:srgbClr val="C00000"/>
                </a:solidFill>
              </a:rPr>
              <a:t>immutable</a:t>
            </a:r>
            <a:r>
              <a:rPr lang="en-US" sz="3200" u="sng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lvl="1"/>
            <a:r>
              <a:rPr lang="th-TH" sz="3200" dirty="0"/>
              <a:t>ไม่สามารถเปลี่ยนแปลงค่าของ </a:t>
            </a:r>
            <a:r>
              <a:rPr lang="en-US" sz="3200" dirty="0"/>
              <a:t>String </a:t>
            </a:r>
            <a:r>
              <a:rPr lang="th-TH" sz="3200" dirty="0"/>
              <a:t>ที่มีอยู่แล้วได้</a:t>
            </a:r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r>
              <a:rPr lang="th-TH" sz="3200" dirty="0"/>
              <a:t>ถ้าต้องการ </a:t>
            </a:r>
            <a:r>
              <a:rPr lang="en-US" sz="3200" dirty="0"/>
              <a:t>String </a:t>
            </a:r>
            <a:r>
              <a:rPr lang="th-TH" sz="3200" dirty="0"/>
              <a:t>ที่ต่างจากเดิมให้สร้าง </a:t>
            </a:r>
            <a:r>
              <a:rPr lang="en-US" sz="3200" dirty="0"/>
              <a:t>String </a:t>
            </a:r>
            <a:r>
              <a:rPr lang="th-TH" sz="3200" dirty="0"/>
              <a:t>ใหม่แทน</a:t>
            </a:r>
          </a:p>
          <a:p>
            <a:pPr lvl="1"/>
            <a:endParaRPr lang="th-TH" sz="3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781461"/>
            <a:ext cx="7615335" cy="163813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'J'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...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TypeError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'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object does not support item assignment</a:t>
            </a:r>
            <a:endParaRPr lang="en-US" sz="1600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...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TypeError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'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object does not support item assignment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5105400"/>
            <a:ext cx="7615335" cy="110473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'J'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word[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Jython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word[: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Pypy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srgbClr val="C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81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1999" y="2588940"/>
            <a:ext cx="3657600" cy="105707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'thon'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			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5154040"/>
            <a:ext cx="3657599" cy="1371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b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'Python'</a:t>
            </a:r>
          </a:p>
        </p:txBody>
      </p:sp>
      <p:sp>
        <p:nvSpPr>
          <p:cNvPr id="9" name="Rectangle 8"/>
          <p:cNvSpPr/>
          <p:nvPr/>
        </p:nvSpPr>
        <p:spPr>
          <a:xfrm>
            <a:off x="4719735" y="2588940"/>
            <a:ext cx="3657600" cy="105707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'thon'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			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</a:t>
            </a:r>
          </a:p>
        </p:txBody>
      </p:sp>
      <p:sp>
        <p:nvSpPr>
          <p:cNvPr id="11" name="&quot;No&quot; Symbol 10"/>
          <p:cNvSpPr>
            <a:spLocks/>
          </p:cNvSpPr>
          <p:nvPr/>
        </p:nvSpPr>
        <p:spPr>
          <a:xfrm>
            <a:off x="3901440" y="2446916"/>
            <a:ext cx="1341120" cy="1341120"/>
          </a:xfrm>
          <a:prstGeom prst="noSmoking">
            <a:avLst>
              <a:gd name="adj" fmla="val 6150"/>
            </a:avLst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9735" y="5154040"/>
            <a:ext cx="3657599" cy="1371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***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b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thon'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1601824"/>
            <a:ext cx="762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อย่างไรก็ตาม หากต้องการเปลี่ยนแปลง 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String 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แล้ว 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Assign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ไปที่ 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Variable 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ตัวเดิม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i="1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ไม่ควร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ใช้เครื่องหมาย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b="1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3710428"/>
            <a:ext cx="7620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18AB3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เนื่องจากจะทำให้เกิดปัญหาใน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Python Interpreter </a:t>
            </a: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อื่นๆ ที่ไม่ใช่ </a:t>
            </a:r>
            <a:r>
              <a:rPr lang="en-US" sz="2800" b="1" dirty="0" err="1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CPython</a:t>
            </a:r>
            <a:endParaRPr lang="en-US" sz="2800" b="1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640080" lvl="1" indent="-228600">
              <a:spcBef>
                <a:spcPct val="20000"/>
              </a:spcBef>
              <a:buClr>
                <a:srgbClr val="A6B727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ในกรณีนี้ให้ใช้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800" b="1" i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String Method </a:t>
            </a:r>
            <a:r>
              <a:rPr lang="en-US" sz="20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  <a:hlinkClick r:id="rId2" action="ppaction://hlinksldjump"/>
              </a:rPr>
              <a:t>🔗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i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str.join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sz="2800" b="1" dirty="0">
              <a:solidFill>
                <a:srgbClr val="0070C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4343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 with  a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/>
              <a:t>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ในการเขียนโปรแกรม ในหลายๆ กรณี เราจำเป็นต้องเข้าถึงอักขระใน </a:t>
            </a:r>
            <a:r>
              <a:rPr lang="en-US" sz="3200" dirty="0"/>
              <a:t>String </a:t>
            </a:r>
            <a:r>
              <a:rPr lang="th-TH" sz="3200" dirty="0"/>
              <a:t>ทีละตัว </a:t>
            </a:r>
            <a:r>
              <a:rPr lang="en-US" sz="3200" dirty="0"/>
              <a:t>(Traversal)</a:t>
            </a:r>
            <a:endParaRPr lang="th-TH" sz="3200" dirty="0"/>
          </a:p>
          <a:p>
            <a:r>
              <a:rPr lang="th-TH" sz="3200" dirty="0"/>
              <a:t>หนึ่งในวิธีที่เป็นไปได้คือการใช้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3200" dirty="0"/>
              <a:t> loop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3200400"/>
            <a:ext cx="7615335" cy="201913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fruit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"banana"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index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index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fruit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letter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fruit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index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index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86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 with  a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/>
              <a:t>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8006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3200" dirty="0"/>
              <a:t> loop with indexes: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2000" spc="-1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spc="-1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sz="3200" dirty="0"/>
              <a:t>loop without indexes</a:t>
            </a:r>
            <a:endParaRPr lang="th-TH" sz="32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pPr lvl="1"/>
            <a:r>
              <a:rPr lang="th-TH" sz="2800" dirty="0"/>
              <a:t>เราเรียก </a:t>
            </a:r>
            <a:r>
              <a:rPr lang="en-US" sz="2800" dirty="0"/>
              <a:t>Data Type </a:t>
            </a:r>
            <a:r>
              <a:rPr lang="th-TH" sz="2800" dirty="0"/>
              <a:t>ที่สามารถเข้าถึงแต่ละหน่วยย่อย</a:t>
            </a:r>
            <a:r>
              <a:rPr lang="en-US" sz="2800" dirty="0"/>
              <a:t> (</a:t>
            </a:r>
            <a:r>
              <a:rPr lang="th-TH" sz="2800" dirty="0"/>
              <a:t>เช่น 1 ตัวอักษร</a:t>
            </a:r>
            <a:r>
              <a:rPr lang="en-US" sz="2800" dirty="0"/>
              <a:t>)</a:t>
            </a:r>
            <a:r>
              <a:rPr lang="th-TH" sz="2800" dirty="0"/>
              <a:t> ได้ครั้งละ 1 หน่วย</a:t>
            </a:r>
            <a:r>
              <a:rPr lang="en-US" sz="2800" dirty="0"/>
              <a:t> (</a:t>
            </a:r>
            <a:r>
              <a:rPr lang="th-TH" sz="2800" dirty="0"/>
              <a:t>เช่น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th-TH" sz="2800" dirty="0"/>
              <a:t>หรือ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800" dirty="0"/>
              <a:t>) </a:t>
            </a:r>
            <a:r>
              <a:rPr lang="th-TH" sz="2800" dirty="0"/>
              <a:t>ว่า </a:t>
            </a:r>
            <a:r>
              <a:rPr lang="en-US" sz="2800" dirty="0" err="1"/>
              <a:t>Iterable</a:t>
            </a:r>
            <a:endParaRPr lang="th-TH" sz="2800" dirty="0"/>
          </a:p>
          <a:p>
            <a:pPr lvl="2"/>
            <a:endParaRPr lang="en-US" sz="2400" dirty="0"/>
          </a:p>
          <a:p>
            <a:endParaRPr lang="en-US" sz="3200" dirty="0"/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2133600"/>
            <a:ext cx="7620000" cy="144779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abcd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length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length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4267200"/>
            <a:ext cx="7620000" cy="9906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abcd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		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similar to for </a:t>
            </a:r>
            <a:r>
              <a:rPr lang="en-US" i="1" dirty="0" err="1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i="1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 range(n)</a:t>
            </a:r>
            <a:endParaRPr lang="en-US" i="1" dirty="0">
              <a:solidFill>
                <a:srgbClr val="20805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79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พิจารณาการทำงานของฟังก์ชันดังต่อไปนี้</a:t>
            </a:r>
            <a:endParaRPr lang="en-US" sz="32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114300" indent="0">
              <a:buNone/>
            </a:pPr>
            <a:endParaRPr lang="en-US" sz="1400" dirty="0"/>
          </a:p>
          <a:p>
            <a:r>
              <a:rPr lang="th-TH" sz="3200" dirty="0"/>
              <a:t>ลักษณะการทำงานตรงกันข้ามกับเครื่องหมาย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</a:t>
            </a:r>
          </a:p>
          <a:p>
            <a:pPr lvl="1"/>
            <a:r>
              <a:rPr lang="th-TH" sz="2800" dirty="0"/>
              <a:t>รับอักขระ </a:t>
            </a:r>
            <a:r>
              <a:rPr lang="en-US" sz="18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letter</a:t>
            </a:r>
            <a:r>
              <a:rPr lang="en-US" sz="2800" dirty="0"/>
              <a:t> </a:t>
            </a:r>
            <a:r>
              <a:rPr lang="th-TH" sz="2800" dirty="0"/>
              <a:t>มาแล้วหา </a:t>
            </a:r>
            <a:r>
              <a:rPr lang="en-US" sz="2800" dirty="0"/>
              <a:t>Index </a:t>
            </a:r>
            <a:r>
              <a:rPr lang="th-TH" sz="2800" dirty="0"/>
              <a:t>ใน </a:t>
            </a:r>
            <a:r>
              <a:rPr lang="en-US" sz="2800" dirty="0"/>
              <a:t>String </a:t>
            </a:r>
            <a:r>
              <a:rPr lang="en-US" sz="18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word</a:t>
            </a:r>
          </a:p>
          <a:p>
            <a:pPr lvl="1"/>
            <a:r>
              <a:rPr lang="th-TH" sz="2800" dirty="0"/>
              <a:t>หากอักขระ </a:t>
            </a:r>
            <a:r>
              <a:rPr lang="en-US" sz="18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letter</a:t>
            </a:r>
            <a:r>
              <a:rPr lang="th-TH" sz="2800" dirty="0"/>
              <a:t> ไม่ปรากฏใน </a:t>
            </a:r>
            <a:r>
              <a:rPr lang="en-US" sz="18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word</a:t>
            </a:r>
            <a:r>
              <a:rPr lang="en-US" sz="2800" dirty="0"/>
              <a:t> </a:t>
            </a:r>
            <a:r>
              <a:rPr lang="th-TH" sz="2800" dirty="0"/>
              <a:t>จะคืนค่า -1</a:t>
            </a:r>
            <a:endParaRPr lang="en-US" sz="1800" i="1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1"/>
            <a:ext cx="7620000" cy="205739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index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index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index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index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index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9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Besides numbers, Python can also manipulate strings. We can define strings using:</a:t>
            </a:r>
          </a:p>
          <a:p>
            <a:pPr lvl="1"/>
            <a:r>
              <a:rPr lang="en-US" dirty="0"/>
              <a:t>single quotes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/>
            <a:r>
              <a:rPr lang="en-US" dirty="0"/>
              <a:t>double quotes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/>
              <a:t>Also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</a:t>
            </a:r>
            <a:r>
              <a:rPr lang="en-US" dirty="0"/>
              <a:t> can be used to escape quotes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9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  <a:r>
              <a:rPr lang="th-TH" dirty="0"/>
              <a:t> </a:t>
            </a:r>
            <a:r>
              <a:rPr lang="en-US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Exercise 1: </a:t>
            </a:r>
            <a:r>
              <a:rPr lang="th-TH" sz="3200" dirty="0"/>
              <a:t>ปรับแก้ฟังก์ชัน</a:t>
            </a:r>
            <a:r>
              <a:rPr lang="en-US" sz="3200" dirty="0"/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find()</a:t>
            </a:r>
            <a:r>
              <a:rPr lang="en-US" sz="3200" dirty="0"/>
              <a:t> </a:t>
            </a:r>
            <a:r>
              <a:rPr lang="th-TH" sz="3200" dirty="0"/>
              <a:t>ให้มี </a:t>
            </a:r>
            <a:r>
              <a:rPr lang="en-US" sz="3200" dirty="0"/>
              <a:t>parameter </a:t>
            </a:r>
            <a:r>
              <a:rPr lang="th-TH" sz="3200" dirty="0"/>
              <a:t>ตัวที่ </a:t>
            </a:r>
            <a:r>
              <a:rPr lang="en-US" sz="3200" dirty="0"/>
              <a:t>3 </a:t>
            </a:r>
            <a:r>
              <a:rPr lang="th-TH" sz="3200" dirty="0"/>
              <a:t>เพื่อระบุว่าควรเริ่ม </a:t>
            </a:r>
            <a:r>
              <a:rPr lang="en-US" sz="3200" dirty="0"/>
              <a:t>search </a:t>
            </a:r>
            <a:r>
              <a:rPr lang="th-TH" sz="3200" dirty="0"/>
              <a:t>จาก </a:t>
            </a:r>
            <a:r>
              <a:rPr lang="en-US" sz="3200" dirty="0"/>
              <a:t>index </a:t>
            </a:r>
            <a:r>
              <a:rPr lang="th-TH" sz="3200" dirty="0"/>
              <a:t>ตำแหน่งไหน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30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dirty="0"/>
              <a:t>Example: Looping and 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ฟังก์ชันด้านล่างนับจำนวนครั้งที่อักขระ </a:t>
            </a:r>
            <a:r>
              <a:rPr lang="en-US" sz="2000" b="0" i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th-TH" sz="3200" dirty="0"/>
              <a:t>ปรากฏใน </a:t>
            </a:r>
            <a:r>
              <a:rPr lang="en-US" sz="3200" dirty="0"/>
              <a:t>String </a:t>
            </a:r>
            <a:r>
              <a:rPr lang="en-US" sz="2000" b="0" i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word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90799"/>
            <a:ext cx="7620000" cy="259080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count_letter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letter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letter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count_letter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646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894" y="305741"/>
            <a:ext cx="76200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dirty="0"/>
              <a:t> Operator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44894" y="1631303"/>
            <a:ext cx="7620000" cy="4800600"/>
          </a:xfrm>
        </p:spPr>
        <p:txBody>
          <a:bodyPr>
            <a:normAutofit/>
          </a:bodyPr>
          <a:lstStyle/>
          <a:p>
            <a:r>
              <a:rPr lang="en-US" sz="3200" dirty="0"/>
              <a:t>Operator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sz="3200" dirty="0"/>
              <a:t> </a:t>
            </a:r>
            <a:r>
              <a:rPr lang="th-TH" sz="3200" dirty="0"/>
              <a:t>เป็น </a:t>
            </a:r>
            <a:r>
              <a:rPr lang="en-US" sz="3200" dirty="0"/>
              <a:t>Boolean Operator</a:t>
            </a:r>
            <a:r>
              <a:rPr lang="th-TH" sz="3200" dirty="0"/>
              <a:t> ที่รับ </a:t>
            </a:r>
            <a:r>
              <a:rPr lang="en-US" sz="3200" dirty="0"/>
              <a:t>Operands </a:t>
            </a:r>
            <a:r>
              <a:rPr lang="th-TH" sz="3200" dirty="0"/>
              <a:t>เป็น </a:t>
            </a:r>
            <a:r>
              <a:rPr lang="en-US" sz="3200" dirty="0"/>
              <a:t>String 2 </a:t>
            </a:r>
            <a:r>
              <a:rPr lang="th-TH" sz="3200" dirty="0"/>
              <a:t>ตัว แล้ว </a:t>
            </a:r>
            <a:r>
              <a:rPr lang="en-US" sz="3200" dirty="0"/>
              <a:t>return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3200" dirty="0"/>
              <a:t> </a:t>
            </a:r>
            <a:r>
              <a:rPr lang="th-TH" sz="3200" dirty="0"/>
              <a:t>ถ้า </a:t>
            </a:r>
            <a:r>
              <a:rPr lang="en-US" sz="3200" dirty="0"/>
              <a:t>String </a:t>
            </a:r>
            <a:r>
              <a:rPr lang="th-TH" sz="3200" dirty="0"/>
              <a:t>แรก เป็น </a:t>
            </a:r>
            <a:r>
              <a:rPr lang="en-US" sz="3200" i="1" u="sng" dirty="0">
                <a:solidFill>
                  <a:srgbClr val="C00000"/>
                </a:solidFill>
              </a:rPr>
              <a:t>Substring</a:t>
            </a:r>
            <a:r>
              <a:rPr lang="en-US" sz="3200" dirty="0"/>
              <a:t> </a:t>
            </a:r>
            <a:r>
              <a:rPr lang="th-TH" sz="3200" dirty="0"/>
              <a:t>ของ </a:t>
            </a:r>
            <a:r>
              <a:rPr lang="en-US" sz="3200" dirty="0"/>
              <a:t>String </a:t>
            </a:r>
            <a:r>
              <a:rPr lang="th-TH" sz="3200" dirty="0"/>
              <a:t>ที่สอง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-17105" y="6614465"/>
            <a:ext cx="7010399" cy="274637"/>
          </a:xfrm>
        </p:spPr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64894" y="6431903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44894" y="3307703"/>
            <a:ext cx="7615335" cy="1721497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it-IT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it-IT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it-IT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'z'</a:t>
            </a: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66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it-IT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th-TH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it-IT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'seed'</a:t>
            </a: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it-IT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</a:p>
          <a:p>
            <a:pPr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  <a:endParaRPr lang="th-TH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it-IT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916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sz="4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inBoth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ฟังก์ชันด้านล่างแสดงผลอักขระที่ซ้ำใน </a:t>
            </a:r>
            <a:r>
              <a:rPr lang="en-US" sz="3200" dirty="0"/>
              <a:t>String </a:t>
            </a:r>
            <a:r>
              <a:rPr lang="en-US" sz="2000" b="0" i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word1</a:t>
            </a:r>
            <a:r>
              <a:rPr lang="en-US" sz="3200" dirty="0"/>
              <a:t> </a:t>
            </a:r>
            <a:r>
              <a:rPr lang="th-TH" sz="3200" dirty="0"/>
              <a:t>และ </a:t>
            </a:r>
            <a:r>
              <a:rPr lang="en-US" sz="2000" b="0" i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word2</a:t>
            </a:r>
            <a:endParaRPr lang="th-TH" sz="2000" b="0" i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th-TH" sz="3200" dirty="0"/>
              <a:t>เมื่อเปรียบเทียบ </a:t>
            </a:r>
            <a:r>
              <a:rPr lang="en-US" sz="3200" dirty="0"/>
              <a:t>String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'apple'</a:t>
            </a:r>
            <a:r>
              <a:rPr lang="en-US" sz="3200" dirty="0"/>
              <a:t> </a:t>
            </a:r>
            <a:r>
              <a:rPr lang="th-TH" sz="3200" dirty="0"/>
              <a:t>และ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'orange'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34813"/>
            <a:ext cx="7620000" cy="121920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in_both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letter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letter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4495799"/>
            <a:ext cx="7620000" cy="1219201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in_both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'apples'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'oranges'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 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 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360706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เครื่องหมาย </a:t>
            </a:r>
            <a:r>
              <a:rPr lang="en-US" sz="3200" dirty="0"/>
              <a:t>Relational Operator </a:t>
            </a:r>
            <a:r>
              <a:rPr lang="en-US" sz="2000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2000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2000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&gt;=</a:t>
            </a:r>
            <a:r>
              <a:rPr lang="en-US" sz="2000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th-TH" sz="3200" dirty="0"/>
              <a:t>ใช้กับ </a:t>
            </a:r>
            <a:r>
              <a:rPr lang="en-US" sz="3200" dirty="0"/>
              <a:t>String </a:t>
            </a:r>
            <a:r>
              <a:rPr lang="th-TH" sz="3200" dirty="0"/>
              <a:t>ได้</a:t>
            </a:r>
            <a:endParaRPr lang="en-US" sz="3200" dirty="0"/>
          </a:p>
          <a:p>
            <a:pPr lvl="1"/>
            <a:r>
              <a:rPr lang="th-TH" sz="3200" dirty="0"/>
              <a:t>เครื่องหมาย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3200" dirty="0"/>
              <a:t> </a:t>
            </a:r>
            <a:r>
              <a:rPr lang="th-TH" sz="3200" dirty="0"/>
              <a:t>และ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3200" dirty="0"/>
              <a:t> </a:t>
            </a:r>
            <a:r>
              <a:rPr lang="th-TH" sz="3200" dirty="0"/>
              <a:t>ใช้เพื่อเปรียบเทียบ </a:t>
            </a:r>
            <a:r>
              <a:rPr lang="en-US" sz="3200" dirty="0"/>
              <a:t>String </a:t>
            </a:r>
            <a:r>
              <a:rPr lang="th-TH" sz="3200" dirty="0"/>
              <a:t>ทั้งสองว่าเหมือนหรือต่างกัน</a:t>
            </a:r>
          </a:p>
          <a:p>
            <a:pPr lvl="1"/>
            <a:r>
              <a:rPr lang="th-TH" sz="3200" dirty="0"/>
              <a:t>เครื่องหมายอื่นๆ ใช้เปรียบเทียบ</a:t>
            </a:r>
            <a:r>
              <a:rPr lang="en-US" sz="3200" dirty="0"/>
              <a:t> String </a:t>
            </a:r>
            <a:r>
              <a:rPr lang="th-TH" sz="3200" dirty="0"/>
              <a:t>ตามลำดับอักษร </a:t>
            </a:r>
            <a:r>
              <a:rPr lang="en-US" sz="3200" dirty="0"/>
              <a:t>(Alphabetical Order)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876799"/>
            <a:ext cx="7620000" cy="170656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'bat'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'cat'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'rat'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'cat'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'apple'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'Apple'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		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 comes before a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667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3999" cy="1143000"/>
          </a:xfrm>
        </p:spPr>
        <p:txBody>
          <a:bodyPr/>
          <a:lstStyle/>
          <a:p>
            <a:pPr algn="r"/>
            <a:r>
              <a:rPr lang="en-US" dirty="0"/>
              <a:t>String-related Built-in Functions </a:t>
            </a:r>
            <a:r>
              <a:rPr lang="en-US" dirty="0">
                <a:solidFill>
                  <a:schemeClr val="bg1"/>
                </a:solidFill>
              </a:rPr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เปลี่ยนเลขจำนวนเต็ม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800" b="0" i="1" dirty="0"/>
              <a:t> </a:t>
            </a:r>
            <a:r>
              <a:rPr lang="th-TH" sz="2800" dirty="0">
                <a:solidFill>
                  <a:prstClr val="black"/>
                </a:solidFill>
              </a:rPr>
              <a:t>เป็น </a:t>
            </a:r>
            <a:r>
              <a:rPr lang="en-US" sz="2800" dirty="0">
                <a:solidFill>
                  <a:prstClr val="black"/>
                </a:solidFill>
              </a:rPr>
              <a:t>Binary String</a:t>
            </a:r>
            <a:endParaRPr lang="th-TH" sz="28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th-TH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th-TH" sz="14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chr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คืนค่า </a:t>
            </a:r>
            <a:r>
              <a:rPr lang="en-US" sz="2800" dirty="0">
                <a:solidFill>
                  <a:prstClr val="black"/>
                </a:solidFill>
              </a:rPr>
              <a:t>String </a:t>
            </a:r>
            <a:r>
              <a:rPr lang="th-TH" sz="2800" dirty="0">
                <a:solidFill>
                  <a:prstClr val="black"/>
                </a:solidFill>
              </a:rPr>
              <a:t>แทนอักขระที่มีรหัส </a:t>
            </a:r>
            <a:r>
              <a:rPr lang="en-US" sz="2800" dirty="0">
                <a:solidFill>
                  <a:prstClr val="black"/>
                </a:solidFill>
              </a:rPr>
              <a:t>Unicode</a:t>
            </a:r>
            <a:r>
              <a:rPr lang="th-TH" sz="2800" dirty="0">
                <a:solidFill>
                  <a:prstClr val="black"/>
                </a:solidFill>
              </a:rPr>
              <a:t> เป็นจำนวนเต็ม 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sz="2000" b="0" i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th-TH" sz="1400" dirty="0"/>
          </a:p>
          <a:p>
            <a:pPr marL="114300" indent="0">
              <a:buNone/>
            </a:pPr>
            <a:endParaRPr lang="en-US" sz="1400" dirty="0"/>
          </a:p>
          <a:p>
            <a:pPr marL="114300" indent="0">
              <a:buNone/>
            </a:pPr>
            <a:endParaRPr lang="th-TH" sz="1400" dirty="0"/>
          </a:p>
          <a:p>
            <a:pPr>
              <a:lnSpc>
                <a:spcPct val="90000"/>
              </a:lnSpc>
            </a:pP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eval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expression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globals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locals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]])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คืนค่าผลลัพธ์ของการ </a:t>
            </a:r>
            <a:r>
              <a:rPr lang="en-US" sz="2800" dirty="0">
                <a:solidFill>
                  <a:prstClr val="black"/>
                </a:solidFill>
              </a:rPr>
              <a:t>evaluate</a:t>
            </a:r>
            <a:r>
              <a:rPr lang="th-TH" sz="2800" dirty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String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expression</a:t>
            </a:r>
          </a:p>
          <a:p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406615"/>
            <a:ext cx="7620000" cy="64008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(3)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'0b11'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087368"/>
            <a:ext cx="7620000" cy="64008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chr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(97)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760720"/>
            <a:ext cx="7620000" cy="85538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= 1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eval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'x + 1'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https://docs.python.org/3/library/functions.html</a:t>
            </a:r>
          </a:p>
        </p:txBody>
      </p:sp>
    </p:spTree>
    <p:extLst>
      <p:ext uri="{BB962C8B-B14F-4D97-AF65-F5344CB8AC3E}">
        <p14:creationId xmlns:p14="http://schemas.microsoft.com/office/powerpoint/2010/main" val="2908302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3999" cy="1143000"/>
          </a:xfrm>
        </p:spPr>
        <p:txBody>
          <a:bodyPr/>
          <a:lstStyle/>
          <a:p>
            <a:pPr algn="r"/>
            <a:r>
              <a:rPr lang="en-US" dirty="0"/>
              <a:t>String-related Built-in Functions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hex(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เปลี่ยนเลขจำนวนเต็ม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800" b="0" i="1" dirty="0"/>
              <a:t> </a:t>
            </a:r>
            <a:r>
              <a:rPr lang="th-TH" sz="2800" dirty="0">
                <a:solidFill>
                  <a:prstClr val="black"/>
                </a:solidFill>
              </a:rPr>
              <a:t>เป็น </a:t>
            </a:r>
            <a:r>
              <a:rPr lang="en-US" sz="2800" dirty="0">
                <a:solidFill>
                  <a:prstClr val="black"/>
                </a:solidFill>
              </a:rPr>
              <a:t>Hexadecimal String</a:t>
            </a:r>
            <a:endParaRPr lang="th-TH" sz="28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th-TH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th-TH" sz="14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oct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เปลี่ยนเลขจำนวนเต็ม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800" b="0" i="1" dirty="0"/>
              <a:t> </a:t>
            </a:r>
            <a:r>
              <a:rPr lang="th-TH" sz="2800" dirty="0">
                <a:solidFill>
                  <a:prstClr val="black"/>
                </a:solidFill>
              </a:rPr>
              <a:t>เป็น </a:t>
            </a:r>
            <a:r>
              <a:rPr lang="en-US" sz="2800" dirty="0">
                <a:solidFill>
                  <a:prstClr val="black"/>
                </a:solidFill>
              </a:rPr>
              <a:t>Octal String</a:t>
            </a:r>
            <a:endParaRPr lang="th-TH" sz="2800" dirty="0">
              <a:solidFill>
                <a:prstClr val="black"/>
              </a:solidFill>
            </a:endParaRPr>
          </a:p>
          <a:p>
            <a:endParaRPr lang="th-TH" sz="1400" dirty="0"/>
          </a:p>
          <a:p>
            <a:pPr marL="114300" indent="0">
              <a:buNone/>
            </a:pPr>
            <a:endParaRPr lang="en-US" sz="1400" dirty="0"/>
          </a:p>
          <a:p>
            <a:pPr marL="114300" indent="0">
              <a:buNone/>
            </a:pPr>
            <a:endParaRPr lang="th-TH" sz="1400" dirty="0"/>
          </a:p>
          <a:p>
            <a:pPr>
              <a:lnSpc>
                <a:spcPct val="90000"/>
              </a:lnSpc>
            </a:pP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คืนค่ารหัส </a:t>
            </a:r>
            <a:r>
              <a:rPr lang="en-US" sz="2800" dirty="0">
                <a:solidFill>
                  <a:prstClr val="black"/>
                </a:solidFill>
              </a:rPr>
              <a:t>Unicode </a:t>
            </a:r>
            <a:r>
              <a:rPr lang="th-TH" sz="2800" dirty="0">
                <a:solidFill>
                  <a:prstClr val="black"/>
                </a:solidFill>
              </a:rPr>
              <a:t>ของ </a:t>
            </a:r>
            <a:r>
              <a:rPr lang="en-US" sz="2800" dirty="0">
                <a:solidFill>
                  <a:prstClr val="black"/>
                </a:solidFill>
              </a:rPr>
              <a:t>String </a:t>
            </a:r>
            <a:r>
              <a:rPr lang="th-TH" sz="2800" dirty="0">
                <a:solidFill>
                  <a:prstClr val="black"/>
                </a:solidFill>
              </a:rPr>
              <a:t>ความยาวหนึ่งอักขระ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</a:p>
          <a:p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406615"/>
            <a:ext cx="7620000" cy="64008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hex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(18)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'0x12'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083668"/>
            <a:ext cx="7620000" cy="64008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oct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(9)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'0o11'</a:t>
            </a: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760720"/>
            <a:ext cx="7620000" cy="64008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ord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97</a:t>
            </a: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https://docs.python.org/3/library/functions.html</a:t>
            </a:r>
          </a:p>
        </p:txBody>
      </p:sp>
    </p:spTree>
    <p:extLst>
      <p:ext uri="{BB962C8B-B14F-4D97-AF65-F5344CB8AC3E}">
        <p14:creationId xmlns:p14="http://schemas.microsoft.com/office/powerpoint/2010/main" val="2401976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3999" cy="1143000"/>
          </a:xfrm>
        </p:spPr>
        <p:txBody>
          <a:bodyPr/>
          <a:lstStyle/>
          <a:p>
            <a:pPr algn="r"/>
            <a:r>
              <a:rPr lang="en-US" dirty="0"/>
              <a:t>String-related Built-in Functions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=""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เปลี่ยน</a:t>
            </a:r>
            <a:r>
              <a:rPr lang="en-US" sz="2800" dirty="0">
                <a:solidFill>
                  <a:prstClr val="black"/>
                </a:solidFill>
              </a:rPr>
              <a:t> object </a:t>
            </a:r>
            <a:r>
              <a:rPr lang="th-TH" sz="2800" dirty="0">
                <a:solidFill>
                  <a:prstClr val="black"/>
                </a:solidFill>
              </a:rPr>
              <a:t>ให้เป็น </a:t>
            </a:r>
            <a:r>
              <a:rPr lang="en-US" sz="2800" dirty="0">
                <a:solidFill>
                  <a:prstClr val="black"/>
                </a:solidFill>
              </a:rPr>
              <a:t>String </a:t>
            </a:r>
            <a:r>
              <a:rPr lang="th-TH" sz="2800" dirty="0">
                <a:solidFill>
                  <a:prstClr val="black"/>
                </a:solidFill>
              </a:rPr>
              <a:t>ที่เหมาะกับการแสดงผล</a:t>
            </a:r>
          </a:p>
          <a:p>
            <a:pPr lvl="1">
              <a:buClr>
                <a:srgbClr val="FEB80A"/>
              </a:buClr>
            </a:pPr>
            <a:endParaRPr lang="th-TH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th-TH" sz="14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https://docs.python.org/3/library/functions.html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406614"/>
            <a:ext cx="7620000" cy="2927386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(18)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'18'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(0x35)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'53'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66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None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'None'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'&lt;built-in function print&gt;'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(hello)		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user written function hello()</a:t>
            </a: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'&lt;function hello at 0x03390C90&gt;'</a:t>
            </a: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216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Constants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4640" y="2834640"/>
          <a:ext cx="8554720" cy="326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5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string.ascii_letters</a:t>
                      </a:r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</a:t>
                      </a:r>
                      <a:r>
                        <a:rPr lang="en-US" sz="1600" dirty="0" err="1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abcdefghijklmnopqrstuvwxyzABCDEFGHIJKLMNOPQRSTUVWXYZ</a:t>
                      </a:r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string.ascii_lowercase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'abcdefghijklmnopqrstuvwxyz'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string.ascii_uppercase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'ABCDEFGHIJKLMNOPQRSTUVWXYZ'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string.digits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'0123456789'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string.hexdigits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'0123456789abcdefABCDEF'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string.octdigits</a:t>
                      </a:r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'01234567'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'!"#$%&amp;\'()*+,-./:;&lt;=&gt;?@[\\]^_`{|}~'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string.printable</a:t>
                      </a:r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digits + letters + punctuation + whitespace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string.whitespace</a:t>
                      </a:r>
                      <a:endParaRPr lang="en-US" sz="1600" dirty="0"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space + tab + linefeed + return + </a:t>
                      </a:r>
                      <a:r>
                        <a:rPr lang="en-US" sz="1600" dirty="0" err="1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formfeed</a:t>
                      </a:r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 + vertical tab </a:t>
                      </a:r>
                    </a:p>
                    <a:p>
                      <a:r>
                        <a:rPr lang="en-US" sz="1600" dirty="0"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(on most systems)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2000" y="1600200"/>
            <a:ext cx="7620000" cy="914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66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string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string.digits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'0123456789'</a:t>
            </a: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https://docs.python.org/3/library/string.html</a:t>
            </a:r>
          </a:p>
        </p:txBody>
      </p:sp>
    </p:spTree>
    <p:extLst>
      <p:ext uri="{BB962C8B-B14F-4D97-AF65-F5344CB8AC3E}">
        <p14:creationId xmlns:p14="http://schemas.microsoft.com/office/powerpoint/2010/main" val="38982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Method </a:t>
            </a:r>
            <a:r>
              <a:rPr lang="th-TH" sz="3200" dirty="0"/>
              <a:t>มีลักษณะคล้ายฟังก์ชัน</a:t>
            </a:r>
          </a:p>
          <a:p>
            <a:pPr lvl="1"/>
            <a:r>
              <a:rPr lang="th-TH" sz="2800" dirty="0"/>
              <a:t>รับค่า </a:t>
            </a:r>
            <a:r>
              <a:rPr lang="en-US" sz="2800" dirty="0"/>
              <a:t>Argument </a:t>
            </a:r>
            <a:r>
              <a:rPr lang="th-TH" sz="2800" dirty="0"/>
              <a:t>และมีการคืนค่าผลลัพธ์</a:t>
            </a:r>
          </a:p>
          <a:p>
            <a:pPr lvl="1"/>
            <a:r>
              <a:rPr lang="th-TH" sz="2800" dirty="0"/>
              <a:t>แต่ </a:t>
            </a:r>
            <a:r>
              <a:rPr lang="en-US" sz="2800" dirty="0"/>
              <a:t>Syntax </a:t>
            </a:r>
            <a:r>
              <a:rPr lang="th-TH" sz="2800" dirty="0"/>
              <a:t>การเรียกใช้ต่างจากฟังก์ชัน</a:t>
            </a:r>
            <a:endParaRPr lang="en-US" sz="2800" dirty="0"/>
          </a:p>
          <a:p>
            <a:r>
              <a:rPr lang="th-TH" sz="3200" dirty="0"/>
              <a:t>ตัวอย่างเช่น </a:t>
            </a:r>
            <a:r>
              <a:rPr lang="en-US" sz="3200" dirty="0"/>
              <a:t>Method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upper()</a:t>
            </a:r>
            <a:r>
              <a:rPr lang="en-US" sz="3200" dirty="0"/>
              <a:t> </a:t>
            </a:r>
            <a:r>
              <a:rPr lang="th-TH" sz="3200" dirty="0"/>
              <a:t>รับค่า </a:t>
            </a:r>
            <a:r>
              <a:rPr lang="en-US" sz="3200" dirty="0"/>
              <a:t>String </a:t>
            </a:r>
            <a:r>
              <a:rPr lang="th-TH" sz="3200" dirty="0"/>
              <a:t>แล้ว </a:t>
            </a:r>
            <a:r>
              <a:rPr lang="en-US" sz="3200" dirty="0"/>
              <a:t>Return String </a:t>
            </a:r>
            <a:r>
              <a:rPr lang="th-TH" sz="3200" dirty="0"/>
              <a:t>ใหม่ที่เป็นตัวพิมพ์ใหญ่ทั้งหมด </a:t>
            </a:r>
            <a:r>
              <a:rPr lang="en-US" sz="3200" dirty="0"/>
              <a:t>(Uppercase) </a:t>
            </a:r>
          </a:p>
          <a:p>
            <a:pPr lvl="1"/>
            <a:r>
              <a:rPr lang="th-TH" sz="2800" dirty="0"/>
              <a:t>แทนที่จะเรียกใช้ด้วย</a:t>
            </a:r>
            <a:r>
              <a:rPr lang="en-US" sz="2800" dirty="0"/>
              <a:t> Syntax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upper(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word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8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800" dirty="0"/>
              <a:t>Syntax </a:t>
            </a:r>
            <a:r>
              <a:rPr lang="th-TH" sz="2800" dirty="0"/>
              <a:t>ที่ถูกต้องของ </a:t>
            </a:r>
            <a:r>
              <a:rPr lang="en-US" sz="2800" dirty="0"/>
              <a:t>String Method </a:t>
            </a:r>
            <a:r>
              <a:rPr lang="th-TH" sz="2800" dirty="0"/>
              <a:t>คือ 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word</a:t>
            </a:r>
            <a:r>
              <a:rPr lang="en-US" sz="24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upper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5295088"/>
            <a:ext cx="7620000" cy="128016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 =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new_word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upper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new_word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BANANA</a:t>
            </a:r>
            <a:endParaRPr lang="en-US" dirty="0">
              <a:solidFill>
                <a:srgbClr val="4070A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0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/>
              <a:t>ในกรณีที่ </a:t>
            </a:r>
            <a:r>
              <a:rPr lang="en-US" sz="3200" dirty="0"/>
              <a:t>String </a:t>
            </a:r>
            <a:r>
              <a:rPr lang="th-TH" sz="3200" dirty="0"/>
              <a:t>ประกอบด้วย </a:t>
            </a:r>
            <a:r>
              <a:rPr lang="en-US" sz="3200" dirty="0"/>
              <a:t>Escaped Characters</a:t>
            </a:r>
            <a:r>
              <a:rPr lang="th-TH" sz="3200" dirty="0"/>
              <a:t> เราสามารถใช้ฟังก์ชัน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3200" dirty="0"/>
              <a:t> </a:t>
            </a:r>
            <a:r>
              <a:rPr lang="th-TH" sz="3200" dirty="0"/>
              <a:t>ในการแสดง </a:t>
            </a:r>
            <a:r>
              <a:rPr lang="en-US" sz="3200" dirty="0"/>
              <a:t>Output </a:t>
            </a:r>
            <a:r>
              <a:rPr lang="th-TH" sz="3200" dirty="0"/>
              <a:t>ที่อ่านง่ายขึ้น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6664" y="3200400"/>
            <a:ext cx="7615335" cy="3200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Isn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\'t," she said.'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'"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Isn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\'t," she said.'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Isn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\'t," she said.'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"Isn't," she said.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'First line.\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nSecond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line.'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 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\n is included in the output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'First line.\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nSecond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line.'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(s) 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with print(), \n produces a new line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First line.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Second line.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998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]])</a:t>
            </a:r>
          </a:p>
          <a:p>
            <a:pPr lvl="1">
              <a:lnSpc>
                <a:spcPct val="90000"/>
              </a:lnSpc>
            </a:pPr>
            <a:r>
              <a:rPr lang="th-TH" sz="2800" dirty="0">
                <a:solidFill>
                  <a:prstClr val="black"/>
                </a:solidFill>
              </a:rPr>
              <a:t>นับจำนวนครั้ง </a:t>
            </a:r>
            <a:r>
              <a:rPr lang="en-US" sz="2800" dirty="0">
                <a:solidFill>
                  <a:prstClr val="black"/>
                </a:solidFill>
              </a:rPr>
              <a:t>(non-overlapping) </a:t>
            </a:r>
            <a:r>
              <a:rPr lang="th-TH" sz="2800" dirty="0">
                <a:solidFill>
                  <a:prstClr val="black"/>
                </a:solidFill>
              </a:rPr>
              <a:t>ที่ </a:t>
            </a:r>
            <a:r>
              <a:rPr lang="en-US" sz="2800" dirty="0">
                <a:solidFill>
                  <a:prstClr val="black"/>
                </a:solidFill>
              </a:rPr>
              <a:t>Substring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ปรากฏใน </a:t>
            </a: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โดยสามารถใช้ </a:t>
            </a:r>
            <a:r>
              <a:rPr lang="en-US" sz="2800" dirty="0">
                <a:solidFill>
                  <a:prstClr val="black"/>
                </a:solidFill>
              </a:rPr>
              <a:t>Optional Parameter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และ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เพื่อระบุช่วง </a:t>
            </a:r>
            <a:r>
              <a:rPr lang="en-US" sz="2800" dirty="0">
                <a:solidFill>
                  <a:prstClr val="black"/>
                </a:solidFill>
              </a:rPr>
              <a:t>index </a:t>
            </a:r>
            <a:r>
              <a:rPr lang="th-TH" sz="2800" dirty="0">
                <a:solidFill>
                  <a:prstClr val="black"/>
                </a:solidFill>
              </a:rPr>
              <a:t>ที่ค้นหาโดยตีความในลักษณะเดียวกันกับ </a:t>
            </a:r>
            <a:r>
              <a:rPr lang="en-US" sz="2800" dirty="0">
                <a:solidFill>
                  <a:prstClr val="black"/>
                </a:solidFill>
              </a:rPr>
              <a:t>slicing</a:t>
            </a: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endswith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suffix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]])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คืนค่า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ถ้า </a:t>
            </a: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ลงท้ายด้วย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suffix</a:t>
            </a:r>
          </a:p>
          <a:p>
            <a:pPr marL="411480" lvl="1" indent="0">
              <a:buClr>
                <a:srgbClr val="FEB80A"/>
              </a:buClr>
              <a:buNone/>
            </a:pPr>
            <a:endParaRPr lang="en-US" sz="1400" b="0" i="1" dirty="0"/>
          </a:p>
          <a:p>
            <a:pPr marL="411480" lvl="1" indent="0">
              <a:buClr>
                <a:srgbClr val="FEB80A"/>
              </a:buClr>
              <a:buNone/>
            </a:pPr>
            <a:endParaRPr lang="en-US" sz="1400" b="0" i="1" dirty="0"/>
          </a:p>
          <a:p>
            <a:pPr marL="411480" lvl="1" indent="0">
              <a:buClr>
                <a:srgbClr val="FEB80A"/>
              </a:buClr>
              <a:buNone/>
            </a:pPr>
            <a:endParaRPr lang="en-US" sz="1400" b="0" i="1" dirty="0"/>
          </a:p>
          <a:p>
            <a:pPr>
              <a:lnSpc>
                <a:spcPct val="90000"/>
              </a:lnSpc>
            </a:pP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find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]])</a:t>
            </a:r>
          </a:p>
          <a:p>
            <a:pPr lvl="1">
              <a:buClr>
                <a:srgbClr val="FEB80A"/>
              </a:buClr>
            </a:pPr>
            <a:r>
              <a:rPr lang="th-TH" sz="2800" dirty="0">
                <a:solidFill>
                  <a:prstClr val="black"/>
                </a:solidFill>
              </a:rPr>
              <a:t>คืนค่า </a:t>
            </a:r>
            <a:r>
              <a:rPr lang="en-US" sz="2800" dirty="0">
                <a:solidFill>
                  <a:prstClr val="black"/>
                </a:solidFill>
              </a:rPr>
              <a:t>index </a:t>
            </a:r>
            <a:r>
              <a:rPr lang="th-TH" sz="2800" dirty="0">
                <a:solidFill>
                  <a:prstClr val="black"/>
                </a:solidFill>
              </a:rPr>
              <a:t>แรกที่พบ</a:t>
            </a:r>
            <a:r>
              <a:rPr lang="en-US" sz="2800" dirty="0">
                <a:solidFill>
                  <a:prstClr val="black"/>
                </a:solidFill>
              </a:rPr>
              <a:t> Substring</a:t>
            </a:r>
            <a:r>
              <a:rPr lang="th-TH" sz="2800" dirty="0">
                <a:solidFill>
                  <a:prstClr val="black"/>
                </a:solidFill>
              </a:rPr>
              <a:t>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ใน </a:t>
            </a: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และ </a:t>
            </a:r>
            <a:r>
              <a:rPr lang="en-US" sz="2800" dirty="0">
                <a:solidFill>
                  <a:prstClr val="black"/>
                </a:solidFill>
              </a:rPr>
              <a:t>-1 </a:t>
            </a:r>
            <a:r>
              <a:rPr lang="th-TH" sz="2800" dirty="0">
                <a:solidFill>
                  <a:prstClr val="black"/>
                </a:solidFill>
              </a:rPr>
              <a:t>หากไม่พบ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171216"/>
            <a:ext cx="3657600" cy="64008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banana'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na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th-TH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https://docs.python.org/3/library/stdtypes.html#string-methods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String Methods [2]</a:t>
            </a:r>
          </a:p>
        </p:txBody>
      </p:sp>
      <p:sp>
        <p:nvSpPr>
          <p:cNvPr id="7" name="Rectangle 6"/>
          <p:cNvSpPr/>
          <p:nvPr/>
        </p:nvSpPr>
        <p:spPr>
          <a:xfrm>
            <a:off x="4724400" y="3171216"/>
            <a:ext cx="3657600" cy="64008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aaaaa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'aa'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4724400"/>
            <a:ext cx="7620000" cy="64008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'Quadruple'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endswith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uple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th-TH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072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>
            <a:normAutofit/>
          </a:bodyPr>
          <a:lstStyle/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isalpha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th-TH" sz="2800" dirty="0"/>
              <a:t>คืนค่า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2800" dirty="0"/>
              <a:t> </a:t>
            </a:r>
            <a:r>
              <a:rPr lang="th-TH" sz="2800" dirty="0"/>
              <a:t>ก็ต่อเมื่อไม่ใช่ </a:t>
            </a:r>
            <a:r>
              <a:rPr lang="en-US" sz="2800" dirty="0"/>
              <a:t>String </a:t>
            </a:r>
            <a:r>
              <a:rPr lang="th-TH" sz="2800" dirty="0"/>
              <a:t>ว่างและอักขระทุกตัวเป็นตัวอักษร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C00000"/>
                </a:solidFill>
              </a:rPr>
              <a:t>Alphabetic</a:t>
            </a:r>
            <a:r>
              <a:rPr lang="en-US" sz="2800" dirty="0"/>
              <a:t>)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isdigit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th-TH" sz="2800" dirty="0"/>
              <a:t>คืนค่า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th-TH" sz="2400" dirty="0"/>
              <a:t> </a:t>
            </a:r>
            <a:r>
              <a:rPr lang="th-TH" sz="2800" dirty="0"/>
              <a:t>ก็ต่อเมื่อไม่ใช่ </a:t>
            </a:r>
            <a:r>
              <a:rPr lang="en-US" sz="2800" dirty="0"/>
              <a:t>String </a:t>
            </a:r>
            <a:r>
              <a:rPr lang="th-TH" sz="2800" dirty="0"/>
              <a:t>ว่างและอักขระทุกตัวเป็นตัวเลข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C00000"/>
                </a:solidFill>
              </a:rPr>
              <a:t>Numeric</a:t>
            </a:r>
            <a:r>
              <a:rPr lang="en-US" sz="2800" dirty="0"/>
              <a:t>)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islower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th-TH" sz="2800" dirty="0"/>
              <a:t>คืนค่า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th-TH" sz="2400" dirty="0"/>
              <a:t> </a:t>
            </a:r>
            <a:r>
              <a:rPr lang="th-TH" sz="2800" dirty="0"/>
              <a:t>ก็ต่อเมื่อมี</a:t>
            </a:r>
            <a:r>
              <a:rPr lang="th-TH" sz="2800" u="sng" dirty="0"/>
              <a:t>อักษร</a:t>
            </a:r>
            <a:r>
              <a:rPr lang="th-TH" sz="2800" dirty="0"/>
              <a:t>ชนิดที่มีแยกตัวพิมพ์เล็ก</a:t>
            </a:r>
            <a:r>
              <a:rPr lang="en-US" sz="2800" dirty="0"/>
              <a:t>-</a:t>
            </a:r>
            <a:r>
              <a:rPr lang="th-TH" sz="2800" dirty="0"/>
              <a:t>ใหญ่ </a:t>
            </a:r>
            <a:r>
              <a:rPr lang="en-US" sz="2800" dirty="0"/>
              <a:t>(Cased Characters) </a:t>
            </a:r>
            <a:r>
              <a:rPr lang="th-TH" sz="2800" dirty="0"/>
              <a:t>อย่างน้อย </a:t>
            </a:r>
            <a:r>
              <a:rPr lang="en-US" sz="2800" dirty="0"/>
              <a:t>1 </a:t>
            </a:r>
            <a:r>
              <a:rPr lang="th-TH" sz="2800" dirty="0"/>
              <a:t>ตัว</a:t>
            </a:r>
            <a:r>
              <a:rPr lang="en-US" sz="2800" dirty="0"/>
              <a:t> </a:t>
            </a:r>
            <a:r>
              <a:rPr lang="th-TH" sz="2800" dirty="0"/>
              <a:t>และทุกตัวเป็นตัวพิมพ์เล็ก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C00000"/>
                </a:solidFill>
              </a:rPr>
              <a:t>Lowercase</a:t>
            </a:r>
            <a:r>
              <a:rPr lang="en-US" sz="2800" dirty="0"/>
              <a:t>)</a:t>
            </a:r>
            <a:endParaRPr lang="en-US" sz="28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400" dirty="0">
              <a:solidFill>
                <a:srgbClr val="0070C0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https://docs.python.org/3/library/stdtypes.html#string-methods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String Methods [3]</a:t>
            </a:r>
          </a:p>
        </p:txBody>
      </p:sp>
    </p:spTree>
    <p:extLst>
      <p:ext uri="{BB962C8B-B14F-4D97-AF65-F5344CB8AC3E}">
        <p14:creationId xmlns:p14="http://schemas.microsoft.com/office/powerpoint/2010/main" val="2965424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>
            <a:normAutofit/>
          </a:bodyPr>
          <a:lstStyle/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isspace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th-TH" sz="2800" dirty="0"/>
              <a:t>คืนค่า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2800" dirty="0"/>
              <a:t> </a:t>
            </a:r>
            <a:r>
              <a:rPr lang="th-TH" sz="2800" dirty="0"/>
              <a:t>ก็ต่อเมื่อไม่ใช่ </a:t>
            </a:r>
            <a:r>
              <a:rPr lang="en-US" sz="2800" dirty="0"/>
              <a:t>String </a:t>
            </a:r>
            <a:r>
              <a:rPr lang="th-TH" sz="2800" dirty="0"/>
              <a:t>ว่างและอักขระทุกตัวเป็นอักขระ </a:t>
            </a:r>
            <a:r>
              <a:rPr lang="en-US" sz="2800" dirty="0">
                <a:solidFill>
                  <a:srgbClr val="C00000"/>
                </a:solidFill>
              </a:rPr>
              <a:t>Whitespace</a:t>
            </a:r>
          </a:p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isupper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th-TH" sz="2800" dirty="0"/>
              <a:t>คืนค่า </a:t>
            </a:r>
            <a:r>
              <a:rPr lang="en-US" sz="20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2800" dirty="0"/>
              <a:t> </a:t>
            </a:r>
            <a:r>
              <a:rPr lang="th-TH" sz="2800" dirty="0"/>
              <a:t>ก็ต่อเมื่อมี </a:t>
            </a:r>
            <a:r>
              <a:rPr lang="en-US" sz="2800" u="sng" dirty="0"/>
              <a:t>Cased Character</a:t>
            </a:r>
            <a:r>
              <a:rPr lang="en-US" sz="2800" dirty="0"/>
              <a:t> </a:t>
            </a:r>
            <a:r>
              <a:rPr lang="th-TH" sz="2800" dirty="0"/>
              <a:t>อย่างน้อย </a:t>
            </a:r>
            <a:r>
              <a:rPr lang="en-US" sz="2800" dirty="0"/>
              <a:t>1 </a:t>
            </a:r>
            <a:r>
              <a:rPr lang="th-TH" sz="2800" dirty="0"/>
              <a:t>ตัว</a:t>
            </a:r>
            <a:r>
              <a:rPr lang="en-US" sz="2800" dirty="0"/>
              <a:t> </a:t>
            </a:r>
            <a:r>
              <a:rPr lang="th-TH" sz="2800" dirty="0"/>
              <a:t>และทุกตัวเป็นตัวพิมพ์ใหญ่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C00000"/>
                </a:solidFill>
              </a:rPr>
              <a:t>Uppercase</a:t>
            </a:r>
            <a:r>
              <a:rPr lang="en-US" sz="2800" dirty="0"/>
              <a:t>)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replace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old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lvl="1">
              <a:lnSpc>
                <a:spcPct val="90000"/>
              </a:lnSpc>
            </a:pPr>
            <a:r>
              <a:rPr lang="th-TH" sz="2800" dirty="0">
                <a:solidFill>
                  <a:prstClr val="black"/>
                </a:solidFill>
              </a:rPr>
              <a:t>สร้าง </a:t>
            </a:r>
            <a:r>
              <a:rPr lang="en-US" sz="2800" dirty="0">
                <a:solidFill>
                  <a:prstClr val="black"/>
                </a:solidFill>
              </a:rPr>
              <a:t>String </a:t>
            </a:r>
            <a:r>
              <a:rPr lang="th-TH" sz="2800" dirty="0">
                <a:solidFill>
                  <a:prstClr val="black"/>
                </a:solidFill>
              </a:rPr>
              <a:t>ใหม่จาก </a:t>
            </a: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โดยแทนที่ </a:t>
            </a:r>
            <a:r>
              <a:rPr lang="en-US" sz="2800" dirty="0">
                <a:solidFill>
                  <a:prstClr val="black"/>
                </a:solidFill>
              </a:rPr>
              <a:t>Substring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old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ด้วย </a:t>
            </a:r>
            <a:r>
              <a:rPr lang="en-US" sz="2800" dirty="0">
                <a:solidFill>
                  <a:prstClr val="black"/>
                </a:solidFill>
              </a:rPr>
              <a:t>Substring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โดยสามารถใช้ </a:t>
            </a:r>
            <a:r>
              <a:rPr lang="en-US" sz="2800" dirty="0">
                <a:solidFill>
                  <a:prstClr val="black"/>
                </a:solidFill>
              </a:rPr>
              <a:t>Optional Parameter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เพื่อระบุจำนวนครั้งที่ทำการแทนที่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String Methods [4]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https://docs.python.org/3/library/stdtypes.html#string-methods</a:t>
            </a:r>
          </a:p>
        </p:txBody>
      </p:sp>
    </p:spTree>
    <p:extLst>
      <p:ext uri="{BB962C8B-B14F-4D97-AF65-F5344CB8AC3E}">
        <p14:creationId xmlns:p14="http://schemas.microsoft.com/office/powerpoint/2010/main" val="465569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split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sep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maxsplit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]])</a:t>
            </a:r>
          </a:p>
          <a:p>
            <a:pPr lvl="1">
              <a:lnSpc>
                <a:spcPct val="90000"/>
              </a:lnSpc>
            </a:pPr>
            <a:r>
              <a:rPr lang="th-TH" sz="2800" dirty="0">
                <a:solidFill>
                  <a:prstClr val="black"/>
                </a:solidFill>
              </a:rPr>
              <a:t>สร้าง </a:t>
            </a:r>
            <a:r>
              <a:rPr lang="en-US" sz="2800" dirty="0">
                <a:solidFill>
                  <a:prstClr val="black"/>
                </a:solidFill>
              </a:rPr>
              <a:t>List </a:t>
            </a:r>
            <a:r>
              <a:rPr lang="th-TH" sz="2800" dirty="0">
                <a:solidFill>
                  <a:prstClr val="black"/>
                </a:solidFill>
              </a:rPr>
              <a:t>ของ </a:t>
            </a:r>
            <a:r>
              <a:rPr lang="en-US" sz="2800" dirty="0">
                <a:solidFill>
                  <a:prstClr val="black"/>
                </a:solidFill>
              </a:rPr>
              <a:t>String </a:t>
            </a:r>
            <a:r>
              <a:rPr lang="th-TH" sz="2800" dirty="0">
                <a:solidFill>
                  <a:prstClr val="black"/>
                </a:solidFill>
              </a:rPr>
              <a:t>ย่อยที่เกิดจากการตัด </a:t>
            </a: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ด้วย </a:t>
            </a:r>
            <a:r>
              <a:rPr lang="en-US" sz="2800" dirty="0">
                <a:solidFill>
                  <a:prstClr val="black"/>
                </a:solidFill>
              </a:rPr>
              <a:t>String 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sep</a:t>
            </a:r>
            <a:r>
              <a:rPr lang="en-US" sz="2800" dirty="0">
                <a:solidFill>
                  <a:prstClr val="black"/>
                </a:solidFill>
              </a:rPr>
              <a:t> (Separator) </a:t>
            </a:r>
            <a:r>
              <a:rPr lang="th-TH" sz="2800" dirty="0">
                <a:solidFill>
                  <a:prstClr val="black"/>
                </a:solidFill>
              </a:rPr>
              <a:t>โดยสามารถใช้ </a:t>
            </a:r>
            <a:r>
              <a:rPr lang="en-US" sz="2800" dirty="0">
                <a:solidFill>
                  <a:prstClr val="black"/>
                </a:solidFill>
              </a:rPr>
              <a:t>Optional Parameter 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maxsplit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th-TH" sz="2800" dirty="0">
                <a:solidFill>
                  <a:prstClr val="black"/>
                </a:solidFill>
              </a:rPr>
              <a:t>เพื่อจำกัดจำนวนครั้งที่ทำการตัด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2400" u="sng" dirty="0">
                <a:solidFill>
                  <a:prstClr val="black"/>
                </a:solidFill>
              </a:rPr>
              <a:t>Note</a:t>
            </a:r>
            <a:r>
              <a:rPr lang="en-US" sz="2400" dirty="0">
                <a:solidFill>
                  <a:prstClr val="black"/>
                </a:solidFill>
              </a:rPr>
              <a:t>: </a:t>
            </a:r>
            <a:r>
              <a:rPr lang="th-TH" sz="2400" dirty="0">
                <a:solidFill>
                  <a:prstClr val="black"/>
                </a:solidFill>
              </a:rPr>
              <a:t>ถ้าไม่ระบุ </a:t>
            </a:r>
            <a:r>
              <a:rPr lang="en-US" sz="1600" b="0" i="1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sep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th-TH" sz="2400" dirty="0">
                <a:solidFill>
                  <a:prstClr val="black"/>
                </a:solidFill>
              </a:rPr>
              <a:t>หรือ </a:t>
            </a:r>
            <a:r>
              <a:rPr lang="en-US" sz="1600" b="0" i="1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sep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th-TH" sz="2400" dirty="0">
                <a:solidFill>
                  <a:prstClr val="black"/>
                </a:solidFill>
              </a:rPr>
              <a:t>มีค่า </a:t>
            </a:r>
            <a:r>
              <a:rPr lang="en-US" sz="2400" dirty="0">
                <a:solidFill>
                  <a:prstClr val="black"/>
                </a:solidFill>
              </a:rPr>
              <a:t>None </a:t>
            </a:r>
            <a:r>
              <a:rPr lang="th-TH" sz="2400" dirty="0">
                <a:solidFill>
                  <a:prstClr val="black"/>
                </a:solidFill>
              </a:rPr>
              <a:t>การตัดจะถือว่าอักขระ</a:t>
            </a:r>
            <a:r>
              <a:rPr lang="en-US" sz="2400" dirty="0">
                <a:solidFill>
                  <a:prstClr val="black"/>
                </a:solidFill>
              </a:rPr>
              <a:t> whitespace </a:t>
            </a:r>
            <a:r>
              <a:rPr lang="th-TH" sz="2400" dirty="0">
                <a:solidFill>
                  <a:prstClr val="black"/>
                </a:solidFill>
              </a:rPr>
              <a:t>ที่ติดกันทั้งหมด เป็น</a:t>
            </a:r>
            <a:r>
              <a:rPr lang="en-US" sz="2400" dirty="0">
                <a:solidFill>
                  <a:prstClr val="black"/>
                </a:solidFill>
              </a:rPr>
              <a:t> Separator </a:t>
            </a:r>
            <a:r>
              <a:rPr lang="th-TH" sz="2400" dirty="0">
                <a:solidFill>
                  <a:prstClr val="black"/>
                </a:solidFill>
              </a:rPr>
              <a:t>ตัวเดียว</a:t>
            </a:r>
            <a:endParaRPr lang="en-US" sz="240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th-TH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400" dirty="0">
              <a:solidFill>
                <a:srgbClr val="0070C0"/>
              </a:solidFill>
            </a:endParaRPr>
          </a:p>
          <a:p>
            <a:pPr marL="411480" lvl="1" indent="0">
              <a:buClr>
                <a:srgbClr val="FEB80A"/>
              </a:buClr>
              <a:buNone/>
            </a:pPr>
            <a:endParaRPr lang="en-US" sz="1400" b="0" i="1" dirty="0"/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String Methods [5]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3181738"/>
            <a:ext cx="7620000" cy="1600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'1,2,3'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split(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','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['1', '2', '3']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'1,2,3'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split(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','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maxsplit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['1</a:t>
            </a:r>
            <a:r>
              <a:rPr lang="en-US" sz="160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', '2,3']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'1,2,,3,'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split(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','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['1', '2', '', '3', '']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5562600"/>
            <a:ext cx="7620000" cy="10668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'1</a:t>
            </a:r>
            <a:r>
              <a:rPr lang="th-TH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2</a:t>
            </a:r>
            <a:r>
              <a:rPr lang="th-TH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3'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split()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['1', '2', '3']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  <a:r>
              <a:rPr lang="th-TH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1</a:t>
            </a:r>
            <a:r>
              <a:rPr lang="th-TH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2</a:t>
            </a:r>
            <a:r>
              <a:rPr lang="th-TH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3</a:t>
            </a:r>
            <a:r>
              <a:rPr lang="th-TH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split()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['1', '2', '3']</a:t>
            </a:r>
            <a:endParaRPr lang="en-US" sz="1600" dirty="0">
              <a:latin typeface="Consolas" panose="020B0609020204030204" pitchFamily="49" charset="0"/>
              <a:ea typeface="Calibri"/>
              <a:cs typeface="Consolas" panose="020B0609020204030204" pitchFamily="49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54225" y="284700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https://docs.python.org/3/library/stdtypes.html#string-methods</a:t>
            </a:r>
          </a:p>
        </p:txBody>
      </p:sp>
    </p:spTree>
    <p:extLst>
      <p:ext uri="{BB962C8B-B14F-4D97-AF65-F5344CB8AC3E}">
        <p14:creationId xmlns:p14="http://schemas.microsoft.com/office/powerpoint/2010/main" val="12814965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76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splitline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 err="1">
                <a:latin typeface="Consolas" panose="020B0609020204030204" pitchFamily="49" charset="0"/>
                <a:cs typeface="Consolas" panose="020B0609020204030204" pitchFamily="49" charset="0"/>
              </a:rPr>
              <a:t>keepend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=False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th-TH" sz="2800" dirty="0">
                <a:solidFill>
                  <a:prstClr val="black"/>
                </a:solidFill>
              </a:rPr>
              <a:t>สร้าง </a:t>
            </a:r>
            <a:r>
              <a:rPr lang="en-US" sz="2800" dirty="0">
                <a:solidFill>
                  <a:prstClr val="black"/>
                </a:solidFill>
              </a:rPr>
              <a:t>List </a:t>
            </a:r>
            <a:r>
              <a:rPr lang="th-TH" sz="2800" dirty="0">
                <a:solidFill>
                  <a:prstClr val="black"/>
                </a:solidFill>
              </a:rPr>
              <a:t>ของ </a:t>
            </a:r>
            <a:r>
              <a:rPr lang="en-US" sz="2800" dirty="0">
                <a:solidFill>
                  <a:prstClr val="black"/>
                </a:solidFill>
              </a:rPr>
              <a:t>String </a:t>
            </a:r>
            <a:r>
              <a:rPr lang="th-TH" sz="2800" dirty="0">
                <a:solidFill>
                  <a:prstClr val="black"/>
                </a:solidFill>
              </a:rPr>
              <a:t>ย่อยที่เกิดจากแยกบรรทัด </a:t>
            </a: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endParaRPr lang="en-US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400" dirty="0">
              <a:solidFill>
                <a:srgbClr val="0070C0"/>
              </a:solidFill>
            </a:endParaRPr>
          </a:p>
          <a:p>
            <a:pPr marL="411480" lvl="1" indent="0">
              <a:buClr>
                <a:srgbClr val="FEB80A"/>
              </a:buClr>
              <a:buNone/>
            </a:pPr>
            <a:endParaRPr lang="en-US" sz="1400" b="0" i="1" dirty="0"/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String Methods [6]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715000" y="2362200"/>
            <a:ext cx="3200400" cy="4191001"/>
          </a:xfrm>
          <a:prstGeom prst="rect">
            <a:avLst/>
          </a:prstGeom>
          <a:ln w="25400">
            <a:noFill/>
          </a:ln>
        </p:spPr>
        <p:txBody>
          <a:bodyPr lIns="45720" rIns="45720" anchor="ctr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endParaRPr lang="en-US" sz="15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Lines with </a:t>
            </a:r>
            <a:r>
              <a:rPr lang="en-US" sz="15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splitlines</a:t>
            </a: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():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 line: 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 line: This is a sample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 line: multi-line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 line: string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solidFill>
                  <a:srgbClr val="C00000"/>
                </a:solidFill>
                <a:latin typeface="Consolas" panose="020B0609020204030204" pitchFamily="49" charset="0"/>
                <a:ea typeface="Times New Roman"/>
                <a:cs typeface="Consolas" panose="020B0609020204030204" pitchFamily="49" charset="0"/>
              </a:rPr>
              <a:t>==================</a:t>
            </a:r>
            <a:endParaRPr lang="en-US" sz="1500" b="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Lines with </a:t>
            </a:r>
            <a:r>
              <a:rPr lang="en-US" sz="15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splitLines</a:t>
            </a: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(True):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 line: </a:t>
            </a:r>
          </a:p>
          <a:p>
            <a:pPr marL="114300" indent="0">
              <a:buFont typeface="Arial" pitchFamily="34" charset="0"/>
              <a:buNone/>
            </a:pPr>
            <a:endParaRPr lang="en-US" sz="15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 line: This is a sample</a:t>
            </a:r>
          </a:p>
          <a:p>
            <a:pPr marL="114300" indent="0">
              <a:buFont typeface="Arial" pitchFamily="34" charset="0"/>
              <a:buNone/>
            </a:pPr>
            <a:endParaRPr lang="en-US" sz="15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 line: multi-line</a:t>
            </a:r>
          </a:p>
          <a:p>
            <a:pPr marL="114300" indent="0">
              <a:buFont typeface="Arial" pitchFamily="34" charset="0"/>
              <a:buNone/>
            </a:pPr>
            <a:endParaRPr lang="en-US" sz="15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500" b="0" dirty="0">
                <a:latin typeface="Consolas" panose="020B0609020204030204" pitchFamily="49" charset="0"/>
                <a:cs typeface="Consolas" panose="020B0609020204030204" pitchFamily="49" charset="0"/>
              </a:rPr>
              <a:t> line: string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2350700"/>
            <a:ext cx="4572000" cy="419100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808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"""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i="1" dirty="0">
                <a:solidFill>
                  <a:srgbClr val="808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This is a sample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i="1" dirty="0">
                <a:solidFill>
                  <a:srgbClr val="808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multi-line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i="1" dirty="0">
                <a:solidFill>
                  <a:srgbClr val="808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string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i="1" dirty="0">
                <a:solidFill>
                  <a:srgbClr val="808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"""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"Lines with 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splitlines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splitlines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 line:"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"=================="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"Lines with 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splitLines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(True):"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splitlines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 line:"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https://docs.python.org/3/library/stdtypes.html#string-methods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728996" y="2350700"/>
            <a:ext cx="0" cy="41879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21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lnSpcReduction="10000"/>
          </a:bodyPr>
          <a:lstStyle/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startswith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prefix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]])</a:t>
            </a:r>
          </a:p>
          <a:p>
            <a:pPr lvl="1">
              <a:buClr>
                <a:srgbClr val="FEB80A"/>
              </a:buClr>
            </a:pPr>
            <a:r>
              <a:rPr lang="th-TH" sz="2400" dirty="0">
                <a:solidFill>
                  <a:prstClr val="black"/>
                </a:solidFill>
              </a:rPr>
              <a:t>คืนค่า </a:t>
            </a:r>
            <a:r>
              <a:rPr lang="en-US" sz="18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th-TH" sz="2400" dirty="0">
                <a:solidFill>
                  <a:prstClr val="black"/>
                </a:solidFill>
              </a:rPr>
              <a:t>ถ้า </a:t>
            </a:r>
            <a:r>
              <a:rPr lang="en-US" sz="18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th-TH" sz="2400" dirty="0">
                <a:solidFill>
                  <a:prstClr val="black"/>
                </a:solidFill>
              </a:rPr>
              <a:t>ลงท้ายด้วย </a:t>
            </a:r>
            <a:r>
              <a:rPr lang="en-US" sz="1800" b="0" i="1" dirty="0">
                <a:latin typeface="Consolas" panose="020B0609020204030204" pitchFamily="49" charset="0"/>
                <a:cs typeface="Consolas" panose="020B0609020204030204" pitchFamily="49" charset="0"/>
              </a:rPr>
              <a:t>suffix</a:t>
            </a:r>
          </a:p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strip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chars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lvl="1"/>
            <a:r>
              <a:rPr lang="th-TH" sz="2400" dirty="0"/>
              <a:t>สร้าง </a:t>
            </a:r>
            <a:r>
              <a:rPr lang="en-US" sz="2400" dirty="0"/>
              <a:t>String </a:t>
            </a:r>
            <a:r>
              <a:rPr lang="th-TH" sz="2400" dirty="0"/>
              <a:t>ใหม่จาก </a:t>
            </a:r>
            <a:r>
              <a:rPr lang="en-US" sz="18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400" dirty="0"/>
              <a:t> </a:t>
            </a:r>
            <a:r>
              <a:rPr lang="th-TH" sz="2400" dirty="0"/>
              <a:t>โดยลบ อักขระทุกตัวใน </a:t>
            </a:r>
            <a:r>
              <a:rPr lang="en-US" sz="2400" dirty="0"/>
              <a:t>String </a:t>
            </a:r>
            <a:r>
              <a:rPr lang="en-US" sz="1800" b="0" i="1" dirty="0">
                <a:latin typeface="Consolas" panose="020B0609020204030204" pitchFamily="49" charset="0"/>
                <a:cs typeface="Consolas" panose="020B0609020204030204" pitchFamily="49" charset="0"/>
              </a:rPr>
              <a:t>chars</a:t>
            </a:r>
            <a:r>
              <a:rPr lang="en-US" sz="2400" dirty="0"/>
              <a:t> </a:t>
            </a:r>
            <a:r>
              <a:rPr lang="th-TH" sz="2400" dirty="0"/>
              <a:t>ออกจากตำแหน่งหัวและท้ายของ </a:t>
            </a:r>
            <a:r>
              <a:rPr lang="en-US" sz="18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th-TH" sz="2400" dirty="0"/>
              <a:t> </a:t>
            </a:r>
            <a:r>
              <a:rPr lang="en-US" sz="2400" dirty="0"/>
              <a:t>(</a:t>
            </a:r>
            <a:r>
              <a:rPr lang="th-TH" sz="2400" dirty="0"/>
              <a:t>ถ้ามี</a:t>
            </a:r>
            <a:r>
              <a:rPr lang="en-US" sz="2400" dirty="0"/>
              <a:t>) </a:t>
            </a:r>
          </a:p>
          <a:p>
            <a:pPr lvl="1"/>
            <a:r>
              <a:rPr lang="th-TH" sz="2400" dirty="0"/>
              <a:t>ถ้าไม่ระบุ </a:t>
            </a:r>
            <a:r>
              <a:rPr lang="en-US" sz="1800" b="0" i="1" dirty="0">
                <a:latin typeface="Consolas" panose="020B0609020204030204" pitchFamily="49" charset="0"/>
                <a:cs typeface="Consolas" panose="020B0609020204030204" pitchFamily="49" charset="0"/>
              </a:rPr>
              <a:t>chars</a:t>
            </a:r>
            <a:r>
              <a:rPr lang="en-US" sz="2400" dirty="0"/>
              <a:t> </a:t>
            </a:r>
            <a:r>
              <a:rPr lang="th-TH" sz="2400" dirty="0"/>
              <a:t>หรือ </a:t>
            </a:r>
            <a:r>
              <a:rPr lang="en-US" sz="1800" b="0" i="1" dirty="0">
                <a:latin typeface="Consolas" panose="020B0609020204030204" pitchFamily="49" charset="0"/>
                <a:cs typeface="Consolas" panose="020B0609020204030204" pitchFamily="49" charset="0"/>
              </a:rPr>
              <a:t>chars</a:t>
            </a:r>
            <a:r>
              <a:rPr lang="en-US" sz="2400" dirty="0"/>
              <a:t> </a:t>
            </a:r>
            <a:r>
              <a:rPr lang="th-TH" sz="2400" dirty="0"/>
              <a:t>เป็น </a:t>
            </a:r>
            <a:r>
              <a:rPr lang="en-US" sz="1800" dirty="0">
                <a:solidFill>
                  <a:srgbClr val="FF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None</a:t>
            </a:r>
            <a:r>
              <a:rPr lang="en-US" sz="2400" dirty="0"/>
              <a:t> </a:t>
            </a:r>
            <a:r>
              <a:rPr lang="th-TH" sz="2400" dirty="0"/>
              <a:t>จะทำการลบอักขระ </a:t>
            </a:r>
            <a:r>
              <a:rPr lang="en-US" sz="2400" dirty="0"/>
              <a:t>whitespace </a:t>
            </a:r>
            <a:r>
              <a:rPr lang="th-TH" sz="2400" dirty="0"/>
              <a:t>ที่ตำแหน่งหัวและท้ายของ </a:t>
            </a:r>
            <a:r>
              <a:rPr lang="en-US" sz="18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400" dirty="0"/>
              <a:t> </a:t>
            </a:r>
            <a:r>
              <a:rPr lang="th-TH" sz="2400" dirty="0"/>
              <a:t>แทน</a:t>
            </a:r>
          </a:p>
          <a:p>
            <a:endParaRPr lang="en-US" sz="1400" b="0" i="1" dirty="0">
              <a:solidFill>
                <a:srgbClr val="0070C0"/>
              </a:solidFill>
            </a:endParaRPr>
          </a:p>
          <a:p>
            <a:endParaRPr lang="th-TH" sz="1400" b="0" i="1" dirty="0">
              <a:solidFill>
                <a:srgbClr val="0070C0"/>
              </a:solidFill>
            </a:endParaRPr>
          </a:p>
          <a:p>
            <a:endParaRPr lang="th-TH" sz="1400" b="0" i="1" dirty="0">
              <a:solidFill>
                <a:srgbClr val="0070C0"/>
              </a:solidFill>
            </a:endParaRPr>
          </a:p>
          <a:p>
            <a:endParaRPr lang="th-TH" sz="1400" b="0" i="1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endParaRPr lang="th-TH" sz="1400" b="0" i="1" dirty="0">
              <a:solidFill>
                <a:srgbClr val="0070C0"/>
              </a:solidFill>
            </a:endParaRPr>
          </a:p>
          <a:p>
            <a:pPr marL="411480" lvl="1" indent="0">
              <a:buNone/>
            </a:pPr>
            <a:r>
              <a:rPr lang="en-US" sz="2400" u="sng" dirty="0"/>
              <a:t>Note</a:t>
            </a:r>
            <a:r>
              <a:rPr lang="en-US" sz="2400" dirty="0"/>
              <a:t>: </a:t>
            </a:r>
            <a:r>
              <a:rPr lang="th-TH" sz="2400" dirty="0"/>
              <a:t>ยังมี</a:t>
            </a:r>
            <a:r>
              <a:rPr lang="en-US" sz="2400" dirty="0"/>
              <a:t> Method</a:t>
            </a:r>
            <a:r>
              <a:rPr lang="th-TH" sz="2400" dirty="0"/>
              <a:t> </a:t>
            </a:r>
            <a:r>
              <a:rPr lang="en-US" sz="16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lstrip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dirty="0"/>
              <a:t> </a:t>
            </a:r>
            <a:r>
              <a:rPr lang="th-TH" sz="2400" dirty="0"/>
              <a:t>และ </a:t>
            </a:r>
            <a:r>
              <a:rPr lang="en-US" sz="16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rstrip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dirty="0"/>
              <a:t> </a:t>
            </a:r>
            <a:r>
              <a:rPr lang="th-TH" sz="2400" dirty="0"/>
              <a:t>ที่ทำงานในลักษณะเดียวกันโดย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lstrip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400" dirty="0"/>
              <a:t> </a:t>
            </a:r>
            <a:r>
              <a:rPr lang="th-TH" sz="2400" dirty="0"/>
              <a:t>จะลบเฉพาะอักขระทางด้านซ้าย</a:t>
            </a:r>
            <a:r>
              <a:rPr lang="en-US" sz="2400" dirty="0"/>
              <a:t> </a:t>
            </a:r>
            <a:r>
              <a:rPr lang="th-TH" sz="2400" dirty="0"/>
              <a:t>และ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rstrip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th-TH" sz="2400" dirty="0"/>
              <a:t>จะลบเฉพาะทางขวาเท่านั้น</a:t>
            </a:r>
            <a:endParaRPr lang="en-US" sz="1400" b="0" i="1" dirty="0">
              <a:solidFill>
                <a:srgbClr val="0070C0"/>
              </a:solidFill>
            </a:endParaRPr>
          </a:p>
          <a:p>
            <a:endParaRPr lang="en-US" sz="1400" b="0" i="1" dirty="0">
              <a:solidFill>
                <a:srgbClr val="0070C0"/>
              </a:solidFill>
            </a:endParaRPr>
          </a:p>
          <a:p>
            <a:endParaRPr lang="en-US" sz="1400" b="0" i="1" dirty="0">
              <a:solidFill>
                <a:srgbClr val="0070C0"/>
              </a:solidFill>
            </a:endParaRPr>
          </a:p>
          <a:p>
            <a:endParaRPr lang="en-US" sz="1400" b="0" i="1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400" dirty="0">
              <a:solidFill>
                <a:srgbClr val="0070C0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https://docs.python.org/3/library/stdtypes.html#string-methods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String Methods [7]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4122904"/>
            <a:ext cx="7620000" cy="1143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'www.example.com'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strip(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cmowz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'example'</a:t>
            </a:r>
            <a:endParaRPr lang="th-TH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  spacious   '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strip()</a:t>
            </a:r>
            <a:r>
              <a:rPr lang="th-TH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</a:t>
            </a:r>
            <a:r>
              <a:rPr lang="th-TH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 char is omitted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'spacious'</a:t>
            </a:r>
            <a:endParaRPr lang="th-TH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403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0600"/>
          </a:xfrm>
        </p:spPr>
        <p:txBody>
          <a:bodyPr>
            <a:normAutofit/>
          </a:bodyPr>
          <a:lstStyle/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upper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>
              <a:buClr>
                <a:srgbClr val="FEB80A"/>
              </a:buClr>
            </a:pPr>
            <a:r>
              <a:rPr lang="th-TH" sz="2800" dirty="0"/>
              <a:t>สร้าง </a:t>
            </a:r>
            <a:r>
              <a:rPr lang="en-US" sz="2800" dirty="0"/>
              <a:t>String </a:t>
            </a:r>
            <a:r>
              <a:rPr lang="th-TH" sz="2800" dirty="0"/>
              <a:t>ใหม่จาก </a:t>
            </a: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800" dirty="0"/>
              <a:t> </a:t>
            </a:r>
            <a:r>
              <a:rPr lang="th-TH" sz="2800" dirty="0"/>
              <a:t>โดยเปลี่ยน </a:t>
            </a:r>
            <a:r>
              <a:rPr lang="en-US" sz="2800" dirty="0"/>
              <a:t>Case Character</a:t>
            </a:r>
            <a:r>
              <a:rPr lang="th-TH" sz="2800" dirty="0"/>
              <a:t> ทุกตัวให้เป็นตัวพิมพ์ใหญ่</a:t>
            </a:r>
            <a:endParaRPr lang="en-US" sz="2800" dirty="0"/>
          </a:p>
          <a:p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lower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>
              <a:buClr>
                <a:srgbClr val="FEB80A"/>
              </a:buClr>
            </a:pPr>
            <a:r>
              <a:rPr lang="th-TH" sz="2800" dirty="0"/>
              <a:t>สร้าง </a:t>
            </a:r>
            <a:r>
              <a:rPr lang="en-US" sz="2800" dirty="0"/>
              <a:t>String </a:t>
            </a:r>
            <a:r>
              <a:rPr lang="th-TH" sz="2800" dirty="0"/>
              <a:t>ใหม่จาก </a:t>
            </a:r>
            <a:r>
              <a:rPr lang="en-US" sz="2000" b="0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800" dirty="0"/>
              <a:t> </a:t>
            </a:r>
            <a:r>
              <a:rPr lang="th-TH" sz="2800" dirty="0"/>
              <a:t>โดยเปลี่ยน </a:t>
            </a:r>
            <a:r>
              <a:rPr lang="en-US" sz="2800" dirty="0"/>
              <a:t>Case Character</a:t>
            </a:r>
            <a:r>
              <a:rPr lang="th-TH" sz="2800" dirty="0"/>
              <a:t> ทุกตัวให้เป็นตัวพิมพ์เล็ก</a:t>
            </a:r>
            <a:endParaRPr lang="en-US" sz="2800" dirty="0"/>
          </a:p>
          <a:p>
            <a:endParaRPr lang="en-US" sz="1400" b="0" i="1" dirty="0">
              <a:solidFill>
                <a:srgbClr val="0070C0"/>
              </a:solidFill>
            </a:endParaRPr>
          </a:p>
          <a:p>
            <a:endParaRPr lang="en-US" sz="1400" b="0" i="1" dirty="0">
              <a:solidFill>
                <a:srgbClr val="0070C0"/>
              </a:solidFill>
            </a:endParaRPr>
          </a:p>
          <a:p>
            <a:endParaRPr lang="en-US" sz="1400" b="0" i="1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endParaRPr lang="en-US" sz="1400" dirty="0">
              <a:solidFill>
                <a:prstClr val="black"/>
              </a:solidFill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400" dirty="0">
              <a:solidFill>
                <a:srgbClr val="0070C0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 lvl="1"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  <a:p>
            <a:pPr>
              <a:buClr>
                <a:srgbClr val="FEB80A"/>
              </a:buClr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https://docs.python.org/3/library/stdtypes.html#string-methods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String </a:t>
            </a:r>
            <a:r>
              <a:rPr lang="en-US" dirty="0"/>
              <a:t>Method [8]</a:t>
            </a:r>
          </a:p>
        </p:txBody>
      </p:sp>
    </p:spTree>
    <p:extLst>
      <p:ext uri="{BB962C8B-B14F-4D97-AF65-F5344CB8AC3E}">
        <p14:creationId xmlns:p14="http://schemas.microsoft.com/office/powerpoint/2010/main" val="474425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https://docs.python.org/3/tutorial/introduction.html#strings</a:t>
            </a:r>
          </a:p>
          <a:p>
            <a:r>
              <a:rPr lang="en-US" sz="3200" dirty="0"/>
              <a:t>https://docs.python.org/3/reference/lexical_analysis.html#literals</a:t>
            </a:r>
            <a:endParaRPr lang="th-TH" sz="3200" dirty="0"/>
          </a:p>
          <a:p>
            <a:r>
              <a:rPr lang="en-US" sz="3200" dirty="0"/>
              <a:t>https://docs.python.org/3/library/functions.html#built-in-funcs</a:t>
            </a:r>
          </a:p>
          <a:p>
            <a:r>
              <a:rPr lang="en-US" sz="3200" dirty="0"/>
              <a:t>https://docs.python.org/3/library/string.html</a:t>
            </a:r>
          </a:p>
          <a:p>
            <a:r>
              <a:rPr lang="en-US" sz="3200" dirty="0"/>
              <a:t>https://docs.python.org/3/library/stdtypes.html#string-methods</a:t>
            </a:r>
          </a:p>
          <a:p>
            <a:r>
              <a:rPr lang="en-US" sz="3200" dirty="0"/>
              <a:t>http://www.greenteapress.com/thinkpython/html/thinkpython003.html#toc19</a:t>
            </a:r>
          </a:p>
          <a:p>
            <a:r>
              <a:rPr lang="en-US" sz="3200" dirty="0"/>
              <a:t>http://www.greenteapress.com/thinkpython/html/thinkpython009.html</a:t>
            </a:r>
          </a:p>
          <a:p>
            <a:r>
              <a:rPr lang="en-US" sz="3200" dirty="0"/>
              <a:t>http://www.kosbie.net/cmu/spring-13/15-112/handouts/notes-strings.html</a:t>
            </a:r>
            <a:endParaRPr lang="th-TH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3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Strings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/>
              <a:t>หากไม่ต้องการให้ตัวอักขระที่ตามหลัง</a:t>
            </a:r>
            <a:r>
              <a:rPr lang="en-US" sz="3200" dirty="0"/>
              <a:t> Backslash </a:t>
            </a:r>
            <a:r>
              <a:rPr lang="th-TH" sz="3200" dirty="0"/>
              <a:t>ถูกตีความว่าเป็นอักขระพิเศษ หรือ </a:t>
            </a:r>
            <a:r>
              <a:rPr lang="en-US" sz="3200" dirty="0"/>
              <a:t>Escaped Sequence</a:t>
            </a:r>
            <a:endParaRPr lang="th-TH" sz="3200" dirty="0"/>
          </a:p>
          <a:p>
            <a:pPr lvl="1"/>
            <a:r>
              <a:rPr lang="th-TH" sz="3200" dirty="0"/>
              <a:t>เราสามารถบังคับให้แสดงผลแบบ </a:t>
            </a:r>
            <a:r>
              <a:rPr lang="en-US" sz="3200" dirty="0"/>
              <a:t>Raw String </a:t>
            </a:r>
            <a:r>
              <a:rPr lang="th-TH" sz="3200" dirty="0"/>
              <a:t>ได้โดยการเพิ่มตัว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lang="en-US" sz="3200" dirty="0"/>
              <a:t> </a:t>
            </a:r>
            <a:r>
              <a:rPr lang="th-TH" sz="3200" dirty="0"/>
              <a:t>ก่อนการเปิดเครื่องหมายคำพูด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6664" y="3886200"/>
            <a:ext cx="7615335" cy="2514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'C:\some\name'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 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here \n means newline!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C:\some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ame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:\some\name'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 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note the r before the quote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buClr>
                <a:srgbClr val="3891A7"/>
              </a:buCl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C:\some\name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0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Multi-Line String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String Literals </a:t>
            </a:r>
            <a:r>
              <a:rPr lang="th-TH" sz="2800" dirty="0"/>
              <a:t>สามารถมีความยาวข้ามบรรทัดได้</a:t>
            </a:r>
            <a:r>
              <a:rPr lang="en-US" sz="2800" dirty="0"/>
              <a:t> </a:t>
            </a:r>
            <a:r>
              <a:rPr lang="th-TH" sz="2800" dirty="0"/>
              <a:t>โดยการใช้ 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"""</a:t>
            </a:r>
            <a:endParaRPr lang="en-US" sz="2800" dirty="0"/>
          </a:p>
          <a:p>
            <a:pPr lvl="1"/>
            <a:r>
              <a:rPr lang="th-TH" sz="2800" dirty="0"/>
              <a:t>โดยจะมีการเพิ่ม</a:t>
            </a:r>
            <a:r>
              <a:rPr lang="en-US" sz="2800" dirty="0"/>
              <a:t> End-of-line Character (EOL) </a:t>
            </a:r>
            <a:r>
              <a:rPr lang="th-TH" sz="2800" dirty="0"/>
              <a:t>ให้อัตโนมัติ</a:t>
            </a:r>
            <a:r>
              <a:rPr lang="en-US" sz="2800" dirty="0"/>
              <a:t> </a:t>
            </a:r>
          </a:p>
          <a:p>
            <a:r>
              <a:rPr lang="th-TH" sz="2800" dirty="0"/>
              <a:t>สามารถใช้เครื่องหมาย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</a:t>
            </a:r>
            <a:r>
              <a:rPr lang="en-US" sz="2800" dirty="0"/>
              <a:t> </a:t>
            </a:r>
            <a:r>
              <a:rPr lang="th-TH" sz="2800" dirty="0"/>
              <a:t>กันเพื่อไม่ให้มีการเพิ่ม </a:t>
            </a:r>
            <a:r>
              <a:rPr lang="en-US" sz="2800" dirty="0"/>
              <a:t>EOL </a:t>
            </a:r>
            <a:r>
              <a:rPr lang="th-TH" sz="2800" dirty="0"/>
              <a:t>ได้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1998" y="3352800"/>
            <a:ext cx="3657600" cy="3048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"""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multi-line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text!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"""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(s)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multi-line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text!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</a:p>
        </p:txBody>
      </p:sp>
      <p:sp>
        <p:nvSpPr>
          <p:cNvPr id="8" name="Rectangle 7"/>
          <p:cNvSpPr/>
          <p:nvPr/>
        </p:nvSpPr>
        <p:spPr>
          <a:xfrm>
            <a:off x="4724400" y="3352800"/>
            <a:ext cx="3657600" cy="3048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"""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multi-line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text!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"""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(s)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multi-line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text!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</a:p>
        </p:txBody>
      </p:sp>
      <p:sp>
        <p:nvSpPr>
          <p:cNvPr id="10" name="Left Arrow 9"/>
          <p:cNvSpPr/>
          <p:nvPr/>
        </p:nvSpPr>
        <p:spPr>
          <a:xfrm>
            <a:off x="1981200" y="4914124"/>
            <a:ext cx="228600" cy="22860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1981200" y="5744546"/>
            <a:ext cx="228600" cy="22860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6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dirty="0"/>
              <a:t>เราเรียกการนำ </a:t>
            </a:r>
            <a:r>
              <a:rPr lang="en-US" sz="2800" dirty="0"/>
              <a:t>String </a:t>
            </a:r>
            <a:r>
              <a:rPr lang="th-TH" sz="2800" dirty="0"/>
              <a:t>มากกว่าหนึ่ง </a:t>
            </a:r>
            <a:r>
              <a:rPr lang="en-US" sz="2800" dirty="0"/>
              <a:t>String</a:t>
            </a:r>
            <a:r>
              <a:rPr lang="th-TH" sz="2800" dirty="0"/>
              <a:t> มาเชื่อมต่อกันว่า </a:t>
            </a:r>
            <a:r>
              <a:rPr lang="en-US" sz="2800" dirty="0"/>
              <a:t>Concatenation</a:t>
            </a:r>
            <a:endParaRPr lang="th-TH" sz="2800" dirty="0"/>
          </a:p>
          <a:p>
            <a:r>
              <a:rPr lang="th-TH" sz="2800" dirty="0"/>
              <a:t>เราสามารถเชื่อม </a:t>
            </a:r>
            <a:r>
              <a:rPr lang="en-US" sz="2800" dirty="0"/>
              <a:t>String </a:t>
            </a:r>
            <a:r>
              <a:rPr lang="th-TH" sz="2800" dirty="0"/>
              <a:t>โดยใช้เครื่องหมาย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800" dirty="0"/>
              <a:t> </a:t>
            </a:r>
            <a:r>
              <a:rPr lang="th-TH" sz="2800" dirty="0"/>
              <a:t>และ</a:t>
            </a:r>
            <a:r>
              <a:rPr lang="en-US" sz="2800" dirty="0"/>
              <a:t>, </a:t>
            </a:r>
            <a:r>
              <a:rPr lang="th-TH" sz="2800" dirty="0"/>
              <a:t>ทำซ้ำด้วย</a:t>
            </a:r>
            <a:r>
              <a:rPr lang="en-US" sz="2800" dirty="0"/>
              <a:t>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</a:p>
          <a:p>
            <a:pPr lvl="0"/>
            <a:endParaRPr lang="en-US" sz="3200" dirty="0"/>
          </a:p>
          <a:p>
            <a:r>
              <a:rPr lang="th-TH" sz="2800" dirty="0"/>
              <a:t>เมื่อวาง </a:t>
            </a:r>
            <a:r>
              <a:rPr lang="en-US" sz="2800" dirty="0"/>
              <a:t>String Literal </a:t>
            </a:r>
            <a:r>
              <a:rPr lang="th-TH" sz="2800" dirty="0"/>
              <a:t>ไว้ติดกันจะเกิดการ </a:t>
            </a:r>
            <a:r>
              <a:rPr lang="en-US" sz="2800" dirty="0"/>
              <a:t>Concatenate </a:t>
            </a:r>
            <a:r>
              <a:rPr lang="th-TH" sz="2800" dirty="0"/>
              <a:t>โดยอัตโนมัติ</a:t>
            </a:r>
            <a:r>
              <a:rPr lang="en-US" sz="2800" dirty="0"/>
              <a:t> (</a:t>
            </a:r>
            <a:r>
              <a:rPr lang="th-TH" sz="2800" dirty="0"/>
              <a:t>ต้องเป็น </a:t>
            </a:r>
            <a:r>
              <a:rPr lang="en-US" sz="2800" dirty="0"/>
              <a:t>Literals </a:t>
            </a:r>
            <a:r>
              <a:rPr lang="th-TH" sz="2800" dirty="0"/>
              <a:t>ทั้งคู่ </a:t>
            </a:r>
            <a:r>
              <a:rPr lang="en-US" sz="2800" dirty="0"/>
              <a:t>- </a:t>
            </a:r>
            <a:r>
              <a:rPr lang="th-TH" sz="2800" dirty="0"/>
              <a:t>ใช้กับ </a:t>
            </a:r>
            <a:r>
              <a:rPr lang="en-US" sz="2800" dirty="0"/>
              <a:t>variable </a:t>
            </a:r>
            <a:r>
              <a:rPr lang="th-TH" sz="2800" dirty="0"/>
              <a:t>ไม่ได้</a:t>
            </a:r>
            <a:r>
              <a:rPr lang="en-US" sz="2800" dirty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1999" y="2999793"/>
            <a:ext cx="7615335" cy="609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alt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3 times 'un', followed by '</a:t>
            </a:r>
            <a:r>
              <a:rPr lang="en-US" alt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ium</a:t>
            </a:r>
            <a:r>
              <a:rPr lang="en-US" alt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'un'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alt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ium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1999" y="4572000"/>
            <a:ext cx="7615335" cy="20113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'thon'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'Python'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prefix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prefix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'thon'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...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SyntaxError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invalid syntax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510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Indexing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String </a:t>
            </a:r>
            <a:r>
              <a:rPr lang="th-TH" sz="2800" dirty="0"/>
              <a:t>คืออักขระหลายๆ ตัวมาวางต่อกัน</a:t>
            </a:r>
            <a:r>
              <a:rPr lang="en-US" sz="2800" dirty="0"/>
              <a:t> (Text </a:t>
            </a:r>
            <a:r>
              <a:rPr lang="en-US" sz="2800" i="1" u="sng" dirty="0"/>
              <a:t>Sequence Type</a:t>
            </a:r>
            <a:r>
              <a:rPr lang="en-US" sz="2800" dirty="0"/>
              <a:t>)</a:t>
            </a:r>
            <a:endParaRPr lang="th-TH" sz="2800" dirty="0"/>
          </a:p>
          <a:p>
            <a:pPr lvl="1"/>
            <a:r>
              <a:rPr lang="th-TH" sz="2800" dirty="0"/>
              <a:t>เราสามารถเข้าถึงอักขระแต่ละตัวได้ โดยการใช้เครื่องหมาย </a:t>
            </a:r>
            <a:r>
              <a:rPr lang="en-US" sz="2800" dirty="0"/>
              <a:t>Bracket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th-TH" sz="2800" dirty="0"/>
              <a:t>เช่น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800" dirty="0"/>
              <a:t>(aka. Subscript Notation)</a:t>
            </a:r>
          </a:p>
          <a:p>
            <a:pPr lvl="1"/>
            <a:endParaRPr lang="en-US" sz="1400" dirty="0"/>
          </a:p>
          <a:p>
            <a:pPr marL="411480" lvl="1" indent="0">
              <a:buNone/>
            </a:pPr>
            <a:endParaRPr lang="en-US" sz="2800" dirty="0"/>
          </a:p>
          <a:p>
            <a:r>
              <a:rPr lang="en-US" sz="2800" dirty="0"/>
              <a:t>Statement </a:t>
            </a:r>
            <a:r>
              <a:rPr lang="th-TH" sz="2800" dirty="0"/>
              <a:t>ในบรรทัดที่ </a:t>
            </a:r>
            <a:r>
              <a:rPr lang="en-US" sz="2800" dirty="0"/>
              <a:t>2 </a:t>
            </a:r>
            <a:r>
              <a:rPr lang="th-TH" sz="2800" dirty="0"/>
              <a:t>ดึงอักขระตัวที่ </a:t>
            </a:r>
            <a:r>
              <a:rPr lang="en-US" sz="2800" dirty="0"/>
              <a:t>1 </a:t>
            </a:r>
            <a:r>
              <a:rPr lang="th-TH" sz="2800" dirty="0"/>
              <a:t>จากตัวแปร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fruit</a:t>
            </a:r>
            <a:r>
              <a:rPr lang="th-TH" sz="2800" dirty="0">
                <a:solidFill>
                  <a:srgbClr val="0070C0"/>
                </a:solidFill>
              </a:rPr>
              <a:t> </a:t>
            </a:r>
            <a:r>
              <a:rPr lang="th-TH" sz="2800" dirty="0"/>
              <a:t>แล้ว </a:t>
            </a:r>
            <a:r>
              <a:rPr lang="en-US" sz="2800" dirty="0"/>
              <a:t>assign </a:t>
            </a:r>
            <a:r>
              <a:rPr lang="th-TH" sz="2800" dirty="0"/>
              <a:t>ให้กับตัวแปร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letter</a:t>
            </a:r>
          </a:p>
          <a:p>
            <a:r>
              <a:rPr lang="th-TH" sz="2800" dirty="0"/>
              <a:t>ตัวเลขที่อยู่ภายในเครื่องหมาย </a:t>
            </a:r>
            <a:r>
              <a:rPr lang="en-US" sz="2800" dirty="0"/>
              <a:t>Bracket </a:t>
            </a:r>
            <a:r>
              <a:rPr lang="th-TH" sz="2800" dirty="0"/>
              <a:t>เรียกว่า </a:t>
            </a:r>
            <a:r>
              <a:rPr lang="en-US" sz="2800" dirty="0">
                <a:solidFill>
                  <a:srgbClr val="C00000"/>
                </a:solidFill>
              </a:rPr>
              <a:t>Index</a:t>
            </a:r>
          </a:p>
          <a:p>
            <a:r>
              <a:rPr lang="th-TH" sz="2800" dirty="0"/>
              <a:t>แต่ผลลัพธ์อาจไม่ใช่อย่างที่คิด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1999" y="3048000"/>
            <a:ext cx="7615335" cy="762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fruit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 = fruit[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5791200"/>
            <a:ext cx="7615335" cy="762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(letter)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5890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Indexing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620000" cy="4114800"/>
          </a:xfrm>
        </p:spPr>
        <p:txBody>
          <a:bodyPr>
            <a:normAutofit/>
          </a:bodyPr>
          <a:lstStyle/>
          <a:p>
            <a:r>
              <a:rPr lang="th-TH" sz="2800" dirty="0"/>
              <a:t>สำหรับคนทั่วไป อักขระตัวแรกใน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'banana'</a:t>
            </a:r>
            <a:r>
              <a:rPr lang="en-US" sz="2800" dirty="0"/>
              <a:t> </a:t>
            </a:r>
            <a:r>
              <a:rPr lang="th-TH" sz="2800" dirty="0"/>
              <a:t>คือ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th-TH" sz="2800" dirty="0"/>
              <a:t> ไม่ใช่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 lvl="1"/>
            <a:r>
              <a:rPr lang="th-TH" sz="2800" dirty="0"/>
              <a:t>แต่สำหรับ </a:t>
            </a:r>
            <a:r>
              <a:rPr lang="en-US" sz="2800" dirty="0"/>
              <a:t>Computer Scientist</a:t>
            </a:r>
          </a:p>
          <a:p>
            <a:pPr lvl="2"/>
            <a:r>
              <a:rPr lang="en-US" sz="2800" dirty="0"/>
              <a:t>Index </a:t>
            </a:r>
            <a:r>
              <a:rPr lang="th-TH" sz="2800" dirty="0"/>
              <a:t>คือ </a:t>
            </a:r>
            <a:r>
              <a:rPr lang="en-US" sz="2800" dirty="0"/>
              <a:t>Offset </a:t>
            </a:r>
            <a:r>
              <a:rPr lang="th-TH" sz="2800" dirty="0"/>
              <a:t>จากต้น </a:t>
            </a:r>
            <a:r>
              <a:rPr lang="en-US" sz="2800" dirty="0"/>
              <a:t>String </a:t>
            </a:r>
            <a:endParaRPr lang="th-TH" sz="2800" dirty="0"/>
          </a:p>
          <a:p>
            <a:pPr lvl="2"/>
            <a:r>
              <a:rPr lang="th-TH" sz="2800" dirty="0"/>
              <a:t>อักขระตัวแรกจึงมี </a:t>
            </a:r>
            <a:r>
              <a:rPr lang="en-US" sz="2800" dirty="0"/>
              <a:t>Index</a:t>
            </a:r>
            <a:r>
              <a:rPr lang="th-TH" sz="2800" dirty="0"/>
              <a:t> เท่ากับ </a:t>
            </a:r>
            <a:r>
              <a:rPr lang="en-US" sz="2800" dirty="0"/>
              <a:t>0</a:t>
            </a:r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r>
              <a:rPr lang="en-US" sz="2800" dirty="0"/>
              <a:t>Index </a:t>
            </a:r>
            <a:r>
              <a:rPr lang="th-TH" sz="2800" dirty="0"/>
              <a:t>ต้องเป็นเลขจำนวนเต็มเท่านั้น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1998" y="1600200"/>
            <a:ext cx="7615335" cy="6858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(letter)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1997" y="4297362"/>
            <a:ext cx="7615335" cy="960438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 = fruit[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(letter)</a:t>
            </a:r>
          </a:p>
          <a:p>
            <a:pPr>
              <a:lnSpc>
                <a:spcPct val="11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1997" y="5834890"/>
            <a:ext cx="7615335" cy="716758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 = fruit[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1.5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TypeError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string indices must be integers</a:t>
            </a:r>
          </a:p>
        </p:txBody>
      </p:sp>
    </p:spTree>
    <p:extLst>
      <p:ext uri="{BB962C8B-B14F-4D97-AF65-F5344CB8AC3E}">
        <p14:creationId xmlns:p14="http://schemas.microsoft.com/office/powerpoint/2010/main" val="166940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Indexing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ใน </a:t>
            </a:r>
            <a:r>
              <a:rPr lang="en-US" sz="2800" dirty="0"/>
              <a:t>Python</a:t>
            </a:r>
            <a:r>
              <a:rPr lang="th-TH" sz="2800" dirty="0"/>
              <a:t> อักขระ </a:t>
            </a:r>
            <a:r>
              <a:rPr lang="en-US" sz="2800" dirty="0"/>
              <a:t>1 </a:t>
            </a:r>
            <a:r>
              <a:rPr lang="th-TH" sz="2800" dirty="0"/>
              <a:t>ตัวถือว่าเป็น </a:t>
            </a:r>
            <a:r>
              <a:rPr lang="en-US" sz="2800" dirty="0"/>
              <a:t>String </a:t>
            </a:r>
            <a:r>
              <a:rPr lang="th-TH" sz="2800" dirty="0"/>
              <a:t>ขนาด</a:t>
            </a:r>
            <a:r>
              <a:rPr lang="en-US" sz="2800" dirty="0"/>
              <a:t> 1 </a:t>
            </a:r>
            <a:r>
              <a:rPr lang="th-TH" sz="2800" dirty="0"/>
              <a:t>ตัวอักษร</a:t>
            </a:r>
          </a:p>
          <a:p>
            <a:r>
              <a:rPr lang="th-TH" sz="2800" dirty="0"/>
              <a:t>เราสามารถใช้ฟังก์ชัน </a:t>
            </a:r>
            <a:r>
              <a:rPr lang="en-US" sz="18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800" dirty="0"/>
              <a:t> </a:t>
            </a:r>
            <a:r>
              <a:rPr lang="th-TH" sz="2800" dirty="0"/>
              <a:t>เพื่อบอกจำนวนอักขระใน </a:t>
            </a:r>
            <a:r>
              <a:rPr lang="en-US" sz="2800" dirty="0"/>
              <a:t>String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th-TH" sz="2800" dirty="0"/>
              <a:t>หากต้องการ อักขระตัวสุดท้ายของ </a:t>
            </a:r>
            <a:r>
              <a:rPr lang="en-US" sz="2800" dirty="0"/>
              <a:t>String </a:t>
            </a:r>
          </a:p>
          <a:p>
            <a:pPr lvl="1"/>
            <a:r>
              <a:rPr lang="th-TH" sz="2800" dirty="0"/>
              <a:t>เนื่องจาก </a:t>
            </a:r>
            <a:r>
              <a:rPr lang="en-US" sz="2800" dirty="0"/>
              <a:t>Index </a:t>
            </a:r>
            <a:r>
              <a:rPr lang="th-TH" sz="2800" dirty="0"/>
              <a:t>เริ่มจาก </a:t>
            </a:r>
            <a:r>
              <a:rPr lang="en-US" sz="2800" dirty="0"/>
              <a:t>0</a:t>
            </a:r>
            <a:r>
              <a:rPr lang="th-TH" sz="2800" dirty="0"/>
              <a:t> และมีอักขระทั้งหมด </a:t>
            </a:r>
            <a:r>
              <a:rPr lang="en-US" sz="2800" dirty="0"/>
              <a:t>6 </a:t>
            </a:r>
            <a:r>
              <a:rPr lang="th-TH" sz="2800" dirty="0"/>
              <a:t>ตัว</a:t>
            </a:r>
          </a:p>
          <a:p>
            <a:pPr lvl="1"/>
            <a:r>
              <a:rPr lang="en-US" sz="2800" dirty="0"/>
              <a:t>Index </a:t>
            </a:r>
            <a:r>
              <a:rPr lang="th-TH" sz="2800" dirty="0"/>
              <a:t>ของอักขระตัวสุดท้ายจึงมีค่าเป็น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___________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1999" y="2590800"/>
            <a:ext cx="7615335" cy="99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fruit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(fruit)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</a:p>
        </p:txBody>
      </p:sp>
      <p:sp>
        <p:nvSpPr>
          <p:cNvPr id="7" name="Rectangle 6"/>
          <p:cNvSpPr/>
          <p:nvPr/>
        </p:nvSpPr>
        <p:spPr>
          <a:xfrm>
            <a:off x="761998" y="5160100"/>
            <a:ext cx="7615335" cy="13169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length =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(fruit)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last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fruit[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(last)</a:t>
            </a:r>
          </a:p>
          <a:p>
            <a:pPr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619300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11738</TotalTime>
  <Words>3599</Words>
  <Application>Microsoft Office PowerPoint</Application>
  <PresentationFormat>On-screen Show (4:3)</PresentationFormat>
  <Paragraphs>632</Paragraphs>
  <Slides>37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BrowalliaUPC</vt:lpstr>
      <vt:lpstr>Calibri</vt:lpstr>
      <vt:lpstr>Cambria</vt:lpstr>
      <vt:lpstr>Consolas</vt:lpstr>
      <vt:lpstr>Georgia</vt:lpstr>
      <vt:lpstr>M+ 1m</vt:lpstr>
      <vt:lpstr>Adjacency</vt:lpstr>
      <vt:lpstr>Lecture 5 Strings</vt:lpstr>
      <vt:lpstr>Strings</vt:lpstr>
      <vt:lpstr>Displaying Strings</vt:lpstr>
      <vt:lpstr>Displaying Strings [2]</vt:lpstr>
      <vt:lpstr>Multi-Line String Literals</vt:lpstr>
      <vt:lpstr>Concatenation</vt:lpstr>
      <vt:lpstr>String Indexing </vt:lpstr>
      <vt:lpstr>String Indexing [2]</vt:lpstr>
      <vt:lpstr>String Indexing [3]</vt:lpstr>
      <vt:lpstr>String Indexing [4]</vt:lpstr>
      <vt:lpstr>Slicing</vt:lpstr>
      <vt:lpstr>Slicing [2]</vt:lpstr>
      <vt:lpstr>Slicing [3]</vt:lpstr>
      <vt:lpstr>Slicing [4]</vt:lpstr>
      <vt:lpstr>Immutability</vt:lpstr>
      <vt:lpstr>Immutability</vt:lpstr>
      <vt:lpstr>Traversal with  a while Loop</vt:lpstr>
      <vt:lpstr>Traversal with  a for Loop</vt:lpstr>
      <vt:lpstr>Searching</vt:lpstr>
      <vt:lpstr>Exercise 1</vt:lpstr>
      <vt:lpstr>Example: Looping and counting</vt:lpstr>
      <vt:lpstr>The in Operator</vt:lpstr>
      <vt:lpstr>Example: inBoth()</vt:lpstr>
      <vt:lpstr>String Comparison</vt:lpstr>
      <vt:lpstr>String-related Built-in Functions [2]</vt:lpstr>
      <vt:lpstr>String-related Built-in Functions [2]</vt:lpstr>
      <vt:lpstr>String-related Built-in Functions [3]</vt:lpstr>
      <vt:lpstr>String Constants</vt:lpstr>
      <vt:lpstr>Basic String Methods</vt:lpstr>
      <vt:lpstr>Basic String Methods [2]</vt:lpstr>
      <vt:lpstr>Basic String Methods [3]</vt:lpstr>
      <vt:lpstr>Basic String Methods [4]</vt:lpstr>
      <vt:lpstr>Basic String Methods [5]</vt:lpstr>
      <vt:lpstr>Basic String Methods [6]</vt:lpstr>
      <vt:lpstr>Basic String Methods [7]</vt:lpstr>
      <vt:lpstr>Basic String Method [8]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1836</cp:revision>
  <dcterms:created xsi:type="dcterms:W3CDTF">2013-07-14T05:50:03Z</dcterms:created>
  <dcterms:modified xsi:type="dcterms:W3CDTF">2020-02-24T07:52:29Z</dcterms:modified>
</cp:coreProperties>
</file>