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5"/>
  </p:notesMasterIdLst>
  <p:sldIdLst>
    <p:sldId id="314" r:id="rId2"/>
    <p:sldId id="361" r:id="rId3"/>
    <p:sldId id="362" r:id="rId4"/>
    <p:sldId id="363" r:id="rId5"/>
    <p:sldId id="365" r:id="rId6"/>
    <p:sldId id="366" r:id="rId7"/>
    <p:sldId id="367" r:id="rId8"/>
    <p:sldId id="368" r:id="rId9"/>
    <p:sldId id="374" r:id="rId10"/>
    <p:sldId id="370" r:id="rId11"/>
    <p:sldId id="375" r:id="rId12"/>
    <p:sldId id="376" r:id="rId13"/>
    <p:sldId id="3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5D09"/>
    <a:srgbClr val="F5D3D3"/>
    <a:srgbClr val="FC5D04"/>
    <a:srgbClr val="FF3300"/>
    <a:srgbClr val="208050"/>
    <a:srgbClr val="FF6600"/>
    <a:srgbClr val="FF7700"/>
    <a:srgbClr val="B0BAD7"/>
    <a:srgbClr val="DEC8EE"/>
    <a:srgbClr val="C0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53" autoAdjust="0"/>
    <p:restoredTop sz="83632" autoAdjust="0"/>
  </p:normalViewPr>
  <p:slideViewPr>
    <p:cSldViewPr>
      <p:cViewPr varScale="1">
        <p:scale>
          <a:sx n="72" d="100"/>
          <a:sy n="72" d="100"/>
        </p:scale>
        <p:origin x="144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502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1029D-3C85-4673-A865-D890332FC676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68A41-79C9-4486-BE30-27B82C445A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19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75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092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 algn="r"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400800"/>
            <a:ext cx="762000" cy="4530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chemeClr val="tx1"/>
                </a:solidFill>
              </a:defRPr>
            </a:lvl1pPr>
          </a:lstStyle>
          <a:p>
            <a:fld id="{743B0E95-D48F-424C-BF34-E2C3A05F04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583362"/>
            <a:ext cx="1371600" cy="270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normalizeH="0" baseline="0">
                <a:cs typeface="BrowalliaUPC" pitchFamily="34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 b="1">
                <a:latin typeface="BrowalliaUPC" pitchFamily="34" charset="-34"/>
                <a:cs typeface="BrowalliaUPC" pitchFamily="34" charset="-34"/>
              </a:defRPr>
            </a:lvl1pPr>
            <a:lvl2pPr>
              <a:defRPr sz="3200" b="1">
                <a:latin typeface="BrowalliaUPC" pitchFamily="34" charset="-34"/>
                <a:cs typeface="BrowalliaUPC" pitchFamily="34" charset="-34"/>
              </a:defRPr>
            </a:lvl2pPr>
            <a:lvl3pPr>
              <a:defRPr sz="3000" b="1">
                <a:latin typeface="BrowalliaUPC" pitchFamily="34" charset="-34"/>
                <a:cs typeface="BrowalliaUPC" pitchFamily="34" charset="-34"/>
              </a:defRPr>
            </a:lvl3pPr>
            <a:lvl4pPr>
              <a:defRPr sz="2800" b="1">
                <a:latin typeface="BrowalliaUPC" pitchFamily="34" charset="-34"/>
                <a:cs typeface="BrowalliaUPC" pitchFamily="34" charset="-34"/>
              </a:defRPr>
            </a:lvl4pPr>
            <a:lvl5pPr>
              <a:defRPr sz="2400" b="1">
                <a:latin typeface="BrowalliaUPC" pitchFamily="34" charset="-34"/>
                <a:cs typeface="BrowalliaUPC" pitchFamily="34" charset="-34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7010400" y="6583362"/>
            <a:ext cx="1371600" cy="270518"/>
          </a:xfrm>
        </p:spPr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400800"/>
            <a:ext cx="762000" cy="453080"/>
          </a:xfrm>
        </p:spPr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91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757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BrowalliaUPC" panose="020B0604020202020204" pitchFamily="34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0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5934456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276726"/>
            <a:ext cx="9144000" cy="49048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04800" y="5334000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5934456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1" y="-13937"/>
            <a:ext cx="9144000" cy="28857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077200" y="-13936"/>
            <a:ext cx="685800" cy="2844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400800"/>
            <a:ext cx="762000" cy="4530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chemeClr val="tx1"/>
                </a:solidFill>
              </a:defRPr>
            </a:lvl1pPr>
          </a:lstStyle>
          <a:p>
            <a:fld id="{743B0E95-D48F-424C-BF34-E2C3A05F04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583362"/>
            <a:ext cx="1371600" cy="270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Ay</a:t>
            </a:r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 userDrawn="1"/>
        </p:nvSpPr>
        <p:spPr>
          <a:xfrm>
            <a:off x="1" y="1"/>
            <a:ext cx="8077199" cy="27463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200" b="0" dirty="0">
                <a:solidFill>
                  <a:schemeClr val="bg2"/>
                </a:solidFill>
              </a:rPr>
              <a:t>204217: Computer Programming Languages (Python)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32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32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30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8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2400" b="1" kern="1200" baseline="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howto/sorting.html" TargetMode="External"/><Relationship Id="rId2" Type="http://schemas.openxmlformats.org/officeDocument/2006/relationships/hyperlink" Target="https://wiki.python.org/moin/HowTo/Sortin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cs.python.org/3/tutorial/datastructures.html#list-comprehensions" TargetMode="External"/><Relationship Id="rId4" Type="http://schemas.openxmlformats.org/officeDocument/2006/relationships/hyperlink" Target="https://docs.python.org/3/howto/functional.html?highlight=lambd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212745"/>
                </a:solidFill>
              </a:rPr>
              <a:t>Lecture 7</a:t>
            </a:r>
            <a:br>
              <a:rPr lang="en-US" sz="2400" dirty="0">
                <a:solidFill>
                  <a:srgbClr val="212745"/>
                </a:solidFill>
              </a:rPr>
            </a:br>
            <a:r>
              <a:rPr lang="en-US" sz="6000" dirty="0">
                <a:solidFill>
                  <a:srgbClr val="4E67C8"/>
                </a:solidFill>
              </a:rPr>
              <a:t>O</a:t>
            </a:r>
            <a:r>
              <a:rPr lang="en-US" sz="6000" dirty="0">
                <a:solidFill>
                  <a:srgbClr val="212745"/>
                </a:solidFill>
              </a:rPr>
              <a:t>ne-</a:t>
            </a:r>
            <a:r>
              <a:rPr lang="en-US" sz="6000" dirty="0">
                <a:solidFill>
                  <a:srgbClr val="4E67C8"/>
                </a:solidFill>
              </a:rPr>
              <a:t>D</a:t>
            </a:r>
            <a:r>
              <a:rPr lang="en-US" sz="6000" dirty="0">
                <a:solidFill>
                  <a:srgbClr val="212745"/>
                </a:solidFill>
              </a:rPr>
              <a:t>imensional </a:t>
            </a:r>
            <a:r>
              <a:rPr lang="en-US" sz="6000" dirty="0">
                <a:solidFill>
                  <a:srgbClr val="4E67C8"/>
                </a:solidFill>
              </a:rPr>
              <a:t>L</a:t>
            </a:r>
            <a:r>
              <a:rPr lang="en-US" sz="6000" dirty="0">
                <a:solidFill>
                  <a:srgbClr val="212745"/>
                </a:solidFill>
              </a:rPr>
              <a:t>ists</a:t>
            </a:r>
            <a:br>
              <a:rPr lang="en-US" sz="6000" dirty="0">
                <a:solidFill>
                  <a:srgbClr val="212745"/>
                </a:solidFill>
              </a:rPr>
            </a:br>
            <a:r>
              <a:rPr lang="en-US" sz="6000" dirty="0">
                <a:solidFill>
                  <a:srgbClr val="212745"/>
                </a:solidFill>
              </a:rPr>
              <a:t>and </a:t>
            </a:r>
            <a:r>
              <a:rPr lang="en-US" sz="6000" dirty="0">
                <a:solidFill>
                  <a:srgbClr val="4E67C8"/>
                </a:solidFill>
              </a:rPr>
              <a:t>T</a:t>
            </a:r>
            <a:r>
              <a:rPr lang="en-US" sz="6000" dirty="0">
                <a:solidFill>
                  <a:srgbClr val="212745"/>
                </a:solidFill>
              </a:rPr>
              <a:t>uples</a:t>
            </a:r>
            <a:br>
              <a:rPr lang="th-TH" sz="6000" dirty="0">
                <a:solidFill>
                  <a:srgbClr val="212745"/>
                </a:solidFill>
              </a:rPr>
            </a:br>
            <a:r>
              <a:rPr lang="en-US" sz="6000" dirty="0">
                <a:solidFill>
                  <a:srgbClr val="212745"/>
                </a:solidFill>
              </a:rPr>
              <a:t>Part II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0AD170F6-C41E-4517-8F2E-EBE6220B1785}"/>
              </a:ext>
            </a:extLst>
          </p:cNvPr>
          <p:cNvSpPr txBox="1">
            <a:spLocks/>
          </p:cNvSpPr>
          <p:nvPr/>
        </p:nvSpPr>
        <p:spPr>
          <a:xfrm>
            <a:off x="3657600" y="6172200"/>
            <a:ext cx="5166360" cy="427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Assembled for 204217 by </a:t>
            </a:r>
            <a:r>
              <a:rPr lang="en-US" dirty="0" err="1">
                <a:solidFill>
                  <a:schemeClr val="accent1"/>
                </a:solidFill>
              </a:rPr>
              <a:t>K</a:t>
            </a:r>
            <a:r>
              <a:rPr lang="en-US" dirty="0" err="1">
                <a:solidFill>
                  <a:schemeClr val="tx2"/>
                </a:solidFill>
              </a:rPr>
              <a:t>ittipitch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K</a:t>
            </a:r>
            <a:r>
              <a:rPr lang="en-US" dirty="0" err="1">
                <a:solidFill>
                  <a:schemeClr val="tx2"/>
                </a:solidFill>
              </a:rPr>
              <a:t>uptavanich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814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Comprehensions</a:t>
            </a:r>
            <a:r>
              <a:rPr lang="th-TH" dirty="0"/>
              <a:t> </a:t>
            </a:r>
            <a:r>
              <a:rPr lang="en-US" dirty="0"/>
              <a:t>[3]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605280"/>
            <a:ext cx="7620000" cy="3978012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!=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endParaRPr lang="en-US" sz="2800" b="1" dirty="0">
              <a:solidFill>
                <a:srgbClr val="000000"/>
              </a:solidFill>
              <a:latin typeface="BrowalliaUPC" panose="020B0604020202020204" pitchFamily="34" charset="-34"/>
              <a:ea typeface="Times New Roman" panose="02020603050405020304" pitchFamily="18" charset="0"/>
              <a:cs typeface="BrowalliaUPC" panose="020B0604020202020204" pitchFamily="34" charset="-34"/>
            </a:endParaRPr>
          </a:p>
          <a:p>
            <a:pPr>
              <a:lnSpc>
                <a:spcPct val="107000"/>
              </a:lnSpc>
            </a:pPr>
            <a:r>
              <a:rPr lang="en-US" b="1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</a:t>
            </a:r>
            <a:r>
              <a:rPr lang="en-US" sz="2800" b="1" dirty="0">
                <a:solidFill>
                  <a:srgbClr val="000000"/>
                </a:solidFill>
                <a:latin typeface="BrowalliaUPC" panose="020B0604020202020204" pitchFamily="34" charset="-34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Expression </a:t>
            </a:r>
            <a:r>
              <a:rPr lang="th-TH" b="1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นี้มีการทำงานเหมือน</a:t>
            </a:r>
            <a:r>
              <a:rPr lang="en-US" b="1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</a:p>
          <a:p>
            <a:pPr>
              <a:lnSpc>
                <a:spcPct val="107000"/>
              </a:lnSpc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combs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[]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]: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]: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!=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combs</a:t>
            </a:r>
            <a:r>
              <a:rPr lang="en-US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append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combs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)]</a:t>
            </a:r>
            <a:endParaRPr lang="en-US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020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Comprehensions</a:t>
            </a:r>
            <a:r>
              <a:rPr lang="th-TH" dirty="0"/>
              <a:t> </a:t>
            </a:r>
            <a:r>
              <a:rPr lang="en-US" dirty="0"/>
              <a:t>[4]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" y="1606057"/>
            <a:ext cx="7620000" cy="4834785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vec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endParaRPr lang="en-US" sz="16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create a new list with the values doubled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vec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8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8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endParaRPr lang="en-US" sz="16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filter the list to exclude negative numbers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vec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endParaRPr lang="en-US" sz="16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apply a function to all the elements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abs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vec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lnSpc>
                <a:spcPct val="107000"/>
              </a:lnSpc>
            </a:pP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call a method on each element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freshfruit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  banana'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  loganberry '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'passion fruit  '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weapon</a:t>
            </a:r>
            <a:r>
              <a:rPr lang="en-US" sz="1600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strip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weapon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freshfruit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'banana'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'loganberry'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'passion fruit'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02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Comprehensions</a:t>
            </a:r>
            <a:r>
              <a:rPr lang="th-TH" dirty="0"/>
              <a:t> </a:t>
            </a:r>
            <a:r>
              <a:rPr lang="en-US" dirty="0"/>
              <a:t>[5]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" y="1600200"/>
            <a:ext cx="7620000" cy="4044377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create a list of 2-tuples like (number, square)</a:t>
            </a: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9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endParaRPr lang="en-US" sz="16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the tuple must be parenthesized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File "&lt;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stdin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&gt;"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line 1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?</a:t>
            </a:r>
            <a:endParaRPr lang="en-US" sz="1600" dirty="0">
              <a:solidFill>
                <a:srgbClr val="FF0000"/>
              </a:solidFill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 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)]</a:t>
            </a:r>
            <a:endParaRPr lang="en-US" sz="1600" dirty="0">
              <a:solidFill>
                <a:srgbClr val="FF0000"/>
              </a:solidFill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  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^</a:t>
            </a:r>
            <a:endParaRPr lang="en-US" sz="1600" dirty="0">
              <a:solidFill>
                <a:srgbClr val="FF0000"/>
              </a:solidFill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SyntaxError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invalid syntax</a:t>
            </a:r>
          </a:p>
          <a:p>
            <a:pPr>
              <a:lnSpc>
                <a:spcPct val="107000"/>
              </a:lnSpc>
            </a:pPr>
            <a:endParaRPr lang="en-US" sz="1600" dirty="0">
              <a:solidFill>
                <a:srgbClr val="FF0000"/>
              </a:solidFill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flatten a list using a </a:t>
            </a:r>
            <a:r>
              <a:rPr lang="en-US" sz="1600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listcomp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with two 'for'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vec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8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9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num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elem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vec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num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elem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8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9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18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https://wiki.python.org/moin/HowTo/Sorting</a:t>
            </a:r>
            <a:endParaRPr lang="en-US" dirty="0"/>
          </a:p>
          <a:p>
            <a:r>
              <a:rPr lang="en-US" dirty="0">
                <a:hlinkClick r:id="rId3"/>
              </a:rPr>
              <a:t>https://docs.python.org/3/howto/sorting.html</a:t>
            </a:r>
            <a:endParaRPr lang="en-US" dirty="0"/>
          </a:p>
          <a:p>
            <a:r>
              <a:rPr lang="en-US" dirty="0">
                <a:hlinkClick r:id="rId4"/>
              </a:rPr>
              <a:t>https://docs.python.org/3/howto/functional.html?highlight=lambda</a:t>
            </a:r>
            <a:endParaRPr lang="en-US" dirty="0"/>
          </a:p>
          <a:p>
            <a:r>
              <a:rPr lang="en-US" dirty="0">
                <a:hlinkClick r:id="rId5"/>
              </a:rPr>
              <a:t>https://docs.python.org/3/tutorial/datastructures.html#list-comprehensions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55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Basics (Recap)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dirty="0"/>
              <a:t>แบบ </a:t>
            </a:r>
            <a:r>
              <a:rPr lang="en-US" dirty="0"/>
              <a:t>nondestructive </a:t>
            </a:r>
          </a:p>
          <a:p>
            <a:pPr marL="114300" indent="0">
              <a:buNone/>
            </a:pPr>
            <a:endParaRPr lang="en-US" sz="4000" dirty="0"/>
          </a:p>
          <a:p>
            <a:r>
              <a:rPr lang="th-TH" dirty="0"/>
              <a:t>แบบ </a:t>
            </a:r>
            <a:r>
              <a:rPr lang="en-US" dirty="0"/>
              <a:t>destructive</a:t>
            </a:r>
            <a:endParaRPr lang="th-TH" dirty="0"/>
          </a:p>
          <a:p>
            <a:endParaRPr lang="th-TH" sz="4000" dirty="0"/>
          </a:p>
          <a:p>
            <a:pPr marL="114300" indent="0">
              <a:buNone/>
            </a:pPr>
            <a:endParaRPr lang="th-TH" dirty="0"/>
          </a:p>
          <a:p>
            <a:r>
              <a:rPr lang="en-US" dirty="0"/>
              <a:t>method 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list.sort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dirty="0"/>
              <a:t> </a:t>
            </a:r>
            <a:r>
              <a:rPr lang="th-TH" dirty="0"/>
              <a:t>ใช้ได้เฉพาะกับ </a:t>
            </a:r>
            <a:r>
              <a:rPr lang="en-US" dirty="0"/>
              <a:t>List </a:t>
            </a:r>
            <a:r>
              <a:rPr lang="th-TH" dirty="0"/>
              <a:t>เท่านั้น แต่ฟังก์ชัน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sorted()</a:t>
            </a:r>
            <a:r>
              <a:rPr lang="en-US" dirty="0"/>
              <a:t> </a:t>
            </a:r>
            <a:r>
              <a:rPr lang="th-TH" dirty="0"/>
              <a:t>ใช้ได้กับ </a:t>
            </a:r>
            <a:r>
              <a:rPr lang="en-US" dirty="0" err="1"/>
              <a:t>iterable</a:t>
            </a:r>
            <a:r>
              <a:rPr lang="en-US" dirty="0"/>
              <a:t> </a:t>
            </a:r>
            <a:r>
              <a:rPr lang="th-TH" dirty="0"/>
              <a:t>ชนิดใดก็ได้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2174424"/>
            <a:ext cx="7620000" cy="670376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sorted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])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[1, 2, 3, 4, 5]</a:t>
            </a:r>
            <a:endParaRPr lang="en-US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3495640"/>
            <a:ext cx="7620000" cy="1264320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4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]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&gt;&gt;&gt;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en-US" dirty="0" err="1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.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sort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()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a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[1, 2, 3, 4, 5]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77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เราสามารถระบุวิธีในการเรียงลำดับผ่านฟังก์ชัน ในรูปของ พารามิเตอร์</a:t>
            </a:r>
            <a:r>
              <a:rPr lang="en-US" dirty="0"/>
              <a:t> </a:t>
            </a:r>
            <a:r>
              <a:rPr lang="en-US" sz="2000" i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key</a:t>
            </a:r>
            <a:r>
              <a:rPr lang="en-US" dirty="0"/>
              <a:t> </a:t>
            </a:r>
            <a:r>
              <a:rPr lang="th-TH" dirty="0"/>
              <a:t>ได้</a:t>
            </a:r>
          </a:p>
          <a:p>
            <a:r>
              <a:rPr lang="th-TH" dirty="0"/>
              <a:t>พิจารณาการ </a:t>
            </a:r>
            <a:r>
              <a:rPr lang="en-US" dirty="0"/>
              <a:t>Sort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Case-insensitive sort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62000" y="3316069"/>
            <a:ext cx="7620000" cy="646331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sorted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alt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"This is a test string from </a:t>
            </a:r>
            <a:r>
              <a:rPr lang="en-US" alt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Andrew"</a:t>
            </a:r>
            <a:r>
              <a:rPr lang="en-US" altLang="en-US" dirty="0" err="1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altLang="en-US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split</a:t>
            </a:r>
            <a:r>
              <a:rPr lang="en-US" altLang="en-US" b="1" dirty="0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())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['Andrew', 'This', 'a', 'from', 'is', 'string', 'test']</a:t>
            </a:r>
            <a:endParaRPr lang="en-US" altLang="en-US" dirty="0">
              <a:solidFill>
                <a:prstClr val="black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2000" y="5072578"/>
            <a:ext cx="7620000" cy="923330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sorted</a:t>
            </a:r>
            <a:r>
              <a:rPr lang="en-US" b="1" dirty="0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alt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"This is a test string from </a:t>
            </a:r>
            <a:r>
              <a:rPr lang="en-US" alt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Andrew"</a:t>
            </a:r>
            <a:r>
              <a:rPr lang="en-US" altLang="en-US" dirty="0" err="1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altLang="en-US" dirty="0" err="1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split</a:t>
            </a:r>
            <a:r>
              <a:rPr lang="en-US" altLang="en-US" b="1" dirty="0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(),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key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=</a:t>
            </a:r>
            <a:r>
              <a:rPr lang="en-US" dirty="0" err="1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str</a:t>
            </a:r>
            <a:r>
              <a:rPr lang="en-US" dirty="0" err="1">
                <a:solidFill>
                  <a:srgbClr val="666666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.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lower</a:t>
            </a:r>
            <a:r>
              <a:rPr lang="en-US" altLang="en-US" sz="1600" b="1" dirty="0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['a', 'Andrew', 'from', 'is', 'string', 'test', 'This']</a:t>
            </a:r>
            <a:endParaRPr lang="en-US" alt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97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Functions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4583529"/>
            <a:ext cx="7620000" cy="1817270"/>
          </a:xfrm>
        </p:spPr>
        <p:txBody>
          <a:bodyPr/>
          <a:lstStyle/>
          <a:p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lambda </a:t>
            </a:r>
            <a:r>
              <a:rPr lang="en-US" dirty="0"/>
              <a:t>statement </a:t>
            </a:r>
            <a:r>
              <a:rPr lang="th-TH" dirty="0"/>
              <a:t>ใน </a:t>
            </a:r>
            <a:r>
              <a:rPr lang="en-US" dirty="0"/>
              <a:t>Python </a:t>
            </a:r>
            <a:r>
              <a:rPr lang="th-TH" dirty="0"/>
              <a:t>มีหน้าที่เปลี่ยน </a:t>
            </a:r>
            <a:r>
              <a:rPr lang="en-US" dirty="0"/>
              <a:t>Parameter </a:t>
            </a:r>
            <a:r>
              <a:rPr lang="th-TH" dirty="0"/>
              <a:t>และ </a:t>
            </a:r>
            <a:r>
              <a:rPr lang="en-US" dirty="0"/>
              <a:t>Expression </a:t>
            </a:r>
            <a:r>
              <a:rPr lang="th-TH" dirty="0"/>
              <a:t>ให้เป็นฟังก์ชันที่ไม่มีชื่อที่ โดยฟังก์ชันจะมีหน้าที่คืนค่าที่ </a:t>
            </a:r>
            <a:r>
              <a:rPr lang="en-US" dirty="0"/>
              <a:t>evaluate </a:t>
            </a:r>
            <a:r>
              <a:rPr lang="th-TH" dirty="0"/>
              <a:t>ได้ตาม </a:t>
            </a:r>
            <a:r>
              <a:rPr lang="en-US" dirty="0"/>
              <a:t>Expression </a:t>
            </a:r>
            <a:r>
              <a:rPr lang="th-TH" dirty="0"/>
              <a:t>ที่ระบุ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0" y="1600200"/>
            <a:ext cx="7620000" cy="2800767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&gt;&gt;&gt;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&gt;&gt;&gt; </a:t>
            </a:r>
            <a:r>
              <a:rPr lang="en-US" sz="1600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i="1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square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sorted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key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square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sorted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key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lambda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7" name="Line Callout 1 6"/>
          <p:cNvSpPr/>
          <p:nvPr/>
        </p:nvSpPr>
        <p:spPr>
          <a:xfrm>
            <a:off x="5943600" y="3048000"/>
            <a:ext cx="1295400" cy="457200"/>
          </a:xfrm>
          <a:prstGeom prst="borderCallout1">
            <a:avLst>
              <a:gd name="adj1" fmla="val 18750"/>
              <a:gd name="adj2" fmla="val -8333"/>
              <a:gd name="adj3" fmla="val 180586"/>
              <a:gd name="adj4" fmla="val -123743"/>
            </a:avLst>
          </a:prstGeom>
          <a:solidFill>
            <a:srgbClr val="F5D3D3"/>
          </a:solidFill>
          <a:ln>
            <a:solidFill>
              <a:srgbClr val="C0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expression</a:t>
            </a:r>
          </a:p>
        </p:txBody>
      </p:sp>
      <p:sp>
        <p:nvSpPr>
          <p:cNvPr id="8" name="Line Callout 1 7"/>
          <p:cNvSpPr/>
          <p:nvPr/>
        </p:nvSpPr>
        <p:spPr>
          <a:xfrm>
            <a:off x="5029200" y="2408237"/>
            <a:ext cx="1295400" cy="457200"/>
          </a:xfrm>
          <a:prstGeom prst="borderCallout1">
            <a:avLst>
              <a:gd name="adj1" fmla="val 18750"/>
              <a:gd name="adj2" fmla="val -8333"/>
              <a:gd name="adj3" fmla="val 318884"/>
              <a:gd name="adj4" fmla="val -101215"/>
            </a:avLst>
          </a:prstGeom>
          <a:solidFill>
            <a:srgbClr val="F5D3D3"/>
          </a:solidFill>
          <a:ln>
            <a:solidFill>
              <a:srgbClr val="C00000"/>
            </a:solidFill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parameter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64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Functions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4280806"/>
            <a:ext cx="7620000" cy="971685"/>
          </a:xfrm>
        </p:spPr>
        <p:txBody>
          <a:bodyPr>
            <a:normAutofit/>
          </a:bodyPr>
          <a:lstStyle/>
          <a:p>
            <a:r>
              <a:rPr lang="th-TH" sz="2800" dirty="0"/>
              <a:t>เนื่องจากมีความจำเป็นต้องใช้ฟังก์ชัน </a:t>
            </a:r>
            <a:r>
              <a:rPr lang="en-US" sz="2800" dirty="0"/>
              <a:t>key </a:t>
            </a:r>
            <a:r>
              <a:rPr lang="th-TH" sz="2800" dirty="0"/>
              <a:t>ในลักษณะนี้บ่อยครั้ง </a:t>
            </a:r>
            <a:r>
              <a:rPr lang="en-US" sz="2800" dirty="0"/>
              <a:t>Python </a:t>
            </a:r>
            <a:r>
              <a:rPr lang="th-TH" sz="2800" dirty="0"/>
              <a:t>มีฟังก์ชันใน</a:t>
            </a:r>
            <a:r>
              <a:rPr lang="en-US" sz="2800" dirty="0"/>
              <a:t> Operator Module </a:t>
            </a:r>
            <a:r>
              <a:rPr lang="th-TH" sz="2800" dirty="0"/>
              <a:t>เพื่อทำหน้าที่นี้โดยเฉพาะ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762000" y="1600200"/>
            <a:ext cx="7620000" cy="2585323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&gt;&gt;&gt;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student_tuples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'john'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'A'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'jane'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dave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sort by age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&gt;&gt;&gt;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sorted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student_tuples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key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lambda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student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student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dave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'jane'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'john'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'A'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)]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5347774"/>
            <a:ext cx="7620000" cy="923330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operator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itemgetter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sorted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student_tuples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key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itemgetter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dave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'jane'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'john'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'A'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)]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87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Ascending and Descending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เราสามารถระบุวิธีในการเรียงลำดับผ่านฟังก์ชัน จากมากไปน้อยหรือน้อยไปมากได้ทั้งใน 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list.sort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dirty="0"/>
              <a:t> </a:t>
            </a:r>
            <a:r>
              <a:rPr lang="th-TH" dirty="0"/>
              <a:t>และ ฟังก์ชัน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sorted()</a:t>
            </a:r>
            <a:r>
              <a:rPr lang="en-US" dirty="0"/>
              <a:t> </a:t>
            </a:r>
            <a:r>
              <a:rPr lang="th-TH" dirty="0"/>
              <a:t>ในรูปของ พารามิเตอร์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reverse</a:t>
            </a:r>
            <a:endParaRPr lang="th-TH" sz="2000" dirty="0">
              <a:solidFill>
                <a:srgbClr val="0070C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3207603"/>
            <a:ext cx="7620000" cy="1477328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sorted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sorted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reverse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282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zip</a:t>
            </a:r>
            <a:r>
              <a:rPr lang="en-US" dirty="0"/>
              <a:t> and </a:t>
            </a:r>
            <a:r>
              <a:rPr lang="en-US" sz="48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unzip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0" y="1600200"/>
            <a:ext cx="7620000" cy="4294765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zipped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zip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zipping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list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zipped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type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zipped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'zip'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y2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zip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(*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unzipping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y2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list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and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list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y2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132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Comprehensions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List Comprehensions </a:t>
            </a:r>
            <a:r>
              <a:rPr lang="th-TH" sz="3000" dirty="0"/>
              <a:t>เป็น </a:t>
            </a:r>
            <a:r>
              <a:rPr lang="en-US" sz="3000" dirty="0"/>
              <a:t>concept </a:t>
            </a:r>
            <a:r>
              <a:rPr lang="th-TH" sz="3000" dirty="0"/>
              <a:t>หนึ่งใน </a:t>
            </a:r>
            <a:r>
              <a:rPr lang="en-US" sz="3000" dirty="0"/>
              <a:t>python </a:t>
            </a:r>
            <a:r>
              <a:rPr lang="th-TH" sz="3000" dirty="0"/>
              <a:t>ในการสร้าง </a:t>
            </a:r>
            <a:r>
              <a:rPr lang="en-US" sz="3000" dirty="0"/>
              <a:t>list</a:t>
            </a:r>
            <a:r>
              <a:rPr lang="th-TH" sz="3000" dirty="0"/>
              <a:t> ซึ่งโดยมากมักเป็นการสร้าง </a:t>
            </a:r>
            <a:r>
              <a:rPr lang="en-US" sz="3000" dirty="0"/>
              <a:t>list </a:t>
            </a:r>
            <a:r>
              <a:rPr lang="th-TH" sz="3000" dirty="0"/>
              <a:t>จาก </a:t>
            </a:r>
            <a:r>
              <a:rPr lang="en-US" sz="3000" dirty="0"/>
              <a:t>element </a:t>
            </a:r>
            <a:r>
              <a:rPr lang="th-TH" sz="3000" dirty="0"/>
              <a:t>ของ </a:t>
            </a:r>
            <a:r>
              <a:rPr lang="en-US" sz="3000" dirty="0"/>
              <a:t>list </a:t>
            </a:r>
            <a:r>
              <a:rPr lang="th-TH" sz="3000" dirty="0"/>
              <a:t>อื่นๆ </a:t>
            </a:r>
            <a:r>
              <a:rPr lang="en-US" sz="3000" dirty="0"/>
              <a:t>(</a:t>
            </a:r>
            <a:r>
              <a:rPr lang="th-TH" sz="3000" dirty="0"/>
              <a:t>หรือ </a:t>
            </a:r>
            <a:r>
              <a:rPr lang="en-US" sz="3000" dirty="0" err="1"/>
              <a:t>iterable</a:t>
            </a:r>
            <a:r>
              <a:rPr lang="en-US" sz="3000" dirty="0"/>
              <a:t> data type </a:t>
            </a:r>
            <a:r>
              <a:rPr lang="th-TH" sz="3000" dirty="0"/>
              <a:t>ชนิดอื่นๆ</a:t>
            </a:r>
            <a:r>
              <a:rPr lang="en-US" sz="3000" dirty="0"/>
              <a:t>)</a:t>
            </a:r>
            <a:endParaRPr lang="th-TH" sz="3000" dirty="0"/>
          </a:p>
          <a:p>
            <a:r>
              <a:rPr lang="th-TH" sz="3000" dirty="0"/>
              <a:t>พิจารณา การสร้าง </a:t>
            </a:r>
            <a:r>
              <a:rPr lang="en-US" sz="3000" dirty="0"/>
              <a:t>List</a:t>
            </a:r>
            <a:endParaRPr lang="th-TH" sz="3000" dirty="0"/>
          </a:p>
          <a:p>
            <a:endParaRPr lang="th-TH" sz="3900" dirty="0"/>
          </a:p>
          <a:p>
            <a:endParaRPr lang="th-TH" dirty="0"/>
          </a:p>
          <a:p>
            <a:pPr marL="114300" indent="0">
              <a:buNone/>
            </a:pPr>
            <a:endParaRPr lang="en-US" sz="3200" dirty="0"/>
          </a:p>
          <a:p>
            <a:r>
              <a:rPr lang="th-TH" sz="3000" dirty="0"/>
              <a:t>เราสามารถสร้าง </a:t>
            </a:r>
            <a:r>
              <a:rPr lang="en-US" sz="3000" dirty="0"/>
              <a:t>list </a:t>
            </a:r>
            <a:r>
              <a:rPr lang="th-TH" sz="3000" dirty="0"/>
              <a:t>ที่เหมือนกันโดยใช้</a:t>
            </a:r>
          </a:p>
          <a:p>
            <a:pPr marL="11430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3510280"/>
            <a:ext cx="7620000" cy="1923540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squares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[]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squares</a:t>
            </a:r>
            <a:r>
              <a:rPr lang="en-US" sz="1600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append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squares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9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25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36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49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64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81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7811" y="6039093"/>
            <a:ext cx="7684189" cy="388696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&gt;&gt;&gt;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squares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[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**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x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 range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(</a:t>
            </a:r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10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rdia New" panose="020B0304020202020204" pitchFamily="34" charset="-34"/>
              </a:rPr>
              <a:t>)]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98775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Comprehensions</a:t>
            </a:r>
            <a:r>
              <a:rPr lang="th-TH" dirty="0"/>
              <a:t> </a:t>
            </a:r>
            <a:r>
              <a:rPr lang="en-US" dirty="0"/>
              <a:t>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3820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List comprehension </a:t>
            </a:r>
            <a:r>
              <a:rPr lang="th-TH" dirty="0"/>
              <a:t>ประกอบด้วย </a:t>
            </a:r>
            <a:r>
              <a:rPr lang="en-US" dirty="0"/>
              <a:t>square brackets </a:t>
            </a:r>
            <a:r>
              <a:rPr lang="en-US" dirty="0">
                <a:solidFill>
                  <a:srgbClr val="C00000"/>
                </a:solidFill>
              </a:rPr>
              <a:t>[ ]</a:t>
            </a:r>
            <a:r>
              <a:rPr lang="th-TH" dirty="0">
                <a:solidFill>
                  <a:srgbClr val="C00000"/>
                </a:solidFill>
              </a:rPr>
              <a:t> </a:t>
            </a:r>
            <a:br>
              <a:rPr lang="th-TH" dirty="0">
                <a:solidFill>
                  <a:srgbClr val="C00000"/>
                </a:solidFill>
              </a:rPr>
            </a:br>
            <a:r>
              <a:rPr lang="th-TH" dirty="0"/>
              <a:t>ที่มี </a:t>
            </a:r>
            <a:r>
              <a:rPr lang="en-US" dirty="0"/>
              <a:t>expression </a:t>
            </a:r>
            <a:r>
              <a:rPr lang="en-US" sz="24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th-TH" dirty="0"/>
              <a:t>ข้างใน โดยสามารถมีมากกว่า </a:t>
            </a:r>
            <a:r>
              <a:rPr lang="en-US" dirty="0"/>
              <a:t>1 </a:t>
            </a:r>
            <a:r>
              <a:rPr lang="en-US" sz="24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dirty="0"/>
              <a:t> expression </a:t>
            </a:r>
            <a:r>
              <a:rPr lang="th-TH" dirty="0"/>
              <a:t>หรือมี </a:t>
            </a:r>
            <a:r>
              <a:rPr lang="en-US" sz="24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dirty="0"/>
              <a:t> expression </a:t>
            </a:r>
            <a:r>
              <a:rPr lang="th-TH" dirty="0"/>
              <a:t>ได้</a:t>
            </a:r>
            <a:endParaRPr lang="en-US" dirty="0"/>
          </a:p>
          <a:p>
            <a:r>
              <a:rPr lang="th-TH" dirty="0"/>
              <a:t>ผลลัพธ์ที่ได้จะเป็น </a:t>
            </a:r>
            <a:r>
              <a:rPr lang="en-US" dirty="0"/>
              <a:t>list </a:t>
            </a:r>
            <a:r>
              <a:rPr lang="th-TH" dirty="0"/>
              <a:t>ที่เกิดจากการ </a:t>
            </a:r>
            <a:r>
              <a:rPr lang="en-US" dirty="0"/>
              <a:t>evaluate </a:t>
            </a:r>
            <a:r>
              <a:rPr lang="th-TH" dirty="0"/>
              <a:t>ตัว </a:t>
            </a:r>
            <a:r>
              <a:rPr lang="en-US" dirty="0"/>
              <a:t>Expression </a:t>
            </a:r>
            <a:r>
              <a:rPr lang="th-TH" dirty="0"/>
              <a:t>ภายใน </a:t>
            </a:r>
            <a:r>
              <a:rPr lang="en-US" dirty="0"/>
              <a:t>Brackets </a:t>
            </a:r>
            <a:r>
              <a:rPr lang="en-US" dirty="0">
                <a:solidFill>
                  <a:srgbClr val="C00000"/>
                </a:solidFill>
              </a:rPr>
              <a:t>[ ]</a:t>
            </a:r>
            <a:r>
              <a:rPr lang="th-TH" dirty="0">
                <a:solidFill>
                  <a:srgbClr val="C00000"/>
                </a:solidFill>
              </a:rPr>
              <a:t>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Expression </a:t>
            </a:r>
            <a:r>
              <a:rPr lang="th-TH" dirty="0"/>
              <a:t>ด้านบนสร้าง </a:t>
            </a:r>
            <a:r>
              <a:rPr lang="en-US" dirty="0"/>
              <a:t>list </a:t>
            </a:r>
            <a:r>
              <a:rPr lang="th-TH" dirty="0"/>
              <a:t>ของ </a:t>
            </a:r>
            <a:r>
              <a:rPr lang="en-US" dirty="0"/>
              <a:t>tuple </a:t>
            </a:r>
            <a:r>
              <a:rPr lang="th-TH" dirty="0"/>
              <a:t>ที่ประกอบด้วย </a:t>
            </a:r>
            <a:r>
              <a:rPr lang="en-US" dirty="0"/>
              <a:t>element </a:t>
            </a:r>
            <a:r>
              <a:rPr lang="th-TH" dirty="0"/>
              <a:t>จาก </a:t>
            </a:r>
            <a:r>
              <a:rPr lang="en-US" dirty="0"/>
              <a:t>2 list </a:t>
            </a:r>
            <a:r>
              <a:rPr lang="th-TH" dirty="0"/>
              <a:t>จับคู่กัน</a:t>
            </a:r>
            <a:endParaRPr lang="en-US" dirty="0"/>
          </a:p>
          <a:p>
            <a:pPr lvl="1"/>
            <a:r>
              <a:rPr lang="th-TH" dirty="0"/>
              <a:t>เว้นกรณีที่ </a:t>
            </a:r>
            <a:r>
              <a:rPr lang="en-US" dirty="0"/>
              <a:t>element </a:t>
            </a:r>
            <a:r>
              <a:rPr lang="th-TH" dirty="0"/>
              <a:t>จาก </a:t>
            </a:r>
            <a:r>
              <a:rPr lang="en-US" dirty="0"/>
              <a:t>2 list </a:t>
            </a:r>
            <a:r>
              <a:rPr lang="th-TH" dirty="0"/>
              <a:t>เท่ากัน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4010660"/>
            <a:ext cx="7620000" cy="638316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!=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y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7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)]</a:t>
            </a:r>
            <a:endParaRPr lang="en-US" sz="1700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30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12171</TotalTime>
  <Words>1452</Words>
  <Application>Microsoft Office PowerPoint</Application>
  <PresentationFormat>On-screen Show (4:3)</PresentationFormat>
  <Paragraphs>169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BrowalliaUPC</vt:lpstr>
      <vt:lpstr>Calibri</vt:lpstr>
      <vt:lpstr>Cambria</vt:lpstr>
      <vt:lpstr>Consolas</vt:lpstr>
      <vt:lpstr>Adjacency</vt:lpstr>
      <vt:lpstr>Lecture 7 One-Dimensional Lists and Tuples Part II</vt:lpstr>
      <vt:lpstr>Sorting Basics (Recap)</vt:lpstr>
      <vt:lpstr>Key Functions</vt:lpstr>
      <vt:lpstr>Key Functions [2]</vt:lpstr>
      <vt:lpstr>Key Functions [3]</vt:lpstr>
      <vt:lpstr>Ascending and Descending</vt:lpstr>
      <vt:lpstr>zip and unzip</vt:lpstr>
      <vt:lpstr>List Comprehensions</vt:lpstr>
      <vt:lpstr>List Comprehensions [2]</vt:lpstr>
      <vt:lpstr>List Comprehensions [3]</vt:lpstr>
      <vt:lpstr>List Comprehensions [4]</vt:lpstr>
      <vt:lpstr>List Comprehensions [5]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kk</dc:creator>
  <cp:lastModifiedBy>C B</cp:lastModifiedBy>
  <cp:revision>1875</cp:revision>
  <dcterms:created xsi:type="dcterms:W3CDTF">2013-07-14T05:50:03Z</dcterms:created>
  <dcterms:modified xsi:type="dcterms:W3CDTF">2020-03-08T16:35:55Z</dcterms:modified>
</cp:coreProperties>
</file>