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2000" b="0" strike="noStrike" spc="-1">
                <a:latin typeface="DejaVu Sans"/>
              </a:rPr>
              <a:t>Click to edit the notes format</a:t>
            </a:r>
          </a:p>
        </p:txBody>
      </p:sp>
      <p:sp>
        <p:nvSpPr>
          <p:cNvPr id="13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1400" b="0" strike="noStrike" spc="-1">
                <a:latin typeface="DejaVu Serif"/>
              </a:rPr>
              <a:t> </a:t>
            </a:r>
          </a:p>
        </p:txBody>
      </p:sp>
      <p:sp>
        <p:nvSpPr>
          <p:cNvPr id="134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GB" sz="1400" b="0" strike="noStrike" spc="-1">
                <a:latin typeface="DejaVu Serif"/>
              </a:rPr>
              <a:t> </a:t>
            </a:r>
          </a:p>
        </p:txBody>
      </p:sp>
      <p:sp>
        <p:nvSpPr>
          <p:cNvPr id="135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sz="1400" b="0" strike="noStrike" spc="-1">
                <a:latin typeface="DejaVu Serif"/>
              </a:rPr>
              <a:t> </a:t>
            </a:r>
          </a:p>
        </p:txBody>
      </p:sp>
      <p:sp>
        <p:nvSpPr>
          <p:cNvPr id="136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B47DE88-B20B-498A-95F4-89468A02208C}" type="slidenum">
              <a:rPr lang="en-GB" sz="1400" b="0" strike="noStrike" spc="-1">
                <a:latin typeface="DejaVu Serif"/>
              </a:rPr>
              <a:t>‹#›</a:t>
            </a:fld>
            <a:endParaRPr lang="en-GB" sz="1400" b="0" strike="noStrike" spc="-1">
              <a:latin typeface="DejaVu Serif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29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587CF2C-1310-4C1C-BA72-C6A7990E7B37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31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9D8D42F-AE06-486D-A075-6915DA7C6E14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16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312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A0C98545-8D68-4F71-9B1B-029C44100AD9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17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294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F61D3CC-03FE-4CCF-BB6E-50C09CA0936F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296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719605F4-B2AB-4F9A-B7D7-44144085AAA4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298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0CF64057-A1D5-41B7-A74A-3472B3831419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30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5565D75F-0992-4CC5-A444-549CEEBC2138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302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7102C63B-A0E9-40C5-8319-0545519DC3C8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304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430D34F-5C05-4235-891A-E8E1DFF311C9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13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306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8124B6D-7301-4D8B-A04B-9E8405563B7F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DejaVu Sans"/>
            </a:endParaRPr>
          </a:p>
        </p:txBody>
      </p:sp>
      <p:sp>
        <p:nvSpPr>
          <p:cNvPr id="308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A395C02-2E4E-4DAE-ABEC-575A42D728C1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 lang="en-GB" sz="1200" b="0" strike="noStrike" spc="-1">
              <a:latin typeface="DejaVu Serif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761976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762120" y="4107600"/>
            <a:ext cx="761976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663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66320" y="41076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762120" y="41076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338640" y="16002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5915160" y="16002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5915160" y="41076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338640" y="41076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762120" y="41076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762120" y="1600200"/>
            <a:ext cx="7619760" cy="480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7619760" cy="480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3718080" cy="480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66320" y="1600200"/>
            <a:ext cx="3718080" cy="480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762120" y="274680"/>
            <a:ext cx="761976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762120" y="41076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66320" y="1600200"/>
            <a:ext cx="3718080" cy="480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762120" y="1600200"/>
            <a:ext cx="7619760" cy="480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3718080" cy="480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663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66320" y="41076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663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762120" y="4107600"/>
            <a:ext cx="761976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761976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762120" y="4107600"/>
            <a:ext cx="761976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663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666320" y="41076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762120" y="41076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338640" y="16002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5915160" y="16002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5915160" y="41076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338640" y="41076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762120" y="4107600"/>
            <a:ext cx="245340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7619760" cy="480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3718080" cy="480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66320" y="1600200"/>
            <a:ext cx="3718080" cy="480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762120" y="274680"/>
            <a:ext cx="761976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762120" y="41076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66320" y="1600200"/>
            <a:ext cx="3718080" cy="480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3718080" cy="480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663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66320" y="41076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7621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66320" y="1600200"/>
            <a:ext cx="371808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762120" y="4107600"/>
            <a:ext cx="7619760" cy="228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0" y="-14040"/>
            <a:ext cx="9143640" cy="2883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2"/>
          <p:cNvSpPr/>
          <p:nvPr/>
        </p:nvSpPr>
        <p:spPr>
          <a:xfrm>
            <a:off x="8077320" y="-14040"/>
            <a:ext cx="685440" cy="284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8076960" cy="27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DDDDDD"/>
                </a:solidFill>
                <a:latin typeface="Calibri"/>
              </a:rPr>
              <a:t>204217: Computer Programming Languages (Python)</a:t>
            </a:r>
            <a:endParaRPr lang="en-GB" sz="1200" b="0" strike="noStrike" spc="-1">
              <a:latin typeface="DejaVu Sans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85800" y="1905120"/>
            <a:ext cx="7543440" cy="259344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r>
              <a:rPr lang="en-US" sz="6600" b="0" strike="noStrike" spc="-97">
                <a:solidFill>
                  <a:srgbClr val="5E5E5E"/>
                </a:solidFill>
                <a:latin typeface="Cambria"/>
              </a:rPr>
              <a:t>Click to edit Master title style</a:t>
            </a:r>
            <a:endParaRPr lang="en-US" sz="6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0" y="6583320"/>
            <a:ext cx="7009920" cy="27432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381880" y="6400800"/>
            <a:ext cx="761760" cy="452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22671FDC-FEF4-4115-A177-856A3EEB33FD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n-GB" sz="1800" b="0" strike="noStrike" spc="-1">
              <a:latin typeface="DejaVu Serif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010280" y="6583320"/>
            <a:ext cx="1371240" cy="2700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B482A94-3D74-4900-ABBE-296E91DD4E3A}" type="datetime1">
              <a:rPr lang="en-GB" sz="1200" b="0" strike="noStrike" spc="-1">
                <a:solidFill>
                  <a:srgbClr val="000000"/>
                </a:solidFill>
                <a:latin typeface="Calibri"/>
              </a:rPr>
              <a:t>13/03/2020</a:t>
            </a:fld>
            <a:endParaRPr lang="en-GB" sz="1200" b="0" strike="noStrike" spc="-1">
              <a:latin typeface="DejaVu Serif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600" b="0" strike="noStrike" spc="-1">
                <a:solidFill>
                  <a:srgbClr val="000000"/>
                </a:solidFill>
                <a:latin typeface="BrowalliaUPC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rgbClr val="000000"/>
                </a:solidFill>
                <a:latin typeface="BrowalliaUPC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BrowalliaUPC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BrowalliaUPC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BrowalliaUPC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BrowalliaUPC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BrowalliaUPC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-14040"/>
            <a:ext cx="9143640" cy="2883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8077320" y="-14040"/>
            <a:ext cx="685440" cy="284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0" y="0"/>
            <a:ext cx="8076960" cy="27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DDDDDD"/>
                </a:solidFill>
                <a:latin typeface="Calibri"/>
              </a:rPr>
              <a:t>204217: Computer Programming Languages (Python)</a:t>
            </a:r>
            <a:endParaRPr lang="en-GB" sz="1200" b="0" strike="noStrike" spc="-1">
              <a:latin typeface="DejaVu San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title"/>
          </p:nvPr>
        </p:nvSpPr>
        <p:spPr>
          <a:xfrm>
            <a:off x="762120" y="274680"/>
            <a:ext cx="7619760" cy="1142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Click to edit Master title style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762120" y="1600200"/>
            <a:ext cx="7619760" cy="48002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Click to edit Master text styles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640080" lvl="1" indent="-228240">
              <a:lnSpc>
                <a:spcPct val="100000"/>
              </a:lnSpc>
              <a:spcBef>
                <a:spcPts val="720"/>
              </a:spcBef>
              <a:buClr>
                <a:srgbClr val="A6B727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Second level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1005840" lvl="2" indent="-228240">
              <a:lnSpc>
                <a:spcPct val="100000"/>
              </a:lnSpc>
              <a:spcBef>
                <a:spcPts val="641"/>
              </a:spcBef>
              <a:buClr>
                <a:srgbClr val="F692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BrowalliaUPC"/>
              </a:rPr>
              <a:t>Third level</a:t>
            </a:r>
            <a:endParaRPr lang="en-US" sz="3200" b="0" strike="noStrike" spc="-1">
              <a:solidFill>
                <a:srgbClr val="000000"/>
              </a:solidFill>
              <a:latin typeface="BrowalliaUPC"/>
            </a:endParaRPr>
          </a:p>
          <a:p>
            <a:pPr marL="1280160" lvl="3" indent="-228240">
              <a:lnSpc>
                <a:spcPct val="100000"/>
              </a:lnSpc>
              <a:spcBef>
                <a:spcPts val="561"/>
              </a:spcBef>
              <a:buClr>
                <a:srgbClr val="838383"/>
              </a:buClr>
              <a:buFont typeface="Arial"/>
              <a:buChar char="•"/>
            </a:pPr>
            <a:r>
              <a:rPr lang="en-US" sz="2800" b="1" strike="noStrike" spc="-1">
                <a:solidFill>
                  <a:srgbClr val="000000"/>
                </a:solidFill>
                <a:latin typeface="BrowalliaUPC"/>
              </a:rPr>
              <a:t>Fourth level</a:t>
            </a:r>
            <a:endParaRPr lang="en-US" sz="2800" b="0" strike="noStrike" spc="-1">
              <a:solidFill>
                <a:srgbClr val="000000"/>
              </a:solidFill>
              <a:latin typeface="BrowalliaUPC"/>
            </a:endParaRPr>
          </a:p>
          <a:p>
            <a:pPr marL="1554480" lvl="4" indent="-228240">
              <a:lnSpc>
                <a:spcPct val="100000"/>
              </a:lnSpc>
              <a:spcBef>
                <a:spcPts val="479"/>
              </a:spcBef>
              <a:buClr>
                <a:srgbClr val="FEC306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BrowalliaUPC"/>
              </a:rPr>
              <a:t>Fifth level</a:t>
            </a:r>
            <a:endParaRPr lang="en-US" sz="24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ftr"/>
          </p:nvPr>
        </p:nvSpPr>
        <p:spPr>
          <a:xfrm>
            <a:off x="1746360" y="274320"/>
            <a:ext cx="7009920" cy="27432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dt"/>
          </p:nvPr>
        </p:nvSpPr>
        <p:spPr>
          <a:xfrm>
            <a:off x="7010280" y="6583320"/>
            <a:ext cx="1371240" cy="2700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6ADF8A2-F3BB-49A6-80C5-8BFFFCA73955}" type="datetime1">
              <a:rPr lang="en-GB" sz="1200" b="0" strike="noStrike" spc="-1">
                <a:solidFill>
                  <a:srgbClr val="000000"/>
                </a:solidFill>
                <a:latin typeface="Calibri"/>
              </a:rPr>
              <a:t>13/03/2020</a:t>
            </a:fld>
            <a:endParaRPr lang="en-GB" sz="1200" b="0" strike="noStrike" spc="-1">
              <a:latin typeface="DejaVu Serif"/>
            </a:endParaRPr>
          </a:p>
        </p:txBody>
      </p:sp>
      <p:sp>
        <p:nvSpPr>
          <p:cNvPr id="51" name="PlaceHolder 8"/>
          <p:cNvSpPr>
            <a:spLocks noGrp="1"/>
          </p:cNvSpPr>
          <p:nvPr>
            <p:ph type="sldNum"/>
          </p:nvPr>
        </p:nvSpPr>
        <p:spPr>
          <a:xfrm>
            <a:off x="8381880" y="6400800"/>
            <a:ext cx="761760" cy="452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EA49D614-BDD8-4C50-9966-C25F450BFFA5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n-GB" sz="1800" b="0" strike="noStrike" spc="-1">
              <a:latin typeface="DejaVu Serif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glossary.html#term-universal-newlines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realpython.com/blog/python/flask-by-example-part-1-project-setup/" TargetMode="External"/><Relationship Id="rId3" Type="http://schemas.openxmlformats.org/officeDocument/2006/relationships/hyperlink" Target="http://www.kosbie.net/cmu/fall-14/15-112/" TargetMode="External"/><Relationship Id="rId7" Type="http://schemas.openxmlformats.org/officeDocument/2006/relationships/hyperlink" Target="https://docs.python.org/3/howto/unicode.html" TargetMode="External"/><Relationship Id="rId2" Type="http://schemas.openxmlformats.org/officeDocument/2006/relationships/hyperlink" Target="http://farmdev.com/talks/unicode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cs.cmu.edu/~nschneid/pythonathan/" TargetMode="External"/><Relationship Id="rId5" Type="http://schemas.openxmlformats.org/officeDocument/2006/relationships/hyperlink" Target="http://www.kosbie.net/cmu/spring-15/15-112/notes/notes-functions-redux-and-web-and-file-io.html" TargetMode="External"/><Relationship Id="rId4" Type="http://schemas.openxmlformats.org/officeDocument/2006/relationships/hyperlink" Target="http://www.kosbie.net/cmu/spring-13/15-112/handouts/fileWebIO.p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685800" y="1905120"/>
            <a:ext cx="7543440" cy="2593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r>
              <a:rPr lang="en-US" sz="2400" b="0" strike="noStrike" spc="-97" dirty="0">
                <a:solidFill>
                  <a:srgbClr val="5E5E5E"/>
                </a:solidFill>
                <a:latin typeface="Cambria"/>
              </a:rPr>
              <a:t>Lecture 8</a:t>
            </a:r>
            <a:br>
              <a:rPr dirty="0"/>
            </a:br>
            <a:r>
              <a:rPr lang="en-US" sz="6600" b="0" strike="noStrike" spc="-97" dirty="0">
                <a:solidFill>
                  <a:srgbClr val="418AB3"/>
                </a:solidFill>
                <a:latin typeface="Cambria"/>
              </a:rPr>
              <a:t>F</a:t>
            </a:r>
            <a:r>
              <a:rPr lang="en-US" sz="6600" b="0" strike="noStrike" spc="-97" dirty="0">
                <a:solidFill>
                  <a:srgbClr val="5E5E5E"/>
                </a:solidFill>
                <a:latin typeface="Cambria"/>
              </a:rPr>
              <a:t>ile </a:t>
            </a:r>
            <a:r>
              <a:rPr lang="en-US" sz="6600" b="0" strike="noStrike" spc="-97" dirty="0">
                <a:solidFill>
                  <a:srgbClr val="418AB3"/>
                </a:solidFill>
                <a:latin typeface="Cambria"/>
              </a:rPr>
              <a:t>M</a:t>
            </a:r>
            <a:r>
              <a:rPr lang="en-US" sz="6600" b="0" strike="noStrike" spc="-97" dirty="0">
                <a:solidFill>
                  <a:srgbClr val="666666"/>
                </a:solidFill>
                <a:latin typeface="Cambria"/>
              </a:rPr>
              <a:t>anipulation</a:t>
            </a:r>
            <a:endParaRPr lang="en-US" sz="6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E20D9F2-8525-4A04-A63D-2E13766833A0}"/>
              </a:ext>
            </a:extLst>
          </p:cNvPr>
          <p:cNvSpPr txBox="1">
            <a:spLocks/>
          </p:cNvSpPr>
          <p:nvPr/>
        </p:nvSpPr>
        <p:spPr>
          <a:xfrm>
            <a:off x="509047" y="6172200"/>
            <a:ext cx="8314913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r>
              <a:rPr lang="en-US" dirty="0">
                <a:solidFill>
                  <a:schemeClr val="tx2"/>
                </a:solidFill>
              </a:rPr>
              <a:t> and </a:t>
            </a:r>
            <a:r>
              <a:rPr lang="en-US" dirty="0" err="1">
                <a:solidFill>
                  <a:schemeClr val="tx2"/>
                </a:solidFill>
              </a:rPr>
              <a:t>Jakramate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Bootkrajang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File Operation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75" name="Table 2"/>
          <p:cNvGraphicFramePr/>
          <p:nvPr/>
        </p:nvGraphicFramePr>
        <p:xfrm>
          <a:off x="591840" y="1463040"/>
          <a:ext cx="7959600" cy="360000"/>
        </p:xfrm>
        <a:graphic>
          <a:graphicData uri="http://schemas.openxmlformats.org/drawingml/2006/table">
            <a:tbl>
              <a:tblPr/>
              <a:tblGrid>
                <a:gridCol w="133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b="1" strike="noStrike" spc="-1">
                          <a:solidFill>
                            <a:srgbClr val="000000"/>
                          </a:solidFill>
                          <a:latin typeface="BrowalliaUPC"/>
                        </a:rPr>
                        <a:t>Character</a:t>
                      </a:r>
                      <a:endParaRPr lang="en-GB" sz="28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b="1" strike="noStrike" spc="-1">
                          <a:solidFill>
                            <a:srgbClr val="000000"/>
                          </a:solidFill>
                          <a:latin typeface="BrowalliaUPC"/>
                        </a:rPr>
                        <a:t>Meaning</a:t>
                      </a:r>
                      <a:endParaRPr lang="en-GB" sz="28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'r'</a:t>
                      </a:r>
                      <a:endParaRPr lang="en-GB" sz="20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800" b="1" strike="noStrike" spc="-1">
                          <a:solidFill>
                            <a:srgbClr val="000000"/>
                          </a:solidFill>
                          <a:latin typeface="BrowalliaUPC"/>
                        </a:rPr>
                        <a:t>open for reading (default)</a:t>
                      </a:r>
                      <a:endParaRPr lang="en-GB" sz="28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'w'</a:t>
                      </a:r>
                      <a:endParaRPr lang="en-GB" sz="20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800" b="1" strike="noStrike" spc="-1">
                          <a:solidFill>
                            <a:srgbClr val="000000"/>
                          </a:solidFill>
                          <a:latin typeface="BrowalliaUPC"/>
                        </a:rPr>
                        <a:t>open for writing, truncating the file first</a:t>
                      </a:r>
                      <a:endParaRPr lang="en-GB" sz="28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'x'</a:t>
                      </a:r>
                      <a:endParaRPr lang="en-GB" sz="20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800" b="1" strike="noStrike" spc="-1">
                          <a:solidFill>
                            <a:srgbClr val="000000"/>
                          </a:solidFill>
                          <a:latin typeface="BrowalliaUPC"/>
                        </a:rPr>
                        <a:t>open for exclusive creation, failing if the file already exists</a:t>
                      </a:r>
                      <a:endParaRPr lang="en-GB" sz="28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'a'</a:t>
                      </a:r>
                      <a:endParaRPr lang="en-GB" sz="20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800" b="1" strike="noStrike" spc="-1">
                          <a:solidFill>
                            <a:srgbClr val="000000"/>
                          </a:solidFill>
                          <a:latin typeface="BrowalliaUPC"/>
                        </a:rPr>
                        <a:t>open for writing, appending to the end of the file if it exists</a:t>
                      </a:r>
                      <a:endParaRPr lang="en-GB" sz="28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'b'</a:t>
                      </a:r>
                      <a:endParaRPr lang="en-GB" sz="20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800" b="1" strike="noStrike" spc="-1">
                          <a:solidFill>
                            <a:srgbClr val="000000"/>
                          </a:solidFill>
                          <a:latin typeface="BrowalliaUPC"/>
                        </a:rPr>
                        <a:t>binary mode</a:t>
                      </a:r>
                      <a:endParaRPr lang="en-GB" sz="28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't'</a:t>
                      </a:r>
                      <a:endParaRPr lang="en-GB" sz="20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800" b="1" strike="noStrike" spc="-1">
                          <a:solidFill>
                            <a:srgbClr val="000000"/>
                          </a:solidFill>
                          <a:latin typeface="BrowalliaUPC"/>
                        </a:rPr>
                        <a:t>text mode (default)</a:t>
                      </a:r>
                      <a:endParaRPr lang="en-GB" sz="28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'+'</a:t>
                      </a:r>
                      <a:endParaRPr lang="en-GB" sz="20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800" b="1" strike="noStrike" spc="-1">
                          <a:solidFill>
                            <a:srgbClr val="000000"/>
                          </a:solidFill>
                          <a:latin typeface="BrowalliaUPC"/>
                        </a:rPr>
                        <a:t>open a disk file for updating (reading and writing)</a:t>
                      </a:r>
                      <a:endParaRPr lang="en-GB" sz="28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'U'</a:t>
                      </a:r>
                      <a:endParaRPr lang="en-GB" sz="20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800" b="1" i="1" strike="noStrike" spc="-1">
                          <a:solidFill>
                            <a:srgbClr val="F59E00"/>
                          </a:solidFill>
                          <a:latin typeface="BrowalliaUPC"/>
                          <a:hlinkClick r:id="rId2"/>
                        </a:rPr>
                        <a:t>universal newlines</a:t>
                      </a:r>
                      <a:r>
                        <a:rPr lang="en-GB" sz="2800" b="1" strike="noStrike" spc="-1">
                          <a:solidFill>
                            <a:srgbClr val="000000"/>
                          </a:solidFill>
                          <a:latin typeface="BrowalliaUPC"/>
                        </a:rPr>
                        <a:t> mode (deprecated)</a:t>
                      </a:r>
                      <a:endParaRPr lang="en-GB" sz="2800" b="0" strike="noStrike" spc="-1">
                        <a:latin typeface="DejaVu Sans"/>
                      </a:endParaRPr>
                    </a:p>
                  </a:txBody>
                  <a:tcPr>
                    <a:lnL w="7200">
                      <a:solidFill>
                        <a:srgbClr val="DDDDDD"/>
                      </a:solidFill>
                    </a:lnL>
                    <a:lnR w="7200">
                      <a:solidFill>
                        <a:srgbClr val="DDDDDD"/>
                      </a:solidFill>
                    </a:lnR>
                    <a:lnT w="7200">
                      <a:solidFill>
                        <a:srgbClr val="DDDDDD"/>
                      </a:solidFill>
                    </a:lnT>
                    <a:lnB w="7200">
                      <a:solidFill>
                        <a:srgbClr val="DDDDDD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6" name="CustomShape 3"/>
          <p:cNvSpPr/>
          <p:nvPr/>
        </p:nvSpPr>
        <p:spPr>
          <a:xfrm>
            <a:off x="5241960" y="2004480"/>
            <a:ext cx="18396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/>
          <a:lstStyle/>
          <a:p>
            <a:pPr>
              <a:lnSpc>
                <a:spcPct val="100000"/>
              </a:lnSpc>
            </a:pPr>
            <a:br/>
            <a:endParaRPr lang="en-GB" sz="1800" b="0" strike="noStrike" spc="-1">
              <a:latin typeface="DejaVu Sans"/>
            </a:endParaRPr>
          </a:p>
        </p:txBody>
      </p:sp>
      <p:sp>
        <p:nvSpPr>
          <p:cNvPr id="177" name="TextShape 4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https://docs.python.org/3/library/io.html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78" name="TextShape 5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BA224F6C-A4A8-4904-A9D9-EAD439E3DDA4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10</a:t>
            </a:fld>
            <a:endParaRPr lang="en-GB" sz="1800" b="0" strike="noStrike" spc="-1">
              <a:latin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File Operation [2]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762120" y="1600200"/>
            <a:ext cx="7619760" cy="525744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114480">
              <a:lnSpc>
                <a:spcPct val="100000"/>
              </a:lnSpc>
              <a:spcBef>
                <a:spcPts val="720"/>
              </a:spcBef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Binary Files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On Windows, 'b' appended to the mode opens the file in binary mode, so there are also modes like 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640080" lvl="1" indent="-228240">
              <a:lnSpc>
                <a:spcPct val="100000"/>
              </a:lnSpc>
              <a:spcBef>
                <a:spcPts val="720"/>
              </a:spcBef>
              <a:buClr>
                <a:srgbClr val="A6B727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'rb', 'wb', and 'r+b'. 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640080" lvl="1" indent="-228240">
              <a:lnSpc>
                <a:spcPct val="100000"/>
              </a:lnSpc>
              <a:spcBef>
                <a:spcPts val="720"/>
              </a:spcBef>
              <a:buClr>
                <a:srgbClr val="A6B727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Python on Windows makes a distinction between text and binary files; 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640080" lvl="1" indent="-228240">
              <a:lnSpc>
                <a:spcPct val="100000"/>
              </a:lnSpc>
              <a:spcBef>
                <a:spcPts val="720"/>
              </a:spcBef>
              <a:buClr>
                <a:srgbClr val="A6B727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On Unix, it doesn’t hurt to append a 'b' to the mode, so you can use it platform-independently for all binary files.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181" name="TextShape 3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82" name="TextShape 4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4B55CD8D-E9C9-4448-A814-D3A812C1030C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11</a:t>
            </a:fld>
            <a:endParaRPr lang="en-GB" sz="1800" b="0" strike="noStrike" spc="-1">
              <a:latin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Writing to Files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85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6B57A18E-4366-4691-9CD3-D702918EEEEC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12</a:t>
            </a:fld>
            <a:endParaRPr lang="en-GB" sz="1800" b="0" strike="noStrike" spc="-1">
              <a:latin typeface="DejaVu Serif"/>
            </a:endParaRPr>
          </a:p>
        </p:txBody>
      </p:sp>
      <p:graphicFrame>
        <p:nvGraphicFramePr>
          <p:cNvPr id="186" name="Table 4"/>
          <p:cNvGraphicFramePr/>
          <p:nvPr/>
        </p:nvGraphicFramePr>
        <p:xfrm>
          <a:off x="762120" y="1600200"/>
          <a:ext cx="7628040" cy="3565800"/>
        </p:xfrm>
        <a:graphic>
          <a:graphicData uri="http://schemas.openxmlformats.org/drawingml/2006/table">
            <a:tbl>
              <a:tblPr/>
              <a:tblGrid>
                <a:gridCol w="4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61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06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07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08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09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10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12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8720">
                      <a:solidFill>
                        <a:srgbClr val="0070C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def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i="1" strike="noStrike" spc="-1">
                          <a:solidFill>
                            <a:srgbClr val="0070C0"/>
                          </a:solidFill>
                          <a:latin typeface="Consolas"/>
                          <a:ea typeface="Times New Roman"/>
                        </a:rPr>
                        <a:t>writeFile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filename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contents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mode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"wt"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0" i="1" strike="noStrike" spc="-1">
                          <a:solidFill>
                            <a:srgbClr val="408090"/>
                          </a:solidFill>
                          <a:latin typeface="Consolas"/>
                          <a:ea typeface="Times New Roman"/>
                        </a:rPr>
                        <a:t># wt stands for "write text"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fout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None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try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fout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open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filename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mode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encoding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'utf-8'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fout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write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contents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finally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fout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!=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None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    fout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close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return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True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writeFile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"./testout.txt"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Tahoma"/>
                          <a:ea typeface="Tahoma"/>
                        </a:rPr>
                        <a:t>ภาษาไทย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70C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Writing to Files [2]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89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E756D70-254B-439D-9DAB-71EEEB77D653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13</a:t>
            </a:fld>
            <a:endParaRPr lang="en-GB" sz="1800" b="0" strike="noStrike" spc="-1">
              <a:latin typeface="DejaVu Serif"/>
            </a:endParaRPr>
          </a:p>
        </p:txBody>
      </p:sp>
      <p:graphicFrame>
        <p:nvGraphicFramePr>
          <p:cNvPr id="190" name="Table 4"/>
          <p:cNvGraphicFramePr/>
          <p:nvPr/>
        </p:nvGraphicFramePr>
        <p:xfrm>
          <a:off x="762120" y="1600200"/>
          <a:ext cx="7628040" cy="1828440"/>
        </p:xfrm>
        <a:graphic>
          <a:graphicData uri="http://schemas.openxmlformats.org/drawingml/2006/table">
            <a:tbl>
              <a:tblPr/>
              <a:tblGrid>
                <a:gridCol w="4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06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8720">
                      <a:solidFill>
                        <a:srgbClr val="0070C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def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i="1" strike="noStrike" spc="-1">
                          <a:solidFill>
                            <a:srgbClr val="0070C0"/>
                          </a:solidFill>
                          <a:latin typeface="Consolas"/>
                          <a:ea typeface="Times New Roman"/>
                        </a:rPr>
                        <a:t>writeFile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filename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contents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mode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"wt"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i="1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0" i="1" strike="noStrike" spc="-1">
                          <a:solidFill>
                            <a:srgbClr val="408090"/>
                          </a:solidFill>
                          <a:latin typeface="Consolas"/>
                          <a:ea typeface="Times New Roman"/>
                        </a:rPr>
                        <a:t># wt = "write text"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with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open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filename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mode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as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fout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fout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write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contents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writeFile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"D:\\testout.txt"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"hello"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70C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Deleting Files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93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1AFDA943-4351-4FBB-A968-B8DB64A65EE3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14</a:t>
            </a:fld>
            <a:endParaRPr lang="en-GB" sz="1800" b="0" strike="noStrike" spc="-1">
              <a:latin typeface="DejaVu Serif"/>
            </a:endParaRPr>
          </a:p>
        </p:txBody>
      </p:sp>
      <p:graphicFrame>
        <p:nvGraphicFramePr>
          <p:cNvPr id="194" name="Table 4"/>
          <p:cNvGraphicFramePr/>
          <p:nvPr/>
        </p:nvGraphicFramePr>
        <p:xfrm>
          <a:off x="762120" y="1600200"/>
          <a:ext cx="7628040" cy="3565800"/>
        </p:xfrm>
        <a:graphic>
          <a:graphicData uri="http://schemas.openxmlformats.org/drawingml/2006/table">
            <a:tbl>
              <a:tblPr/>
              <a:tblGrid>
                <a:gridCol w="4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61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06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07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08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09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10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12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8720">
                      <a:solidFill>
                        <a:srgbClr val="0070C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"*************************************"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"Trying to delete the old joke file..."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end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os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path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exists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"c:\\temp\\joke.txt"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try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os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remove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"c:\\temp\\joke.txt"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"Success!"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except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"Error, could not delete joke file!"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else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"(No old joke file to delete!)"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70C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Reading from Files [3]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TextShape 2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97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A79B33E-D300-4925-87DB-406681555049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15</a:t>
            </a:fld>
            <a:endParaRPr lang="en-GB" sz="1800" b="0" strike="noStrike" spc="-1">
              <a:latin typeface="DejaVu Serif"/>
            </a:endParaRPr>
          </a:p>
        </p:txBody>
      </p:sp>
      <p:graphicFrame>
        <p:nvGraphicFramePr>
          <p:cNvPr id="198" name="Table 4"/>
          <p:cNvGraphicFramePr/>
          <p:nvPr/>
        </p:nvGraphicFramePr>
        <p:xfrm>
          <a:off x="762120" y="1600200"/>
          <a:ext cx="7628040" cy="2209320"/>
        </p:xfrm>
        <a:graphic>
          <a:graphicData uri="http://schemas.openxmlformats.org/drawingml/2006/table">
            <a:tbl>
              <a:tblPr/>
              <a:tblGrid>
                <a:gridCol w="4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0968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06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07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8720">
                      <a:solidFill>
                        <a:srgbClr val="0070C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"Trying to read the file when it's not yet there..."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end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try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s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readFile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"c:\\temp\\joke.txt"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except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"The file does not exist yet (as we hoped!)"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70C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More Examples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201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72C8B7C9-8CE0-4B14-A565-072ADE56D219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16</a:t>
            </a:fld>
            <a:endParaRPr lang="en-GB" sz="1800" b="0" strike="noStrike" spc="-1">
              <a:latin typeface="DejaVu Serif"/>
            </a:endParaRPr>
          </a:p>
        </p:txBody>
      </p:sp>
      <p:graphicFrame>
        <p:nvGraphicFramePr>
          <p:cNvPr id="202" name="Table 4"/>
          <p:cNvGraphicFramePr/>
          <p:nvPr/>
        </p:nvGraphicFramePr>
        <p:xfrm>
          <a:off x="762120" y="1600200"/>
          <a:ext cx="7628040" cy="3885840"/>
        </p:xfrm>
        <a:graphic>
          <a:graphicData uri="http://schemas.openxmlformats.org/drawingml/2006/table">
            <a:tbl>
              <a:tblPr/>
              <a:tblGrid>
                <a:gridCol w="4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06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07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08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09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10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16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17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8720">
                      <a:solidFill>
                        <a:srgbClr val="0070C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import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os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 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def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i="1" strike="noStrike" spc="-1">
                          <a:solidFill>
                            <a:srgbClr val="0070C0"/>
                          </a:solidFill>
                          <a:latin typeface="Consolas"/>
                          <a:ea typeface="Times New Roman"/>
                        </a:rPr>
                        <a:t>smileyPrint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filename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with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open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filename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"rt"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as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for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line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in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":)"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line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 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end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''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smileyPrint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"sample.txt"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def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i="1" strike="noStrike" spc="-1">
                          <a:solidFill>
                            <a:srgbClr val="0070C0"/>
                          </a:solidFill>
                          <a:latin typeface="Consolas"/>
                          <a:ea typeface="Times New Roman"/>
                        </a:rPr>
                        <a:t>copyWithSmilies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source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destination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with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open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source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"rt"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as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infile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with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open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destination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"wt"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as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outfile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for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line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in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infile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        outfile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write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":) "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+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line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 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copyWithSmilies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"sample.txt"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"smilies.txt"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70C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More Examples [2]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205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4F9CBF07-75DB-4D16-8FD4-C50A8607EB2F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17</a:t>
            </a:fld>
            <a:endParaRPr lang="en-GB" sz="1800" b="0" strike="noStrike" spc="-1">
              <a:latin typeface="DejaVu Serif"/>
            </a:endParaRPr>
          </a:p>
        </p:txBody>
      </p:sp>
      <p:graphicFrame>
        <p:nvGraphicFramePr>
          <p:cNvPr id="206" name="Table 4"/>
          <p:cNvGraphicFramePr/>
          <p:nvPr/>
        </p:nvGraphicFramePr>
        <p:xfrm>
          <a:off x="762120" y="1600200"/>
          <a:ext cx="7628040" cy="2361960"/>
        </p:xfrm>
        <a:graphic>
          <a:graphicData uri="http://schemas.openxmlformats.org/drawingml/2006/table">
            <a:tbl>
              <a:tblPr/>
              <a:tblGrid>
                <a:gridCol w="4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348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06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07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08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8720">
                      <a:solidFill>
                        <a:srgbClr val="0070C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import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os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for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file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in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listdir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"."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i="1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0" i="1" strike="noStrike" spc="-1">
                          <a:solidFill>
                            <a:srgbClr val="408090"/>
                          </a:solidFill>
                          <a:latin typeface="Consolas"/>
                          <a:ea typeface="Times New Roman"/>
                        </a:rPr>
                        <a:t># "." (dot) means the current directory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len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&gt;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0" strike="noStrike" spc="-1">
                          <a:solidFill>
                            <a:srgbClr val="800080"/>
                          </a:solidFill>
                          <a:latin typeface="Consolas"/>
                          <a:ea typeface="Times New Roman"/>
                        </a:rPr>
                        <a:t>4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and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[-</a:t>
                      </a:r>
                      <a:r>
                        <a:rPr lang="en-GB" sz="1800" b="0" strike="noStrike" spc="-1">
                          <a:solidFill>
                            <a:srgbClr val="800080"/>
                          </a:solidFill>
                          <a:latin typeface="Consolas"/>
                          <a:ea typeface="Times New Roman"/>
                        </a:rPr>
                        <a:t>4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:]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"TEXT FILE: 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"I'm going to SMILEY it"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smileyPrint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70C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References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7" name="TextShape 2"/>
          <p:cNvSpPr txBox="1"/>
          <p:nvPr/>
        </p:nvSpPr>
        <p:spPr>
          <a:xfrm>
            <a:off x="76212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2"/>
              </a:rPr>
              <a:t>http://farmdev.com/talks/unicode</a:t>
            </a: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2"/>
              </a:rPr>
              <a:t>/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3"/>
              </a:rPr>
              <a:t>http://www.kosbie.net/cmu/fall-14/15-112</a:t>
            </a: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3"/>
              </a:rPr>
              <a:t>/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4"/>
              </a:rPr>
              <a:t>http://</a:t>
            </a: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4"/>
              </a:rPr>
              <a:t>www.kosbie.net/cmu/spring-13/15-112/handouts/fileWebIO.py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5"/>
              </a:rPr>
              <a:t>http://</a:t>
            </a: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5"/>
              </a:rPr>
              <a:t>www.kosbie.net/cmu/spring-15/15-112/notes/notes-functions-redux-and-web-and-file-io.html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6"/>
              </a:rPr>
              <a:t>http://www.cs.cmu.edu/~nschneid/pythonathan</a:t>
            </a: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6"/>
              </a:rPr>
              <a:t>/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7"/>
              </a:rPr>
              <a:t>https://</a:t>
            </a: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7"/>
              </a:rPr>
              <a:t>docs.python.org/3/howto/unicode.html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8"/>
              </a:rPr>
              <a:t>https://realpython.com/blog/python/flask-by-example-part-1-project-setup</a:t>
            </a:r>
            <a:r>
              <a:rPr lang="en-US" sz="3600" b="1" u="sng" strike="noStrike" spc="-1">
                <a:solidFill>
                  <a:srgbClr val="F59E00"/>
                </a:solidFill>
                <a:uFillTx/>
                <a:latin typeface="BrowalliaUPC"/>
                <a:hlinkClick r:id="rId8"/>
              </a:rPr>
              <a:t>/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114480">
              <a:lnSpc>
                <a:spcPct val="100000"/>
              </a:lnSpc>
              <a:spcBef>
                <a:spcPts val="720"/>
              </a:spcBef>
            </a:pP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288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8A0E7131-AE7A-48DB-8BA2-D6E8BF853FCE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18</a:t>
            </a:fld>
            <a:endParaRPr lang="en-GB" sz="1800" b="0" strike="noStrike" spc="-1">
              <a:latin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Reading from URL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44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62A2856-D67D-4840-BFC2-9FBBEB4B040E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2</a:t>
            </a:fld>
            <a:endParaRPr lang="en-GB" sz="1800" b="0" strike="noStrike" spc="-1">
              <a:latin typeface="DejaVu Serif"/>
            </a:endParaRPr>
          </a:p>
        </p:txBody>
      </p:sp>
      <p:graphicFrame>
        <p:nvGraphicFramePr>
          <p:cNvPr id="145" name="Table 4"/>
          <p:cNvGraphicFramePr/>
          <p:nvPr/>
        </p:nvGraphicFramePr>
        <p:xfrm>
          <a:off x="762120" y="1600200"/>
          <a:ext cx="7628400" cy="4754880"/>
        </p:xfrm>
        <a:graphic>
          <a:graphicData uri="http://schemas.openxmlformats.org/drawingml/2006/table">
            <a:tbl>
              <a:tblPr/>
              <a:tblGrid>
                <a:gridCol w="4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06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07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08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09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10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16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17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8720">
                      <a:solidFill>
                        <a:srgbClr val="0070C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import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urllib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request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def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i="1" strike="noStrike" spc="-1">
                          <a:solidFill>
                            <a:srgbClr val="0070C0"/>
                          </a:solidFill>
                          <a:latin typeface="Consolas"/>
                          <a:ea typeface="Times New Roman"/>
                        </a:rPr>
                        <a:t>readWebPage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urlStr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assert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urlStr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startswith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"http://"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filehandler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contents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None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try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filehandler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urllib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request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urlopen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urlStr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contents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filehandler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finally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filehandler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!=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None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filehandler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close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contents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contents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decode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'utf-8'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return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contents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readWebPage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</a:t>
                      </a:r>
                      <a:r>
                        <a:rPr lang="en-GB" sz="1800" b="0" u="sng" strike="noStrike" spc="-1">
                          <a:solidFill>
                            <a:srgbClr val="4070A0"/>
                          </a:solidFill>
                          <a:uFillTx/>
                          <a:latin typeface="Consolas"/>
                          <a:ea typeface="Times New Roman"/>
                        </a:rPr>
                        <a:t>http://www.python.org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)[:</a:t>
                      </a:r>
                      <a:r>
                        <a:rPr lang="en-GB" sz="1800" b="0" strike="noStrike" spc="-1">
                          <a:solidFill>
                            <a:srgbClr val="800080"/>
                          </a:solidFill>
                          <a:latin typeface="Consolas"/>
                          <a:ea typeface="Times New Roman"/>
                        </a:rPr>
                        <a:t>100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])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70C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Reading from URL [2]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48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490C1CEF-9104-4674-9D0D-496357112448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3</a:t>
            </a:fld>
            <a:endParaRPr lang="en-GB" sz="1800" b="0" strike="noStrike" spc="-1">
              <a:latin typeface="DejaVu Serif"/>
            </a:endParaRPr>
          </a:p>
        </p:txBody>
      </p:sp>
      <p:graphicFrame>
        <p:nvGraphicFramePr>
          <p:cNvPr id="149" name="Table 4"/>
          <p:cNvGraphicFramePr/>
          <p:nvPr/>
        </p:nvGraphicFramePr>
        <p:xfrm>
          <a:off x="762120" y="1600200"/>
          <a:ext cx="7628040" cy="2742840"/>
        </p:xfrm>
        <a:graphic>
          <a:graphicData uri="http://schemas.openxmlformats.org/drawingml/2006/table">
            <a:tbl>
              <a:tblPr/>
              <a:tblGrid>
                <a:gridCol w="4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01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02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03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04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05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06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07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08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09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10</a:t>
                      </a:r>
                      <a:endParaRPr lang="en-GB" sz="1600" b="0" strike="noStrike" spc="-1">
                        <a:latin typeface="DejaVu Sans"/>
                      </a:endParaRPr>
                    </a:p>
                  </a:txBody>
                  <a:tcPr marL="30240" marR="30240">
                    <a:lnL w="18720">
                      <a:solidFill>
                        <a:srgbClr val="0070C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6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import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urllib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request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6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import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contextlib 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6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6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6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def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600" b="1" i="1" strike="noStrike" spc="-1">
                          <a:solidFill>
                            <a:srgbClr val="0070C0"/>
                          </a:solidFill>
                          <a:latin typeface="Consolas"/>
                          <a:ea typeface="Times New Roman"/>
                        </a:rPr>
                        <a:t>readWebPage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url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6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assert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url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startswith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6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"http://"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6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with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contextlib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closing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urllib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request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urlopen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url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6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as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fin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6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return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fin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()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6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6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readWebPage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6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</a:t>
                      </a:r>
                      <a:r>
                        <a:rPr lang="en-GB" sz="1600" b="0" u="sng" strike="noStrike" spc="-1">
                          <a:solidFill>
                            <a:srgbClr val="4070A0"/>
                          </a:solidFill>
                          <a:uFillTx/>
                          <a:latin typeface="Consolas"/>
                          <a:ea typeface="Times New Roman"/>
                        </a:rPr>
                        <a:t>http://www.python.org</a:t>
                      </a:r>
                      <a:r>
                        <a:rPr lang="en-GB" sz="16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)[:</a:t>
                      </a:r>
                      <a:r>
                        <a:rPr lang="en-GB" sz="1600" b="0" strike="noStrike" spc="-1">
                          <a:solidFill>
                            <a:srgbClr val="800080"/>
                          </a:solidFill>
                          <a:latin typeface="Consolas"/>
                          <a:ea typeface="Times New Roman"/>
                        </a:rPr>
                        <a:t>100</a:t>
                      </a:r>
                      <a:r>
                        <a:rPr lang="en-GB" sz="16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])</a:t>
                      </a:r>
                      <a:endParaRPr lang="en-GB" sz="16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600" b="0" strike="noStrike" spc="-1">
                        <a:latin typeface="DejaVu Sans"/>
                      </a:endParaRPr>
                    </a:p>
                  </a:txBody>
                  <a:tcPr marL="30240" marR="30240"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70C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Introduction to Unicode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76212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ในอดีต American Standard Code for Information Interchange (ASCII) เป็นมาตรฐานในการแสดงตัวอักษร โดยการใช้ตัวเลขระหว่าง 0 – 127 แทนตัวอักษรในภาษาอังกฤษ รวมถึงเครื่องหมายต่างๆ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ปัญหา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640080" lvl="1" indent="-228240">
              <a:lnSpc>
                <a:spcPct val="100000"/>
              </a:lnSpc>
              <a:spcBef>
                <a:spcPts val="720"/>
              </a:spcBef>
              <a:buClr>
                <a:srgbClr val="A6B727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Support เฉพาะตัวอักษรภาษาอังกฤษ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640080" lvl="1" indent="-228240">
              <a:lnSpc>
                <a:spcPct val="100000"/>
              </a:lnSpc>
              <a:spcBef>
                <a:spcPts val="720"/>
              </a:spcBef>
              <a:buClr>
                <a:srgbClr val="A6B727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 There was an 'e', but no 'é' or 'Í' (accented characters)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152" name="TextShape 3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53" name="TextShape 4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E9783785-8CAD-490D-9250-5BE7A632FBA6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4</a:t>
            </a:fld>
            <a:endParaRPr lang="en-GB" sz="1800" b="0" strike="noStrike" spc="-1">
              <a:latin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Introduction to Unicode [2]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76212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เนื่องจาก Unicode ใช้ตัวเลขในช่วง 0 – 127 คอมพิวเตอร์บางเครื่องจึงใช้ช่วง 128 – 255 สำหรับตัวอักษร accented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มีหลายมาตรฐานในการแทนค่าอักษรเหล่านี้ 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640080" lvl="1" indent="-228240">
              <a:lnSpc>
                <a:spcPct val="100000"/>
              </a:lnSpc>
              <a:spcBef>
                <a:spcPts val="720"/>
              </a:spcBef>
              <a:buClr>
                <a:srgbClr val="A6B727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0 – 255 ไม่เพียงพอ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ความพยายามในการสร้าง Unicode standard เริ่มในช่วงปี 1980s 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156" name="TextShape 3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57" name="TextShape 4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881D938-FA68-4765-B4AA-FF9CD501798F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5</a:t>
            </a:fld>
            <a:endParaRPr lang="en-GB" sz="1800" b="0" strike="noStrike" spc="-1">
              <a:latin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Introduction to Unicode [3]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76212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418AB3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BrowalliaUPC"/>
              </a:rPr>
              <a:t>Unicode เริ่มจากการใช้  16 bit ในการแทนข้อมูล (2^16 = 65,536)</a:t>
            </a:r>
            <a:endParaRPr lang="en-US" sz="32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418AB3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BrowalliaUPC"/>
              </a:rPr>
              <a:t>มีความตั้งใจที่จะแทนตัวอักษรได้จากทุกภาษา</a:t>
            </a:r>
            <a:endParaRPr lang="en-US" sz="3200" b="0" strike="noStrike" spc="-1">
              <a:solidFill>
                <a:srgbClr val="000000"/>
              </a:solidFill>
              <a:latin typeface="BrowalliaUPC"/>
            </a:endParaRPr>
          </a:p>
          <a:p>
            <a:pPr marL="640080" lvl="1" indent="-228240">
              <a:lnSpc>
                <a:spcPct val="100000"/>
              </a:lnSpc>
              <a:spcBef>
                <a:spcPts val="641"/>
              </a:spcBef>
              <a:buClr>
                <a:srgbClr val="A6B727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BrowalliaUPC"/>
              </a:rPr>
              <a:t>16 bit ไม่เพียงพอ</a:t>
            </a:r>
            <a:endParaRPr lang="en-US" sz="32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418AB3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BrowalliaUPC"/>
              </a:rPr>
              <a:t>UTF-8 เป็นมาตรฐาน UTF ที่ใช้มากที่สุด </a:t>
            </a:r>
            <a:endParaRPr lang="en-US" sz="3200" b="0" strike="noStrike" spc="-1">
              <a:solidFill>
                <a:srgbClr val="000000"/>
              </a:solidFill>
              <a:latin typeface="BrowalliaUPC"/>
            </a:endParaRPr>
          </a:p>
          <a:p>
            <a:pPr marL="640080" lvl="1" indent="-228240">
              <a:lnSpc>
                <a:spcPct val="100000"/>
              </a:lnSpc>
              <a:spcBef>
                <a:spcPts val="641"/>
              </a:spcBef>
              <a:buClr>
                <a:srgbClr val="A6B727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BrowalliaUPC"/>
              </a:rPr>
              <a:t>ยังมี UTF-16 และ UTF-32</a:t>
            </a:r>
            <a:endParaRPr lang="en-US" sz="3200" b="0" strike="noStrike" spc="-1">
              <a:solidFill>
                <a:srgbClr val="000000"/>
              </a:solidFill>
              <a:latin typeface="BrowalliaUPC"/>
            </a:endParaRPr>
          </a:p>
          <a:p>
            <a:pPr marL="640080" lvl="1" indent="-228240">
              <a:lnSpc>
                <a:spcPct val="100000"/>
              </a:lnSpc>
              <a:spcBef>
                <a:spcPts val="641"/>
              </a:spcBef>
              <a:buClr>
                <a:srgbClr val="A6B727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BrowalliaUPC"/>
              </a:rPr>
              <a:t>Compatible กับรหัส ascii ในช่วง 0 - 127</a:t>
            </a:r>
            <a:endParaRPr lang="en-US" sz="3200" b="0" strike="noStrike" spc="-1">
              <a:solidFill>
                <a:srgbClr val="000000"/>
              </a:solidFill>
              <a:latin typeface="BrowalliaUPC"/>
            </a:endParaRPr>
          </a:p>
          <a:p>
            <a:endParaRPr lang="en-US" sz="3200" b="0" strike="noStrike" spc="-1">
              <a:solidFill>
                <a:srgbClr val="000000"/>
              </a:solidFill>
              <a:latin typeface="BrowalliaUPC"/>
            </a:endParaRPr>
          </a:p>
          <a:p>
            <a:endParaRPr lang="en-US" sz="32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160" name="TextShape 3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61" name="TextShape 4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6BB0A324-ECB7-46A4-9165-965BE24DC830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6</a:t>
            </a:fld>
            <a:endParaRPr lang="en-GB" sz="1800" b="0" strike="noStrike" spc="-1">
              <a:latin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UTF-8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76212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UTF-8 uses the following rules: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ถ้ารหัสอยู่ในช่วง 0 – 127 ใช้เพียง 1 byte แทนตัวอักษรตามปกติ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 marL="343080" indent="-228240">
              <a:lnSpc>
                <a:spcPct val="100000"/>
              </a:lnSpc>
              <a:spcBef>
                <a:spcPts val="720"/>
              </a:spcBef>
              <a:buClr>
                <a:srgbClr val="418AB3"/>
              </a:buClr>
              <a:buFont typeface="Arial"/>
              <a:buChar char="•"/>
            </a:pPr>
            <a:r>
              <a:rPr lang="en-US" sz="3600" b="1" strike="noStrike" spc="-1">
                <a:solidFill>
                  <a:srgbClr val="000000"/>
                </a:solidFill>
                <a:latin typeface="BrowalliaUPC"/>
              </a:rPr>
              <a:t>กรณีมากกว่า 127 UTF-8 จะแทนด้วย  set ของ 2 3 หรือ 4 bytes โดยแต่ละ byte มีค่า 128 - 255</a:t>
            </a: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lang="en-US" sz="3600" b="0" strike="noStrike" spc="-1">
              <a:solidFill>
                <a:srgbClr val="000000"/>
              </a:solidFill>
              <a:latin typeface="BrowalliaUPC"/>
            </a:endParaRPr>
          </a:p>
        </p:txBody>
      </p:sp>
      <p:sp>
        <p:nvSpPr>
          <p:cNvPr id="164" name="TextShape 3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65" name="TextShape 4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E3EA3927-B70B-4EAC-995B-7B80A1C0B1FB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7</a:t>
            </a:fld>
            <a:endParaRPr lang="en-GB" sz="1800" b="0" strike="noStrike" spc="-1">
              <a:latin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Reading from Files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68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2E91A4E4-906A-4768-9263-41A5B6B80346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8</a:t>
            </a:fld>
            <a:endParaRPr lang="en-GB" sz="1800" b="0" strike="noStrike" spc="-1">
              <a:latin typeface="DejaVu Serif"/>
            </a:endParaRPr>
          </a:p>
        </p:txBody>
      </p:sp>
      <p:graphicFrame>
        <p:nvGraphicFramePr>
          <p:cNvPr id="169" name="Table 4"/>
          <p:cNvGraphicFramePr/>
          <p:nvPr/>
        </p:nvGraphicFramePr>
        <p:xfrm>
          <a:off x="762120" y="1600200"/>
          <a:ext cx="7628040" cy="3885840"/>
        </p:xfrm>
        <a:graphic>
          <a:graphicData uri="http://schemas.openxmlformats.org/drawingml/2006/table">
            <a:tbl>
              <a:tblPr/>
              <a:tblGrid>
                <a:gridCol w="4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06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07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08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09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10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16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8720">
                      <a:solidFill>
                        <a:srgbClr val="0070C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def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i="1" strike="noStrike" spc="-1">
                          <a:solidFill>
                            <a:srgbClr val="0070C0"/>
                          </a:solidFill>
                          <a:latin typeface="Consolas"/>
                          <a:ea typeface="Times New Roman"/>
                        </a:rPr>
                        <a:t>readFile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filename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mode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"rt"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0" i="1" strike="noStrike" spc="-1">
                          <a:solidFill>
                            <a:srgbClr val="408090"/>
                          </a:solidFill>
                          <a:latin typeface="Consolas"/>
                          <a:ea typeface="Times New Roman"/>
                        </a:rPr>
                        <a:t># rt stands for "read text"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fin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contents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None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try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fin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open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filename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mode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encoding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'utf-8'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contents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fin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finally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if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fin 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!=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None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    fin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close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return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contents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"./test.txt"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FF0000"/>
                          </a:solidFill>
                          <a:latin typeface="Consolas"/>
                          <a:ea typeface="Times New Roman"/>
                        </a:rPr>
                        <a:t>r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"./test.txt"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"./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Tahoma"/>
                          <a:ea typeface="Tahoma"/>
                        </a:rPr>
                        <a:t>ทดสอบ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70C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76212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600" b="0" strike="noStrike" spc="-97">
                <a:solidFill>
                  <a:srgbClr val="5E5E5E"/>
                </a:solidFill>
                <a:latin typeface="Cambria"/>
              </a:rPr>
              <a:t>Reading from Files [2]</a:t>
            </a:r>
            <a:endParaRPr lang="en-US" sz="4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1746360" y="274320"/>
            <a:ext cx="700992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sz="1200" b="0" strike="noStrike" spc="-1">
                <a:solidFill>
                  <a:srgbClr val="000000"/>
                </a:solidFill>
                <a:latin typeface="Calibri"/>
              </a:rPr>
              <a:t>http://www.kosbie.net/cmu/fall-14/15-112/</a:t>
            </a:r>
            <a:endParaRPr lang="en-GB" sz="1200" b="0" strike="noStrike" spc="-1">
              <a:latin typeface="DejaVu Serif"/>
            </a:endParaRPr>
          </a:p>
        </p:txBody>
      </p:sp>
      <p:sp>
        <p:nvSpPr>
          <p:cNvPr id="172" name="TextShape 3"/>
          <p:cNvSpPr txBox="1"/>
          <p:nvPr/>
        </p:nvSpPr>
        <p:spPr>
          <a:xfrm>
            <a:off x="8381880" y="6400800"/>
            <a:ext cx="761760" cy="4528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BFE2BCD0-2CC9-4DCB-8D7F-6C7C9C500FF3}" type="slidenum">
              <a:rPr lang="en-GB" sz="1800" b="0" strike="noStrike" spc="-1">
                <a:solidFill>
                  <a:srgbClr val="000000"/>
                </a:solidFill>
                <a:latin typeface="Calibri"/>
              </a:rPr>
              <a:t>9</a:t>
            </a:fld>
            <a:endParaRPr lang="en-GB" sz="1800" b="0" strike="noStrike" spc="-1">
              <a:latin typeface="DejaVu Serif"/>
            </a:endParaRPr>
          </a:p>
        </p:txBody>
      </p:sp>
      <p:graphicFrame>
        <p:nvGraphicFramePr>
          <p:cNvPr id="173" name="Table 4"/>
          <p:cNvGraphicFramePr/>
          <p:nvPr/>
        </p:nvGraphicFramePr>
        <p:xfrm>
          <a:off x="762120" y="1600200"/>
          <a:ext cx="7628040" cy="2651400"/>
        </p:xfrm>
        <a:graphic>
          <a:graphicData uri="http://schemas.openxmlformats.org/drawingml/2006/table">
            <a:tbl>
              <a:tblPr/>
              <a:tblGrid>
                <a:gridCol w="43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17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01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02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03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04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05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06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07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08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Calibri"/>
                        </a:rPr>
                        <a:t>09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8720">
                      <a:solidFill>
                        <a:srgbClr val="0070C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def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i="1" strike="noStrike" spc="-1">
                          <a:solidFill>
                            <a:srgbClr val="0070C0"/>
                          </a:solidFill>
                          <a:latin typeface="Consolas"/>
                          <a:ea typeface="Times New Roman"/>
                        </a:rPr>
                        <a:t>readFile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filename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mode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"rt"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):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i="1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0" i="1" strike="noStrike" spc="-1">
                          <a:solidFill>
                            <a:srgbClr val="408090"/>
                          </a:solidFill>
                          <a:latin typeface="Consolas"/>
                          <a:ea typeface="Times New Roman"/>
                        </a:rPr>
                        <a:t># rt = "read text"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with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open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filename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,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mode, encoding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=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'utf-8'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as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fin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: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       </a:t>
                      </a: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return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 fin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.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"./test.txt"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FF0000"/>
                          </a:solidFill>
                          <a:latin typeface="Consolas"/>
                          <a:ea typeface="Times New Roman"/>
                        </a:rPr>
                        <a:t>r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"./test.txt"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</a:t>
                      </a:r>
                      <a:endParaRPr lang="en-GB" sz="1800" b="0" strike="noStrike" spc="-1">
                        <a:latin typeface="DejaVu Sans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 strike="noStrike" spc="-1">
                          <a:solidFill>
                            <a:srgbClr val="007020"/>
                          </a:solidFill>
                          <a:latin typeface="Consolas"/>
                          <a:ea typeface="Times New Roman"/>
                        </a:rPr>
                        <a:t>print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Consolas"/>
                          <a:ea typeface="Times New Roman"/>
                        </a:rPr>
                        <a:t>readFile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(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"./</a:t>
                      </a:r>
                      <a:r>
                        <a:rPr lang="en-GB" sz="1600" b="0" strike="noStrike" spc="-1">
                          <a:solidFill>
                            <a:srgbClr val="4070A0"/>
                          </a:solidFill>
                          <a:latin typeface="Tahoma"/>
                          <a:ea typeface="Tahoma"/>
                        </a:rPr>
                        <a:t>ทดสอบ</a:t>
                      </a:r>
                      <a:r>
                        <a:rPr lang="en-GB" sz="1800" b="0" strike="noStrike" spc="-1">
                          <a:solidFill>
                            <a:srgbClr val="4070A0"/>
                          </a:solidFill>
                          <a:latin typeface="Consolas"/>
                          <a:ea typeface="Times New Roman"/>
                        </a:rPr>
                        <a:t>.txt"</a:t>
                      </a:r>
                      <a:r>
                        <a:rPr lang="en-GB" sz="1800" b="1" strike="noStrike" spc="-1">
                          <a:solidFill>
                            <a:srgbClr val="000080"/>
                          </a:solidFill>
                          <a:latin typeface="Consolas"/>
                          <a:ea typeface="Times New Roman"/>
                        </a:rPr>
                        <a:t>))</a:t>
                      </a:r>
                      <a:endParaRPr lang="en-GB" sz="1800" b="0" strike="noStrike" spc="-1">
                        <a:latin typeface="DejaVu Sans"/>
                      </a:endParaRPr>
                    </a:p>
                  </a:txBody>
                  <a:tcPr marL="30240" marR="30240">
                    <a:lnL w="12240">
                      <a:solidFill>
                        <a:srgbClr val="000000"/>
                      </a:solidFill>
                    </a:lnL>
                    <a:lnR w="18720">
                      <a:solidFill>
                        <a:srgbClr val="0070C0"/>
                      </a:solidFill>
                    </a:lnR>
                    <a:lnT w="18720">
                      <a:solidFill>
                        <a:srgbClr val="0070C0"/>
                      </a:solidFill>
                    </a:lnT>
                    <a:lnB w="18720">
                      <a:solidFill>
                        <a:srgbClr val="0070C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12125</TotalTime>
  <Words>1562</Words>
  <Application>Microsoft Office PowerPoint</Application>
  <PresentationFormat>On-screen Show (4:3)</PresentationFormat>
  <Paragraphs>336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BrowalliaUPC</vt:lpstr>
      <vt:lpstr>Calibri</vt:lpstr>
      <vt:lpstr>Cambria</vt:lpstr>
      <vt:lpstr>Consolas</vt:lpstr>
      <vt:lpstr>DejaVu Sans</vt:lpstr>
      <vt:lpstr>DejaVu Serif</vt:lpstr>
      <vt:lpstr>Symbol</vt:lpstr>
      <vt:lpstr>Tahoma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kk</dc:creator>
  <dc:description/>
  <cp:lastModifiedBy>C B</cp:lastModifiedBy>
  <cp:revision>1978</cp:revision>
  <dcterms:created xsi:type="dcterms:W3CDTF">2013-07-14T05:50:03Z</dcterms:created>
  <dcterms:modified xsi:type="dcterms:W3CDTF">2020-03-13T06:41:02Z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36</vt:i4>
  </property>
</Properties>
</file>