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7"/>
  </p:notesMasterIdLst>
  <p:sldIdLst>
    <p:sldId id="314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370" r:id="rId22"/>
    <p:sldId id="371" r:id="rId23"/>
    <p:sldId id="372" r:id="rId24"/>
    <p:sldId id="373" r:id="rId25"/>
    <p:sldId id="407" r:id="rId26"/>
    <p:sldId id="408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  <p:sldId id="42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D09"/>
    <a:srgbClr val="FC5D04"/>
    <a:srgbClr val="0000FF"/>
    <a:srgbClr val="FF6600"/>
    <a:srgbClr val="FF3300"/>
    <a:srgbClr val="208050"/>
    <a:srgbClr val="FF7700"/>
    <a:srgbClr val="B0BAD7"/>
    <a:srgbClr val="F5D3D3"/>
    <a:srgbClr val="DEC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9" autoAdjust="0"/>
    <p:restoredTop sz="69257" autoAdjust="0"/>
  </p:normalViewPr>
  <p:slideViewPr>
    <p:cSldViewPr>
      <p:cViewPr varScale="1">
        <p:scale>
          <a:sx n="59" d="100"/>
          <a:sy n="59" d="100"/>
        </p:scale>
        <p:origin x="16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3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9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2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89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8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4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5.3f</a:t>
            </a:r>
            <a:r>
              <a:rPr lang="en-US" baseline="0" dirty="0"/>
              <a:t> </a:t>
            </a:r>
            <a:r>
              <a:rPr lang="th-TH" baseline="0" dirty="0"/>
              <a:t>นี่ตัว </a:t>
            </a:r>
            <a:r>
              <a:rPr lang="en-US" baseline="0" dirty="0"/>
              <a:t>5 </a:t>
            </a:r>
            <a:r>
              <a:rPr lang="th-TH" baseline="0" dirty="0"/>
              <a:t>คือนับรวมหมดทั้ง </a:t>
            </a:r>
            <a:r>
              <a:rPr lang="en-US" baseline="0" dirty="0"/>
              <a:t>. </a:t>
            </a:r>
            <a:r>
              <a:rPr lang="th-TH" baseline="0" dirty="0"/>
              <a:t>ทั้งเครื่องหมาย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01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s1</a:t>
            </a:r>
            <a:r>
              <a:rPr lang="en-US" baseline="0" dirty="0"/>
              <a:t> </a:t>
            </a:r>
            <a:r>
              <a:rPr lang="th-TH" baseline="0" dirty="0"/>
              <a:t>แทน </a:t>
            </a:r>
            <a:r>
              <a:rPr lang="en-US" baseline="0" dirty="0"/>
              <a:t>side1 </a:t>
            </a:r>
            <a:br>
              <a:rPr lang="th-TH" baseline="0" dirty="0"/>
            </a:br>
            <a:r>
              <a:rPr lang="th-TH" baseline="0" dirty="0"/>
              <a:t>ต้องการให้เห็นว่าเวลาเรียกใช้ฟังก์ชัน ไม่ต้องให้ชื่อ </a:t>
            </a:r>
            <a:r>
              <a:rPr lang="en-US" baseline="0" dirty="0"/>
              <a:t>argument </a:t>
            </a:r>
            <a:r>
              <a:rPr lang="th-TH" baseline="0" dirty="0"/>
              <a:t>เหมือน ชื่อ </a:t>
            </a:r>
            <a:r>
              <a:rPr lang="en-US" baseline="0" dirty="0"/>
              <a:t>parameter </a:t>
            </a:r>
            <a:r>
              <a:rPr lang="th-TH" baseline="0" dirty="0"/>
              <a:t>ก็ได้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1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s1</a:t>
            </a:r>
            <a:r>
              <a:rPr lang="en-US" baseline="0" dirty="0"/>
              <a:t> </a:t>
            </a:r>
            <a:r>
              <a:rPr lang="th-TH" baseline="0" dirty="0"/>
              <a:t>แทน </a:t>
            </a:r>
            <a:r>
              <a:rPr lang="en-US" baseline="0" dirty="0"/>
              <a:t>side1 </a:t>
            </a:r>
            <a:br>
              <a:rPr lang="th-TH" baseline="0" dirty="0"/>
            </a:br>
            <a:r>
              <a:rPr lang="th-TH" baseline="0" dirty="0"/>
              <a:t>ต้องการให้เห็นว่าเวลาเรียกใช้ฟังก์ชัน ไม่ต้องให้ชื่อ </a:t>
            </a:r>
            <a:r>
              <a:rPr lang="en-US" baseline="0" dirty="0"/>
              <a:t>argument </a:t>
            </a:r>
            <a:r>
              <a:rPr lang="th-TH" baseline="0" dirty="0"/>
              <a:t>เหมือน ชื่อ </a:t>
            </a:r>
            <a:r>
              <a:rPr lang="en-US" baseline="0" dirty="0"/>
              <a:t>parameter </a:t>
            </a:r>
            <a:r>
              <a:rPr lang="th-TH" baseline="0" dirty="0"/>
              <a:t>ก็ได้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5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9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python.org/library/functions.html#st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teapress.com/thinkpython/thinkCSpy/html/chap03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ich.com/education/wyo/stylesheets/pseudocode.htm" TargetMode="External"/><Relationship Id="rId5" Type="http://schemas.openxmlformats.org/officeDocument/2006/relationships/hyperlink" Target="https://docs.python.org/3/tutorial/controlflow.html#defining-functions" TargetMode="External"/><Relationship Id="rId4" Type="http://schemas.openxmlformats.org/officeDocument/2006/relationships/hyperlink" Target="http://www.kosbie.net/cmu/spring-13/15-112/handouts/notes-writing-functions-example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Lecture 4</a:t>
            </a:r>
            <a:br>
              <a:rPr lang="en-US" sz="2400" dirty="0"/>
            </a:b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unctions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F97B165-C07E-4DA4-8CBB-E2EF3AB677BA}"/>
              </a:ext>
            </a:extLst>
          </p:cNvPr>
          <p:cNvSpPr txBox="1">
            <a:spLocks/>
          </p:cNvSpPr>
          <p:nvPr/>
        </p:nvSpPr>
        <p:spPr>
          <a:xfrm>
            <a:off x="2971800" y="6277701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30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2400" b="1" kern="1200" baseline="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dirty="0"/>
              <a:t>Function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000" dirty="0"/>
              <a:t>การจัดรูปแบบการแสดงผลอื่นๆ สามารถทำได้โดยการใช้เครื่องหมาย </a:t>
            </a:r>
            <a:r>
              <a:rPr lang="en-US" sz="3000" dirty="0">
                <a:solidFill>
                  <a:srgbClr val="C00000"/>
                </a:solidFill>
              </a:rPr>
              <a:t>:</a:t>
            </a:r>
            <a:r>
              <a:rPr lang="en-US" sz="3000" dirty="0"/>
              <a:t> (colon)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.3f </a:t>
            </a:r>
            <a:r>
              <a:rPr lang="th-TH" sz="3000" dirty="0"/>
              <a:t>เป็นการระบุทศนิยม </a:t>
            </a:r>
            <a:r>
              <a:rPr lang="en-US" sz="3000" dirty="0"/>
              <a:t>3 </a:t>
            </a:r>
            <a:r>
              <a:rPr lang="th-TH" sz="3000" dirty="0"/>
              <a:t>ตำแหน่ง</a:t>
            </a:r>
            <a:endParaRPr lang="en-US" sz="30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22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09</a:t>
            </a:r>
            <a:r>
              <a:rPr lang="en-US" sz="3500" dirty="0"/>
              <a:t> </a:t>
            </a:r>
            <a:r>
              <a:rPr lang="th-TH" sz="3000" dirty="0"/>
              <a:t>เป็นการระบุจำนวนอักขระทั้งหมดที่ต้องการแสดง รวมจุดทศนิยม หากไม่ครบให้เติม </a:t>
            </a:r>
            <a:r>
              <a:rPr lang="en-US" sz="3000" dirty="0"/>
              <a:t>0 </a:t>
            </a:r>
            <a:r>
              <a:rPr lang="th-TH" sz="3000" dirty="0"/>
              <a:t>นำหน้า</a:t>
            </a:r>
            <a:endParaRPr lang="en-US" sz="3000" dirty="0"/>
          </a:p>
          <a:p>
            <a:r>
              <a:rPr lang="th-TH" sz="3000" dirty="0"/>
              <a:t>หากเปลี่ยน </a:t>
            </a:r>
            <a:r>
              <a:rPr lang="en-US" sz="22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09</a:t>
            </a:r>
            <a:r>
              <a:rPr lang="en-US" sz="3500" dirty="0"/>
              <a:t> </a:t>
            </a:r>
            <a:r>
              <a:rPr lang="th-TH" sz="3000" dirty="0"/>
              <a:t>เป็น </a:t>
            </a:r>
            <a:r>
              <a:rPr lang="en-US" sz="22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#9</a:t>
            </a:r>
            <a:r>
              <a:rPr lang="en-US" sz="3000" dirty="0"/>
              <a:t> </a:t>
            </a:r>
            <a:r>
              <a:rPr lang="th-TH" sz="3000" dirty="0"/>
              <a:t>จะเติมช่องว่าง </a:t>
            </a:r>
            <a:r>
              <a:rPr lang="en-US" sz="3000" dirty="0"/>
              <a:t>(</a:t>
            </a:r>
            <a:r>
              <a:rPr lang="th-TH" sz="3000" dirty="0"/>
              <a:t>อักขระ </a:t>
            </a:r>
            <a:r>
              <a:rPr lang="en-US" sz="3000" dirty="0"/>
              <a:t>Space) </a:t>
            </a:r>
            <a:r>
              <a:rPr lang="th-TH" sz="3000" dirty="0"/>
              <a:t>จนครบ </a:t>
            </a:r>
            <a:r>
              <a:rPr lang="en-US" sz="3000" dirty="0"/>
              <a:t>9 </a:t>
            </a:r>
            <a:r>
              <a:rPr lang="th-TH" sz="3000" dirty="0"/>
              <a:t>หลักแทน 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7620000" cy="7620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'PI is approximately {0: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.3f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}.'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format(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math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PI is approximately 3.142.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810000"/>
            <a:ext cx="7620000" cy="7620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'PI is approximately {0: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09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.3f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}.'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format(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math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PI is approximately </a:t>
            </a:r>
            <a:r>
              <a:rPr lang="en-US" u="sng" dirty="0">
                <a:solidFill>
                  <a:srgbClr val="FF33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0000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3.142.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463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format()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Aligning the text and specifying a width: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286000"/>
            <a:ext cx="7620000" cy="32778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'{:&lt;</a:t>
            </a:r>
            <a:r>
              <a:rPr lang="en-US" sz="2000" u="sng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30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}'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'left aligned'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left aligned              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'{:&gt;</a:t>
            </a:r>
            <a:r>
              <a:rPr lang="en-US" sz="2000" u="sng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30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}'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'right aligned'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              right aligned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'{:^</a:t>
            </a:r>
            <a:r>
              <a:rPr lang="en-US" sz="2000" u="sng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30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}'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'centered'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        centered          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i="1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use '*' as a fill char</a:t>
            </a:r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20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*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^30}'</a:t>
            </a:r>
            <a:r>
              <a:rPr lang="en-US" sz="20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'centered'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lvl="0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***********</a:t>
            </a:r>
            <a:r>
              <a:rPr lang="en-US" sz="20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centered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***********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13096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format()</a:t>
            </a:r>
            <a:r>
              <a:rPr lang="en-US" dirty="0"/>
              <a:t> Examples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/>
              <a:t>Replacing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%+f</a:t>
            </a:r>
            <a:r>
              <a:rPr lang="en-US" dirty="0"/>
              <a:t>,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%-f</a:t>
            </a:r>
            <a:r>
              <a:rPr lang="en-US" dirty="0"/>
              <a:t>, and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</a:t>
            </a:r>
            <a:r>
              <a:rPr lang="en-US" dirty="0"/>
              <a:t> and specifying a sign:</a:t>
            </a:r>
            <a:r>
              <a:rPr lang="en-US" sz="20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86000"/>
            <a:ext cx="7620000" cy="39624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specify decimal point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'{:5.2f}; {:5.3f}'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 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 3.14; -3.140'</a:t>
            </a:r>
            <a:endParaRPr lang="en-US" i="1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show it always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'{:+f}; {:+f}'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 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'+3.140000; -3.140000'</a:t>
            </a:r>
            <a:endParaRPr lang="en-US" sz="1600" i="1" dirty="0">
              <a:solidFill>
                <a:srgbClr val="40809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show a space for positive numbers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 f}; {: f}'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 3.140000; -3.140000'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show only the minus -- same as '{:f}; {:f}'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'{:-f}; {:-f}'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3.14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 </a:t>
            </a: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'3.140000; -3.140000'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format()</a:t>
            </a:r>
            <a:r>
              <a:rPr lang="en-US" dirty="0"/>
              <a:t> Examples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Using the comma as a thousands separator: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sz="2800" dirty="0"/>
              <a:t>Expressing a percentage:</a:t>
            </a:r>
          </a:p>
          <a:p>
            <a:endParaRPr lang="en-US" dirty="0"/>
          </a:p>
          <a:p>
            <a:endParaRPr lang="en-US" sz="3200" dirty="0"/>
          </a:p>
          <a:p>
            <a:r>
              <a:rPr lang="en-US" sz="2800" dirty="0"/>
              <a:t>Using type-specific formatting: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77720"/>
            <a:ext cx="7620000" cy="71628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'{:,}'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1234567890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'1,234,567,890'</a:t>
            </a:r>
            <a:endParaRPr lang="en-US" sz="1700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147646"/>
            <a:ext cx="7620000" cy="127793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points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19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total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22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'Correct answers: {:.2%}'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format(points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/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total)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'Correct answers: 86.36%'</a:t>
            </a:r>
            <a:endParaRPr lang="en-US" sz="1700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870500"/>
            <a:ext cx="7620000" cy="125285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import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E84B5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datetime</a:t>
            </a:r>
            <a:endParaRPr lang="en-US" sz="1700" dirty="0"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datetime</a:t>
            </a:r>
            <a:r>
              <a:rPr lang="en-US" sz="1700" dirty="0" err="1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datetime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2015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58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'{:%Y-%m-%d %H:%M:%S}'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format(d)</a:t>
            </a:r>
            <a:endParaRPr lang="en-US" sz="1700" dirty="0"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'2015-07-04 12:15:58'</a:t>
            </a:r>
            <a:endParaRPr lang="en-US" sz="1700" dirty="0">
              <a:solidFill>
                <a:srgbClr val="C00000"/>
              </a:solidFill>
              <a:latin typeface="Consolas" panose="020B0609020204030204" pitchFamily="49" charset="0"/>
              <a:ea typeface="Times New Roman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065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4800" dirty="0"/>
              <a:t>Formatting with the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 </a:t>
            </a:r>
            <a:r>
              <a:rPr lang="en-US" sz="4800" dirty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2235557"/>
            <a:ext cx="7772400" cy="440120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 lIns="45720" rIns="45720">
            <a:spAutoFit/>
          </a:bodyPr>
          <a:lstStyle/>
          <a:p>
            <a:pPr>
              <a:spcBef>
                <a:spcPts val="410"/>
              </a:spcBef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 = 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"The %s have won %d Super Bowls"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% (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"Steelers"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print(s)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The Steelers have won 6 Super Bowls</a:t>
            </a:r>
            <a:b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</a:br>
            <a:b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</a:b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s1 = 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"The square root of %d is about |%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.2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f|"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% 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5**0.5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)</a:t>
            </a:r>
            <a:b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</a:b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print(s1)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The square root of 5 is about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|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2.24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|</a:t>
            </a:r>
          </a:p>
          <a:p>
            <a:pPr>
              <a:spcBef>
                <a:spcPts val="410"/>
              </a:spcBef>
            </a:pP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s2 = 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"The square root of %d is about |%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6.2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f|"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% 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5**0.5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)</a:t>
            </a:r>
            <a:b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</a:b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print(s2)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The square root of 5 is about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|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2.24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|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s3 = 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"The square root of %d is about |%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06.2</a:t>
            </a: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f|"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% 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5**0.5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)</a:t>
            </a:r>
            <a:b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</a:b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print(s3)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en-US" sz="17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The square root of 5 is about 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|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002.24</a:t>
            </a:r>
            <a:r>
              <a:rPr lang="en-US" sz="1700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|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6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Conversion Type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sz="4400" dirty="0"/>
              <a:t>Formatting with the</a:t>
            </a:r>
            <a:r>
              <a:rPr lang="en-US" sz="3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 </a:t>
            </a:r>
            <a:r>
              <a:rPr lang="en-US" sz="4400" dirty="0"/>
              <a:t>Operator [2]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192" y="2050740"/>
          <a:ext cx="835761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2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Conversion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Note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'd'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Signed integer decimal.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'x'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Signed hexadecimal (lowercase).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'f'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Floating point decimal format.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'c'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Single character (accepts integer or single character string).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's'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String (converts any Python object using </a:t>
                      </a:r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  <a:hlinkClick r:id="rId2" tooltip="str"/>
                        </a:rPr>
                        <a:t>str()</a:t>
                      </a:r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).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'%'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No argument is converted, results in a '%' character in the 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54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Conversion Type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sz="4400" dirty="0"/>
              <a:t>Formatting with the</a:t>
            </a:r>
            <a:r>
              <a:rPr lang="en-US" sz="3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 </a:t>
            </a:r>
            <a:r>
              <a:rPr lang="en-US" sz="4400" dirty="0"/>
              <a:t>Operator [3]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192" y="2050740"/>
          <a:ext cx="8357616" cy="378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7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flag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Note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'#'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The value conversion will use the "alternate form" (where defined below).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'0'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The conversion will be zero padded for numeric values.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'-'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The converted value is left adjusted (overrides the '0' conversion if both are given).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 '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(a space) A blank should be left before a positive number (or empty string) produced by a signed conversion.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'+'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A sign character ('+' or '-') will precede the conversion (overrides a "space" flag).</a:t>
                      </a:r>
                    </a:p>
                  </a:txBody>
                  <a:tcPr marL="38100" marR="38100" marT="15240" marB="15240" anchor="ctr"/>
                </a:tc>
                <a:tc>
                  <a:txBody>
                    <a:bodyPr/>
                    <a:lstStyle/>
                    <a:p>
                      <a:endParaRPr lang="en-US" sz="160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'%'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M+ 1m" panose="020B0509020203020207" pitchFamily="49" charset="-128"/>
                          <a:ea typeface="M+ 1m" panose="020B0509020203020207" pitchFamily="49" charset="-128"/>
                          <a:cs typeface="Consolas" panose="020B0609020204030204" pitchFamily="49" charset="0"/>
                        </a:rPr>
                        <a:t>No argument is converted, results in a '%' character in the 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M+ 1m" panose="020B0509020203020207" pitchFamily="49" charset="-128"/>
                        <a:ea typeface="M+ 1m" panose="020B0509020203020207" pitchFamily="49" charset="-128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19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and Fruitful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จากข้อสังเกตจะพบว่าฟังก์ชันมี </a:t>
            </a:r>
            <a:r>
              <a:rPr lang="en-US" sz="2800" dirty="0"/>
              <a:t>2 </a:t>
            </a:r>
            <a:r>
              <a:rPr lang="th-TH" sz="2800" dirty="0"/>
              <a:t>ประเภท คือ</a:t>
            </a:r>
            <a:endParaRPr lang="en-US" sz="2800" dirty="0"/>
          </a:p>
          <a:p>
            <a:pPr lvl="1"/>
            <a:r>
              <a:rPr lang="th-TH" sz="2800" dirty="0"/>
              <a:t>ฟังก์ชันที่มีการคืนค่า </a:t>
            </a:r>
            <a:r>
              <a:rPr lang="en-US" sz="2800" dirty="0"/>
              <a:t>(Non-void Function or Fruitful Function)</a:t>
            </a:r>
          </a:p>
          <a:p>
            <a:pPr lvl="2"/>
            <a:r>
              <a:rPr lang="th-TH" sz="2400" dirty="0"/>
              <a:t>เช่น </a:t>
            </a:r>
            <a:r>
              <a:rPr lang="en-US" sz="2000" b="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math.abs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pPr lvl="1"/>
            <a:r>
              <a:rPr lang="th-TH" sz="2800" dirty="0"/>
              <a:t>ฟังก์ชันที่ไม่มีการคืนค่า </a:t>
            </a:r>
            <a:r>
              <a:rPr lang="en-US" sz="2800" dirty="0"/>
              <a:t>(Void Function)</a:t>
            </a:r>
            <a:endParaRPr lang="th-TH" sz="2800" dirty="0"/>
          </a:p>
          <a:p>
            <a:pPr lvl="2"/>
            <a:r>
              <a:rPr lang="th-TH" sz="2400" dirty="0"/>
              <a:t>เช่น 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400" dirty="0"/>
              <a:t>ที่ดำเนินการแต่ไม่คืนค่าอะไร</a:t>
            </a:r>
          </a:p>
          <a:p>
            <a:r>
              <a:rPr lang="th-TH" sz="2800" dirty="0"/>
              <a:t>ใน </a:t>
            </a:r>
            <a:r>
              <a:rPr lang="en-US" sz="2800" dirty="0"/>
              <a:t>Script Mode </a:t>
            </a:r>
            <a:r>
              <a:rPr lang="th-TH" sz="2800" dirty="0"/>
              <a:t>ถ้าเราเรียกใช้ฟังก์ชันที่มีการคืนค่า เราจำเป็นต้องนำตัวแปรอื่นๆ มารับค่าที่ถูกคืนมา เพื่อดำเนินการต่อ </a:t>
            </a:r>
            <a:r>
              <a:rPr lang="en-US" sz="2800" dirty="0"/>
              <a:t>(</a:t>
            </a:r>
            <a:r>
              <a:rPr lang="th-TH" sz="2800" dirty="0"/>
              <a:t>หากไม่นำตัวแปรมารับค่า ก็จะนำค่าที่ถูกคืนมาไปใช้ต่อไม่ได้</a:t>
            </a:r>
            <a:r>
              <a:rPr lang="en-US" sz="2800" dirty="0"/>
              <a:t>)</a:t>
            </a:r>
            <a:r>
              <a:rPr lang="th-TH" sz="2800" dirty="0"/>
              <a:t> เช่น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414320"/>
            <a:ext cx="7620000" cy="98648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abs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"abs of {0} is {1}"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1476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ตั้งชื่อให้ชุดคำสั่ง เพื่อง่ายต่อการอ่านทำความเข้าใจและ </a:t>
            </a:r>
            <a:r>
              <a:rPr lang="en-US" dirty="0"/>
              <a:t>debug</a:t>
            </a:r>
          </a:p>
          <a:p>
            <a:pPr lvl="1"/>
            <a:r>
              <a:rPr lang="th-TH" dirty="0"/>
              <a:t>เช่น เมื่ออ่านชื่อฟังก์ชัน </a:t>
            </a:r>
            <a:r>
              <a:rPr lang="en-US" sz="2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draw_a_rectangle</a:t>
            </a:r>
            <a:r>
              <a:rPr lang="en-US" sz="2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th-TH" dirty="0"/>
              <a:t>ก็จะเข้าใจได้ว่ามีไว้เพื่อวาดสี่เหลี่ยมมุมฉาก</a:t>
            </a:r>
          </a:p>
          <a:p>
            <a:pPr marL="342900" lvl="1">
              <a:buClr>
                <a:schemeClr val="accent1"/>
              </a:buClr>
            </a:pPr>
            <a:r>
              <a:rPr lang="th-TH" dirty="0"/>
              <a:t>ชุดคำสั่งชุดเดียวสามารถใช้ได้กับหลายๆ กรณี </a:t>
            </a:r>
            <a:r>
              <a:rPr lang="en-US" dirty="0"/>
              <a:t>(Generalization) </a:t>
            </a:r>
            <a:r>
              <a:rPr lang="th-TH" dirty="0"/>
              <a:t>เมื่อเขียนเป็นฟังก์ชัน</a:t>
            </a:r>
          </a:p>
          <a:p>
            <a:pPr lvl="1"/>
            <a:r>
              <a:rPr lang="th-TH" dirty="0"/>
              <a:t>ทำให้โปรแกรมมีขนาดเล็กลง โดยนำชุดคำสั่งที่ซ้ำกันมาแยกไว้เป็นฟังก์ชันแล้วเรียกใช้ </a:t>
            </a:r>
          </a:p>
          <a:p>
            <a:pPr lvl="1"/>
            <a:r>
              <a:rPr lang="th-TH" dirty="0"/>
              <a:t>ง่ายต่อการแก้ไข </a:t>
            </a:r>
            <a:r>
              <a:rPr lang="en-US" dirty="0"/>
              <a:t>(</a:t>
            </a:r>
            <a:r>
              <a:rPr lang="th-TH" dirty="0"/>
              <a:t>แก้ที่เดียว</a:t>
            </a:r>
            <a:r>
              <a:rPr lang="en-US" dirty="0"/>
              <a:t>)</a:t>
            </a:r>
          </a:p>
          <a:p>
            <a:r>
              <a:rPr lang="th-TH" dirty="0"/>
              <a:t>การแบ่งโปรแกรมขนาดใหญ่ ให้เป็นฟังก์ชันย่อยๆ จะทำให้สามารถ </a:t>
            </a:r>
            <a:r>
              <a:rPr lang="en-US" dirty="0"/>
              <a:t>debug </a:t>
            </a:r>
            <a:r>
              <a:rPr lang="th-TH" dirty="0"/>
              <a:t>แต่ละ ฟังก์ชันแยกกันได้ในกรณีพบข้อผิดพลาด</a:t>
            </a:r>
          </a:p>
          <a:p>
            <a:r>
              <a:rPr lang="th-TH" dirty="0"/>
              <a:t>ฟังก์ชันที่เขียนไว้และผ่านการทดสอบไว้อย่างดีแล้วสามารถนำไปใช้กับโปรแกรมอื่นๆ ได้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44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5257800"/>
          </a:xfrm>
        </p:spPr>
        <p:txBody>
          <a:bodyPr>
            <a:normAutofit/>
          </a:bodyPr>
          <a:lstStyle/>
          <a:p>
            <a:r>
              <a:rPr lang="en-US" sz="3200" dirty="0"/>
              <a:t>Keywords</a:t>
            </a:r>
            <a:endParaRPr lang="th-TH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2487612"/>
            <a:ext cx="5715000" cy="3429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#!/</a:t>
            </a:r>
            <a:r>
              <a:rPr lang="en-US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usr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/bin/</a:t>
            </a:r>
            <a:r>
              <a:rPr lang="en-US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env</a:t>
            </a:r>
            <a:r>
              <a:rPr lang="en-US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python3</a:t>
            </a:r>
            <a:endParaRPr lang="en-US" sz="2800" dirty="0">
              <a:solidFill>
                <a:srgbClr val="208050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hypotenuse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h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b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0.5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h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s1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"input a: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s2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"input b: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h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hypotenuse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s1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"hypotenuse = {0:.2f}"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format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h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             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sz="2800" dirty="0">
                <a:latin typeface="BrowalliaUPC" panose="020B0604020202020204" pitchFamily="34" charset="-34"/>
                <a:ea typeface="MS Mincho" panose="02020609040205080304" pitchFamily="49" charset="-128"/>
                <a:cs typeface="BrowalliaUPC" panose="020B0604020202020204" pitchFamily="34" charset="-34"/>
              </a:rPr>
              <a:t> 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12" name="Line Callout 2 (Accent Bar) 11"/>
          <p:cNvSpPr/>
          <p:nvPr/>
        </p:nvSpPr>
        <p:spPr>
          <a:xfrm flipH="1">
            <a:off x="66675" y="6221412"/>
            <a:ext cx="1676398" cy="3810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193"/>
              <a:gd name="adj6" fmla="val -110021"/>
            </a:avLst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_____________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90924" y="4951015"/>
            <a:ext cx="2352675" cy="3655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10150" y="3135312"/>
            <a:ext cx="533400" cy="190500"/>
          </a:xfrm>
          <a:prstGeom prst="rect">
            <a:avLst/>
          </a:prstGeom>
          <a:solidFill>
            <a:srgbClr val="FEB80A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Callout 2 (Accent Bar) 14"/>
          <p:cNvSpPr/>
          <p:nvPr/>
        </p:nvSpPr>
        <p:spPr>
          <a:xfrm>
            <a:off x="6629400" y="2716212"/>
            <a:ext cx="1752600" cy="228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7499"/>
              <a:gd name="adj6" fmla="val -73388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______________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199" y="5030373"/>
            <a:ext cx="731520" cy="228600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2 (Accent Bar) 16"/>
          <p:cNvSpPr/>
          <p:nvPr/>
        </p:nvSpPr>
        <p:spPr>
          <a:xfrm>
            <a:off x="6896098" y="4794249"/>
            <a:ext cx="1752600" cy="228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832"/>
              <a:gd name="adj6" fmla="val -66866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86274" y="3659187"/>
            <a:ext cx="228600" cy="228600"/>
          </a:xfrm>
          <a:prstGeom prst="rect">
            <a:avLst/>
          </a:prstGeom>
          <a:solidFill>
            <a:srgbClr val="DEC8EE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2 (Accent Bar) 19"/>
          <p:cNvSpPr/>
          <p:nvPr/>
        </p:nvSpPr>
        <p:spPr>
          <a:xfrm>
            <a:off x="6524626" y="3765549"/>
            <a:ext cx="1523999" cy="2079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78"/>
              <a:gd name="adj6" fmla="val -118986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24200" y="4102099"/>
            <a:ext cx="262280" cy="1214438"/>
          </a:xfrm>
          <a:prstGeom prst="rect">
            <a:avLst/>
          </a:prstGeom>
          <a:solidFill>
            <a:srgbClr val="FF77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2 (Accent Bar) 21"/>
          <p:cNvSpPr/>
          <p:nvPr/>
        </p:nvSpPr>
        <p:spPr>
          <a:xfrm flipH="1">
            <a:off x="533400" y="4697412"/>
            <a:ext cx="13335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"/>
              <a:gd name="adj6" fmla="val -94274"/>
            </a:avLst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</a:t>
            </a:r>
            <a:b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i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95345" y="3388121"/>
            <a:ext cx="233705" cy="228600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Callout 2 (Accent Bar) 23"/>
          <p:cNvSpPr/>
          <p:nvPr/>
        </p:nvSpPr>
        <p:spPr>
          <a:xfrm flipH="1">
            <a:off x="852483" y="2133600"/>
            <a:ext cx="1933575" cy="27781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55332"/>
              <a:gd name="adj6" fmla="val -4572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u="sng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1319609"/>
            <a:ext cx="3962400" cy="907257"/>
          </a:xfrm>
          <a:prstGeom prst="rect">
            <a:avLst/>
          </a:prstGeom>
          <a:solidFill>
            <a:srgbClr val="FEDCB3"/>
          </a:solidFill>
          <a:ln w="28575">
            <a:solidFill>
              <a:srgbClr val="FF77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หากมี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Argument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Parameter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มากกว่า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ตัว จะต้องคั่นด้วยเครื่องหมาย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comma </a:t>
            </a:r>
            <a:b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สังเกตการใช้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Space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ก่อนและหลัง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Comma)</a:t>
            </a:r>
          </a:p>
        </p:txBody>
      </p:sp>
      <p:sp>
        <p:nvSpPr>
          <p:cNvPr id="25" name="Left Brace 24"/>
          <p:cNvSpPr/>
          <p:nvPr/>
        </p:nvSpPr>
        <p:spPr>
          <a:xfrm>
            <a:off x="2428875" y="3153955"/>
            <a:ext cx="161926" cy="666751"/>
          </a:xfrm>
          <a:prstGeom prst="leftBrace">
            <a:avLst>
              <a:gd name="adj1" fmla="val 4375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2 (Accent Bar) 25"/>
          <p:cNvSpPr/>
          <p:nvPr/>
        </p:nvSpPr>
        <p:spPr>
          <a:xfrm flipH="1">
            <a:off x="333375" y="3505200"/>
            <a:ext cx="13335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"/>
              <a:gd name="adj6" fmla="val -54988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>
              <a:lnSpc>
                <a:spcPct val="150000"/>
              </a:lnSpc>
            </a:pPr>
            <a:r>
              <a:rPr lang="en-US" sz="1600" b="1" i="1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</a:t>
            </a:r>
            <a:br>
              <a:rPr lang="en-US" sz="1600" b="1" i="1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b="1" i="1" dirty="0">
                <a:solidFill>
                  <a:prstClr val="white">
                    <a:lumMod val="75000"/>
                  </a:prst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</a:t>
            </a:r>
          </a:p>
        </p:txBody>
      </p:sp>
    </p:spTree>
    <p:extLst>
      <p:ext uri="{BB962C8B-B14F-4D97-AF65-F5344CB8AC3E}">
        <p14:creationId xmlns:p14="http://schemas.microsoft.com/office/powerpoint/2010/main" val="16351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/>
              <a:t>ในการเขียนโปรแกรม</a:t>
            </a:r>
            <a:r>
              <a:rPr lang="en-US" sz="3200" dirty="0"/>
              <a:t> </a:t>
            </a:r>
            <a:r>
              <a:rPr lang="th-TH" sz="3200" dirty="0"/>
              <a:t>ฟังก์ชัน คือชุดคำสั่งที่มีการ</a:t>
            </a:r>
            <a:r>
              <a:rPr lang="th-TH" sz="3200" u="sng" dirty="0"/>
              <a:t>กำหนดชื่อ</a:t>
            </a:r>
            <a:r>
              <a:rPr lang="th-TH" sz="3200" dirty="0"/>
              <a:t> เพื่อทำหน้าที่อย่างใดอย่างหนึ่ง </a:t>
            </a:r>
            <a:r>
              <a:rPr lang="en-US" sz="3200" dirty="0"/>
              <a:t>(</a:t>
            </a:r>
            <a:r>
              <a:rPr lang="th-TH" sz="3200" dirty="0"/>
              <a:t>หรือมากกว่า</a:t>
            </a:r>
            <a:r>
              <a:rPr lang="en-US" sz="3200" dirty="0"/>
              <a:t>) </a:t>
            </a:r>
            <a:r>
              <a:rPr lang="th-TH" sz="3200" dirty="0"/>
              <a:t>เช่น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ในกรณีนี้ ชื่อของฟังก์ชันคือ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</a:p>
          <a:p>
            <a:r>
              <a:rPr lang="en-US" sz="3200" dirty="0"/>
              <a:t>Expression </a:t>
            </a:r>
            <a:r>
              <a:rPr lang="th-TH" sz="3200" dirty="0"/>
              <a:t>ที่อยู่ในวงเล็บ </a:t>
            </a:r>
            <a:r>
              <a:rPr lang="en-US" sz="3200" dirty="0"/>
              <a:t>(</a:t>
            </a:r>
            <a:r>
              <a:rPr lang="th-TH" sz="3200" dirty="0"/>
              <a:t>ตัวเลข </a:t>
            </a:r>
            <a:r>
              <a:rPr lang="en-US" sz="3200" dirty="0"/>
              <a:t>32) </a:t>
            </a:r>
            <a:r>
              <a:rPr lang="th-TH" sz="3200" dirty="0"/>
              <a:t>เรียกว่า </a:t>
            </a:r>
            <a:r>
              <a:rPr lang="en-US" sz="3200" dirty="0"/>
              <a:t>Argument</a:t>
            </a:r>
          </a:p>
          <a:p>
            <a:r>
              <a:rPr lang="th-TH" sz="3200" dirty="0"/>
              <a:t>ผลที่ได้ </a:t>
            </a:r>
            <a:r>
              <a:rPr lang="en-US" sz="3200" dirty="0"/>
              <a:t>(result) </a:t>
            </a:r>
            <a:r>
              <a:rPr lang="th-TH" sz="3200" dirty="0"/>
              <a:t>ของการเรียกใช้ฟังก์ชัน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th-TH" sz="3200" dirty="0"/>
              <a:t>คือ </a:t>
            </a:r>
            <a:r>
              <a:rPr lang="th-TH" sz="3200" i="1" u="sng" dirty="0"/>
              <a:t>ชนิด</a:t>
            </a:r>
            <a:r>
              <a:rPr lang="en-US" sz="3200" dirty="0"/>
              <a:t> </a:t>
            </a:r>
            <a:r>
              <a:rPr lang="th-TH" sz="3200" dirty="0"/>
              <a:t>ของ </a:t>
            </a:r>
            <a:r>
              <a:rPr lang="en-US" sz="3200" dirty="0"/>
              <a:t>Argument </a:t>
            </a:r>
            <a:r>
              <a:rPr lang="th-TH" sz="3200" dirty="0"/>
              <a:t>ในที่นี้คือตัวเลข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</a:t>
            </a:r>
          </a:p>
          <a:p>
            <a:r>
              <a:rPr lang="th-TH" sz="3200" dirty="0"/>
              <a:t>สรุป</a:t>
            </a:r>
            <a:endParaRPr lang="en-US" sz="3200" dirty="0"/>
          </a:p>
          <a:p>
            <a:pPr lvl="1"/>
            <a:r>
              <a:rPr lang="th-TH" sz="3200" dirty="0"/>
              <a:t>ฟังก์ชันรับค่า </a:t>
            </a:r>
            <a:r>
              <a:rPr lang="en-US" sz="3200" dirty="0"/>
              <a:t>Argument</a:t>
            </a:r>
            <a:endParaRPr lang="th-TH" sz="3200" dirty="0"/>
          </a:p>
          <a:p>
            <a:pPr lvl="1"/>
            <a:r>
              <a:rPr lang="th-TH" sz="3200" dirty="0"/>
              <a:t>ฟังก์ชันคืนค่า </a:t>
            </a:r>
            <a:r>
              <a:rPr lang="en-US" sz="3200" dirty="0"/>
              <a:t>Result</a:t>
            </a:r>
            <a:endParaRPr lang="th-TH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343150"/>
            <a:ext cx="7620000" cy="67993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53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(3</a:t>
            </a:r>
            <a:r>
              <a:rPr lang="th-TH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&lt;class '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4765414"/>
            <a:ext cx="34290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Guideline 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ในการตั้งชื่อฟังก์ชันใน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คือใช้ตัวอักษรพิมพ์เล็กทั้งหมด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สามารถคั่นระหว่างคำด้วย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Underscore)</a:t>
            </a:r>
          </a:p>
        </p:txBody>
      </p:sp>
    </p:spTree>
    <p:extLst>
      <p:ext uri="{BB962C8B-B14F-4D97-AF65-F5344CB8AC3E}">
        <p14:creationId xmlns:p14="http://schemas.microsoft.com/office/powerpoint/2010/main" val="2965305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5257800"/>
          </a:xfrm>
        </p:spPr>
        <p:txBody>
          <a:bodyPr>
            <a:normAutofit/>
          </a:bodyPr>
          <a:lstStyle/>
          <a:p>
            <a:r>
              <a:rPr lang="en-US" sz="3200" dirty="0"/>
              <a:t>Keywords</a:t>
            </a:r>
            <a:endParaRPr lang="th-TH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67000" y="2487612"/>
            <a:ext cx="5715000" cy="34290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#!/</a:t>
            </a:r>
            <a:r>
              <a:rPr lang="en-US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usr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/bin/</a:t>
            </a:r>
            <a:r>
              <a:rPr lang="en-US" dirty="0" err="1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env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python</a:t>
            </a:r>
            <a:endParaRPr lang="en-US" sz="2800" dirty="0">
              <a:solidFill>
                <a:srgbClr val="208050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hypotenuse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h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b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0.5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h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s1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"input a: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s2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input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"input b: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h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hypotenuse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s1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s2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"hypotenuse = {0:.2f}"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format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h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              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sz="2800" dirty="0">
                <a:latin typeface="BrowalliaUPC" panose="020B0604020202020204" pitchFamily="34" charset="-34"/>
                <a:ea typeface="MS Mincho" panose="02020609040205080304" pitchFamily="49" charset="-128"/>
                <a:cs typeface="BrowalliaUPC" panose="020B0604020202020204" pitchFamily="34" charset="-34"/>
              </a:rPr>
              <a:t> 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2428875" y="3153955"/>
            <a:ext cx="161926" cy="666751"/>
          </a:xfrm>
          <a:prstGeom prst="leftBrace">
            <a:avLst>
              <a:gd name="adj1" fmla="val 4375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2 (Accent Bar) 10"/>
          <p:cNvSpPr/>
          <p:nvPr/>
        </p:nvSpPr>
        <p:spPr>
          <a:xfrm flipH="1">
            <a:off x="333375" y="3505200"/>
            <a:ext cx="13335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"/>
              <a:gd name="adj6" fmla="val -54988"/>
            </a:avLst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function Definition</a:t>
            </a:r>
          </a:p>
        </p:txBody>
      </p:sp>
      <p:sp>
        <p:nvSpPr>
          <p:cNvPr id="12" name="Line Callout 2 (Accent Bar) 11"/>
          <p:cNvSpPr/>
          <p:nvPr/>
        </p:nvSpPr>
        <p:spPr>
          <a:xfrm flipH="1">
            <a:off x="66675" y="6221412"/>
            <a:ext cx="1676398" cy="3810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193"/>
              <a:gd name="adj6" fmla="val -110021"/>
            </a:avLst>
          </a:prstGeom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function Call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90924" y="4951015"/>
            <a:ext cx="2352675" cy="3655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10150" y="3135312"/>
            <a:ext cx="533400" cy="190500"/>
          </a:xfrm>
          <a:prstGeom prst="rect">
            <a:avLst/>
          </a:prstGeom>
          <a:solidFill>
            <a:srgbClr val="FEB80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Callout 2 (Accent Bar) 14"/>
          <p:cNvSpPr/>
          <p:nvPr/>
        </p:nvSpPr>
        <p:spPr>
          <a:xfrm>
            <a:off x="6629400" y="2716212"/>
            <a:ext cx="1752600" cy="228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7499"/>
              <a:gd name="adj6" fmla="val -73388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199" y="5030373"/>
            <a:ext cx="731520" cy="228600"/>
          </a:xfrm>
          <a:prstGeom prst="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2 (Accent Bar) 16"/>
          <p:cNvSpPr/>
          <p:nvPr/>
        </p:nvSpPr>
        <p:spPr>
          <a:xfrm>
            <a:off x="6896098" y="4794249"/>
            <a:ext cx="1752600" cy="228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832"/>
              <a:gd name="adj6" fmla="val -66866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86274" y="3659187"/>
            <a:ext cx="228600" cy="228600"/>
          </a:xfrm>
          <a:prstGeom prst="rect">
            <a:avLst/>
          </a:prstGeom>
          <a:solidFill>
            <a:srgbClr val="DEC8EE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2 (Accent Bar) 19"/>
          <p:cNvSpPr/>
          <p:nvPr/>
        </p:nvSpPr>
        <p:spPr>
          <a:xfrm>
            <a:off x="6524626" y="3765549"/>
            <a:ext cx="1523999" cy="2079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78"/>
              <a:gd name="adj6" fmla="val -118986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value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24200" y="4102099"/>
            <a:ext cx="262280" cy="1214438"/>
          </a:xfrm>
          <a:prstGeom prst="rect">
            <a:avLst/>
          </a:prstGeom>
          <a:solidFill>
            <a:srgbClr val="FF77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ne Callout 2 (Accent Bar) 21"/>
          <p:cNvSpPr/>
          <p:nvPr/>
        </p:nvSpPr>
        <p:spPr>
          <a:xfrm flipH="1">
            <a:off x="533400" y="4697412"/>
            <a:ext cx="13335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"/>
              <a:gd name="adj6" fmla="val -94274"/>
            </a:avLst>
          </a:prstGeom>
          <a:ln>
            <a:solidFill>
              <a:srgbClr val="FF33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global variables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95345" y="3388121"/>
            <a:ext cx="233705" cy="228600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Callout 2 (Accent Bar) 23"/>
          <p:cNvSpPr/>
          <p:nvPr/>
        </p:nvSpPr>
        <p:spPr>
          <a:xfrm flipH="1">
            <a:off x="852483" y="2133600"/>
            <a:ext cx="1933575" cy="27781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55332"/>
              <a:gd name="adj6" fmla="val -4572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Local variable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19600" y="1319609"/>
            <a:ext cx="3962400" cy="907257"/>
          </a:xfrm>
          <a:prstGeom prst="rect">
            <a:avLst/>
          </a:prstGeom>
          <a:solidFill>
            <a:srgbClr val="FEDCB3"/>
          </a:solidFill>
          <a:ln w="28575">
            <a:solidFill>
              <a:srgbClr val="FF77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หากมี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Argument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Parameter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มากกว่า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ตัว จะต้องคั่นด้วยเครื่องหมาย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comma </a:t>
            </a:r>
            <a:b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สังเกตการใช้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Space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ก่อนและหลัง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Comma)</a:t>
            </a:r>
          </a:p>
        </p:txBody>
      </p:sp>
    </p:spTree>
    <p:extLst>
      <p:ext uri="{BB962C8B-B14F-4D97-AF65-F5344CB8AC3E}">
        <p14:creationId xmlns:p14="http://schemas.microsoft.com/office/powerpoint/2010/main" val="379907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7800"/>
          </a:xfrm>
        </p:spPr>
        <p:txBody>
          <a:bodyPr>
            <a:normAutofit/>
          </a:bodyPr>
          <a:lstStyle/>
          <a:p>
            <a:r>
              <a:rPr lang="en-US" sz="3300" dirty="0"/>
              <a:t>In python there are two ways for formal parameters to get bound to actual parameters</a:t>
            </a:r>
          </a:p>
          <a:p>
            <a:pPr lvl="1"/>
            <a:r>
              <a:rPr lang="en-US" sz="3300" dirty="0">
                <a:solidFill>
                  <a:schemeClr val="accent2">
                    <a:lumMod val="75000"/>
                  </a:schemeClr>
                </a:solidFill>
              </a:rPr>
              <a:t>Positional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th-TH" sz="3300" dirty="0">
                <a:solidFill>
                  <a:schemeClr val="bg1">
                    <a:lumMod val="50000"/>
                  </a:schemeClr>
                </a:solidFill>
              </a:rPr>
              <a:t>ใช้ตำแหน่ง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en-US" sz="3300" dirty="0"/>
              <a:t>First formal parameter is bound to the first actual parameter, the 2</a:t>
            </a:r>
            <a:r>
              <a:rPr lang="en-US" sz="3300" baseline="30000" dirty="0"/>
              <a:t>nd</a:t>
            </a:r>
            <a:r>
              <a:rPr lang="en-US" sz="3300" dirty="0"/>
              <a:t> formal to the 2</a:t>
            </a:r>
            <a:r>
              <a:rPr lang="en-US" sz="3300" baseline="30000" dirty="0"/>
              <a:t>nd</a:t>
            </a:r>
            <a:r>
              <a:rPr lang="en-US" sz="3300" dirty="0"/>
              <a:t> actual, and so on</a:t>
            </a:r>
            <a:endParaRPr lang="th-TH" sz="3300" dirty="0"/>
          </a:p>
          <a:p>
            <a:pPr marL="777240" lvl="2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max(5, 2) </a:t>
            </a:r>
            <a:endParaRPr lang="th-TH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is bound to 5</a:t>
            </a:r>
          </a:p>
          <a:p>
            <a:pPr lvl="3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/>
              <a:t> is bound to 2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4495800"/>
            <a:ext cx="2514600" cy="19812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th-TH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/>
              <a:t>Keyword Arguments and Default Value</a:t>
            </a:r>
          </a:p>
        </p:txBody>
      </p:sp>
    </p:spTree>
    <p:extLst>
      <p:ext uri="{BB962C8B-B14F-4D97-AF65-F5344CB8AC3E}">
        <p14:creationId xmlns:p14="http://schemas.microsoft.com/office/powerpoint/2010/main" val="16904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7800"/>
          </a:xfrm>
        </p:spPr>
        <p:txBody>
          <a:bodyPr>
            <a:normAutofit/>
          </a:bodyPr>
          <a:lstStyle/>
          <a:p>
            <a:pPr lvl="1"/>
            <a:r>
              <a:rPr lang="en-US" sz="3300" dirty="0">
                <a:solidFill>
                  <a:schemeClr val="accent2">
                    <a:lumMod val="75000"/>
                  </a:schemeClr>
                </a:solidFill>
              </a:rPr>
              <a:t>Keyword Arguments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th-TH" sz="3300" dirty="0">
                <a:solidFill>
                  <a:schemeClr val="bg1">
                    <a:lumMod val="50000"/>
                  </a:schemeClr>
                </a:solidFill>
              </a:rPr>
              <a:t>ใช้ </a:t>
            </a:r>
            <a:r>
              <a:rPr lang="en-US" sz="3300" dirty="0">
                <a:solidFill>
                  <a:schemeClr val="bg1">
                    <a:lumMod val="50000"/>
                  </a:schemeClr>
                </a:solidFill>
              </a:rPr>
              <a:t>Keyword)</a:t>
            </a:r>
            <a:r>
              <a:rPr lang="en-US" sz="33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en-US" sz="3300" dirty="0"/>
              <a:t>Binding using the name of the </a:t>
            </a:r>
            <a:br>
              <a:rPr lang="en-US" sz="3300" dirty="0"/>
            </a:br>
            <a:r>
              <a:rPr lang="en-US" sz="3300" dirty="0"/>
              <a:t>formal parameters</a:t>
            </a:r>
          </a:p>
          <a:p>
            <a:pPr marL="777240" lvl="2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max(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=5,</a:t>
            </a:r>
            <a:r>
              <a:rPr lang="th-TH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=2)</a:t>
            </a:r>
            <a:endParaRPr lang="en-US" dirty="0"/>
          </a:p>
          <a:p>
            <a:pPr lvl="3"/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/>
              <a:t> is bound to 2</a:t>
            </a:r>
          </a:p>
          <a:p>
            <a:pPr lvl="3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/>
              <a:t> is bound to 5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4495800"/>
            <a:ext cx="2514600" cy="19812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/>
              <a:t>Keyword Arguments and Default Value [2]</a:t>
            </a:r>
          </a:p>
        </p:txBody>
      </p:sp>
    </p:spTree>
    <p:extLst>
      <p:ext uri="{BB962C8B-B14F-4D97-AF65-F5344CB8AC3E}">
        <p14:creationId xmlns:p14="http://schemas.microsoft.com/office/powerpoint/2010/main" val="109147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/>
              <a:t>Keyword Arguments and Default Value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useful form is to specifying a default value for one or more arguments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270361"/>
            <a:ext cx="7620000" cy="2800767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ask_ok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prompt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retries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complaint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'Yes or no, please!'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ok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prompt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ok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'y'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'ye'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'yes'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ok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'n'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'no'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nop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'nope'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retries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retries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retries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raise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OSError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'uncooperative user'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complaint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4065104"/>
            <a:ext cx="1905000" cy="149749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2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สังเกตการใช้ </a:t>
            </a:r>
            <a:r>
              <a:rPr lang="en-US" sz="2000" b="1" u="sng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th-TH" sz="2200" b="1" dirty="0">
                <a:solidFill>
                  <a:schemeClr val="tx1"/>
                </a:solidFill>
                <a:latin typeface="BrowalliaUPC" panose="020B0604020202020204" pitchFamily="34" charset="-34"/>
                <a:ea typeface="Times New Roman"/>
                <a:cs typeface="BrowalliaUPC" panose="020B0604020202020204" pitchFamily="34" charset="-34"/>
              </a:rPr>
              <a:t>เพื่อตรวจสอบ ค่าที่สนใจ ว่าอยู่ในกลุ่มใดๆ หรือไม่</a:t>
            </a:r>
            <a:endParaRPr lang="en-US" sz="22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564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/>
              <a:t>Keyword Arguments and Default Value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/>
          <a:lstStyle/>
          <a:p>
            <a:r>
              <a:rPr lang="en-US" dirty="0"/>
              <a:t>So we can call this function with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2286000"/>
            <a:ext cx="7543800" cy="258532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giving only the mandatory argument: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ask_ok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'Do you really want to quit?'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giving one of the optional arguments: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ask_ok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'OK to overwrite the file?'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even giving all arguments: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ask_ok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'OK to overwrite the file?'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'Come on, only yes or no!'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3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>
                <a:solidFill>
                  <a:srgbClr val="212745"/>
                </a:solidFill>
              </a:rPr>
              <a:t>Keyword Arguments and Default Value [5]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35252"/>
            <a:ext cx="7620000" cy="3865547"/>
          </a:xfrm>
        </p:spPr>
        <p:txBody>
          <a:bodyPr/>
          <a:lstStyle/>
          <a:p>
            <a:r>
              <a:rPr lang="en-US" dirty="0"/>
              <a:t>The function accepts one required argument (</a:t>
            </a:r>
            <a:r>
              <a:rPr lang="en-US" dirty="0">
                <a:solidFill>
                  <a:srgbClr val="C00000"/>
                </a:solidFill>
              </a:rPr>
              <a:t>voltage</a:t>
            </a:r>
            <a:r>
              <a:rPr lang="en-US" dirty="0"/>
              <a:t>) and three optional arguments (</a:t>
            </a:r>
            <a:r>
              <a:rPr lang="en-US" dirty="0">
                <a:solidFill>
                  <a:srgbClr val="0070C0"/>
                </a:solidFill>
              </a:rPr>
              <a:t>state</a:t>
            </a:r>
            <a:r>
              <a:rPr lang="en-US" dirty="0"/>
              <a:t>, </a:t>
            </a:r>
            <a:r>
              <a:rPr lang="en-US" dirty="0">
                <a:solidFill>
                  <a:srgbClr val="148642"/>
                </a:solidFill>
              </a:rPr>
              <a:t>action</a:t>
            </a:r>
            <a:r>
              <a:rPr lang="en-US" dirty="0"/>
              <a:t>, and </a:t>
            </a:r>
            <a:r>
              <a:rPr lang="en-US" dirty="0">
                <a:solidFill>
                  <a:srgbClr val="7030A0"/>
                </a:solidFill>
              </a:rPr>
              <a:t>type</a:t>
            </a:r>
            <a:r>
              <a:rPr lang="en-US" dirty="0"/>
              <a:t>).</a:t>
            </a:r>
          </a:p>
          <a:p>
            <a:r>
              <a:rPr lang="en-US" dirty="0"/>
              <a:t>Invalid Calls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11923"/>
            <a:ext cx="7620000" cy="92333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parrot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voltage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state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 stiff'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action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voom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type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'Norwegian Blue'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i="1" dirty="0" err="1">
                <a:solidFill>
                  <a:srgbClr val="00B0F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functionBody</a:t>
            </a:r>
            <a:endParaRPr lang="en-US" i="1" dirty="0">
              <a:solidFill>
                <a:srgbClr val="00B0F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198203"/>
            <a:ext cx="7620000" cy="233910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required argument missing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parrot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     </a:t>
            </a:r>
            <a:endParaRPr lang="th-TH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non-keyword argument after a keyword argument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parrot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voltage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5.0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'dead'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th-TH" b="1" dirty="0">
              <a:solidFill>
                <a:srgbClr val="00008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duplicate value for the same argument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th-TH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parrot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voltage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220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th-TH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unknown keyword argument</a:t>
            </a:r>
            <a:endParaRPr lang="th-TH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parrot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actor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 Cleese'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10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>
                <a:solidFill>
                  <a:srgbClr val="212745"/>
                </a:solidFill>
              </a:rPr>
              <a:t>Keyword Arguments and Default Value [6]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 values are evaluated at the point of function definition in the defining scope, so that</a:t>
            </a:r>
            <a:endParaRPr lang="th-TH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http://www.kosbie.net/cmu/spring-13/15-112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3251752"/>
            <a:ext cx="1905000" cy="149749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921675"/>
            <a:ext cx="4495800" cy="203132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arg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72000" y="3581400"/>
            <a:ext cx="1371600" cy="6858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Will print</a:t>
            </a:r>
          </a:p>
        </p:txBody>
      </p:sp>
    </p:spTree>
    <p:extLst>
      <p:ext uri="{BB962C8B-B14F-4D97-AF65-F5344CB8AC3E}">
        <p14:creationId xmlns:p14="http://schemas.microsoft.com/office/powerpoint/2010/main" val="233249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547420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en-US" sz="2900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en-US" sz="2900" b="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 = 4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en-US" sz="2900" b="0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z = 4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en-US" sz="2900" b="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 = 3</a:t>
            </a:r>
            <a:endParaRPr lang="en-US" sz="2900" b="0" dirty="0">
              <a:solidFill>
                <a:srgbClr val="0000FF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r>
              <a:rPr lang="en-US" sz="2900" b="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y = 2</a:t>
            </a:r>
            <a:endParaRPr lang="en-US" sz="2900" b="0" dirty="0">
              <a:solidFill>
                <a:srgbClr val="0000FF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94B6D2"/>
              </a:buClr>
              <a:buNone/>
            </a:pPr>
            <a:endParaRPr lang="en-US" sz="2900" dirty="0">
              <a:solidFill>
                <a:prstClr val="black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4B6D2"/>
              </a:buClr>
              <a:buNone/>
            </a:pP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ในการ</a:t>
            </a:r>
            <a:r>
              <a:rPr lang="th-TH" sz="4000" dirty="0">
                <a:solidFill>
                  <a:prstClr val="black"/>
                </a:solidFill>
                <a:ea typeface="Calibri"/>
              </a:rPr>
              <a:t>เรียกใช้ฟังก์ชัน</a:t>
            </a:r>
            <a:r>
              <a:rPr lang="en-US" sz="3200" b="1" dirty="0">
                <a:solidFill>
                  <a:prstClr val="black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f()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ตัวแปร </a:t>
            </a:r>
            <a:r>
              <a:rPr lang="en-US" sz="3200" b="0" i="1" dirty="0">
                <a:solidFill>
                  <a:prstClr val="black"/>
                </a:solidFill>
                <a:latin typeface="Georgia" panose="02040502050405020303" pitchFamily="18" charset="0"/>
                <a:ea typeface="Calibri"/>
              </a:rPr>
              <a:t>y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และ </a:t>
            </a:r>
            <a:r>
              <a:rPr lang="en-US" sz="3200" b="0" i="1" dirty="0">
                <a:solidFill>
                  <a:prstClr val="black"/>
                </a:solidFill>
                <a:latin typeface="Georgia" panose="02040502050405020303" pitchFamily="18" charset="0"/>
                <a:ea typeface="Calibri"/>
              </a:rPr>
              <a:t>x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ในฟังก์ชัน 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f()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เป็น 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Local Variable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และมี 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Scope (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หรือ 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Name Space)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ของ 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Variable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แค่ภายใน ฟังก์ชัน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f() </a:t>
            </a:r>
            <a:endParaRPr lang="th-TH" sz="3200" b="1" dirty="0">
              <a:solidFill>
                <a:srgbClr val="0070C0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94B6D2"/>
              </a:buClr>
              <a:buNone/>
            </a:pP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การ </a:t>
            </a:r>
            <a:r>
              <a:rPr lang="en-US" sz="4000" dirty="0">
                <a:solidFill>
                  <a:prstClr val="black"/>
                </a:solidFill>
                <a:ea typeface="Calibri"/>
              </a:rPr>
              <a:t>A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ssign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ค่า หรือ 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Operation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ใดๆ ใน</a:t>
            </a:r>
            <a:r>
              <a:rPr lang="th-TH" sz="4000" dirty="0">
                <a:solidFill>
                  <a:prstClr val="black"/>
                </a:solidFill>
                <a:ea typeface="Calibri"/>
              </a:rPr>
              <a:t>ฟังก์ชัน</a:t>
            </a:r>
            <a:r>
              <a:rPr lang="en-US" sz="3200" b="1" dirty="0">
                <a:solidFill>
                  <a:prstClr val="black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f()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ไม่มีผล ต่อ </a:t>
            </a:r>
            <a:r>
              <a:rPr lang="en-US" sz="3200" b="0" i="1" dirty="0">
                <a:solidFill>
                  <a:prstClr val="black"/>
                </a:solidFill>
                <a:latin typeface="Georgia" panose="02040502050405020303" pitchFamily="18" charset="0"/>
                <a:ea typeface="Calibri"/>
              </a:rPr>
              <a:t>x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และ </a:t>
            </a:r>
            <a:r>
              <a:rPr lang="en-US" sz="3200" b="0" i="1" dirty="0">
                <a:solidFill>
                  <a:prstClr val="black"/>
                </a:solidFill>
                <a:latin typeface="Georgia" panose="02040502050405020303" pitchFamily="18" charset="0"/>
                <a:ea typeface="Calibri"/>
              </a:rPr>
              <a:t>y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 </a:t>
            </a:r>
            <a:r>
              <a:rPr lang="th-TH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ที่อยู่ด้านนอก</a:t>
            </a:r>
            <a:r>
              <a:rPr lang="en-US" sz="4000" b="1" dirty="0">
                <a:solidFill>
                  <a:prstClr val="black"/>
                </a:solidFill>
                <a:latin typeface="BrowalliaUPC" panose="020B0604020202020204" pitchFamily="34" charset="-34"/>
                <a:ea typeface="Calibri"/>
                <a:cs typeface="BrowalliaUPC" panose="020B0604020202020204" pitchFamily="34" charset="-34"/>
              </a:rPr>
              <a:t> </a:t>
            </a:r>
            <a:r>
              <a:rPr lang="en-US" sz="2900" b="1" dirty="0"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(</a:t>
            </a:r>
            <a:r>
              <a:rPr lang="en-US" sz="29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__main__</a:t>
            </a:r>
            <a:r>
              <a:rPr lang="en-US" sz="2900" b="1" dirty="0"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)</a:t>
            </a:r>
            <a:r>
              <a:rPr lang="en-US" sz="2900" b="1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 </a:t>
            </a:r>
            <a:r>
              <a:rPr lang="th-TH" sz="4000" dirty="0">
                <a:solidFill>
                  <a:prstClr val="black"/>
                </a:solidFill>
                <a:ea typeface="Calibri"/>
              </a:rPr>
              <a:t>เนื่องจากเป็น </a:t>
            </a:r>
            <a:r>
              <a:rPr lang="en-US" sz="4000" dirty="0">
                <a:solidFill>
                  <a:prstClr val="black"/>
                </a:solidFill>
                <a:ea typeface="Calibri"/>
              </a:rPr>
              <a:t>Variable </a:t>
            </a:r>
            <a:r>
              <a:rPr lang="th-TH" sz="4000" dirty="0">
                <a:solidFill>
                  <a:prstClr val="black"/>
                </a:solidFill>
                <a:ea typeface="Calibri"/>
              </a:rPr>
              <a:t>คนละตัว</a:t>
            </a:r>
            <a:endParaRPr lang="en-US" sz="4000" b="1" dirty="0">
              <a:solidFill>
                <a:prstClr val="black"/>
              </a:solidFill>
              <a:latin typeface="BrowalliaUPC" panose="020B0604020202020204" pitchFamily="34" charset="-34"/>
              <a:ea typeface="Calibri"/>
              <a:cs typeface="BrowalliaUPC" panose="020B06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19150" y="3524250"/>
            <a:ext cx="3524250" cy="1951056"/>
          </a:xfrm>
          <a:prstGeom prst="rect">
            <a:avLst/>
          </a:prstGeom>
          <a:solidFill>
            <a:srgbClr val="F5D3D3">
              <a:alpha val="46000"/>
            </a:srgbClr>
          </a:solidFill>
          <a:ln>
            <a:solidFill>
              <a:srgbClr val="FC5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1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Global Scope</a:t>
            </a:r>
            <a:br>
              <a:rPr lang="th-TH" sz="11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1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1536192"/>
            <a:ext cx="3657600" cy="143560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1552575"/>
            <a:ext cx="3657600" cy="452431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=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"z =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=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"y = 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b="1" dirty="0">
              <a:solidFill>
                <a:srgbClr val="00008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08932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Scope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536192"/>
            <a:ext cx="3657600" cy="3416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b="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8</a:t>
            </a:r>
            <a:endParaRPr lang="en-US" sz="1700" b="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FF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 </a:t>
            </a:r>
            <a:r>
              <a:rPr lang="en-US" sz="1700" b="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5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b="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()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print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5157180"/>
            <a:ext cx="3657600" cy="1426182"/>
          </a:xfrm>
          <a:ln w="25400">
            <a:solidFill>
              <a:srgbClr val="7030A0"/>
            </a:solidFill>
          </a:ln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dirty="0">
                <a:solidFill>
                  <a:srgbClr val="C65D09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&gt;&gt;&gt;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b="0" dirty="0">
                <a:solidFill>
                  <a:srgbClr val="0000FF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3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b="0" dirty="0" err="1">
                <a:solidFill>
                  <a:srgbClr val="C00000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UnboundLocalError</a:t>
            </a:r>
            <a:r>
              <a:rPr lang="en-US" sz="1800" b="0" dirty="0">
                <a:solidFill>
                  <a:srgbClr val="C00000"/>
                </a:solidFill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: local variable 'x' referenced before assignment </a:t>
            </a:r>
          </a:p>
          <a:p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724400" y="1536192"/>
            <a:ext cx="3657600" cy="341680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/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148642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</a:t>
            </a:r>
            <a:r>
              <a:rPr lang="en-US" sz="1700" dirty="0">
                <a:solidFill>
                  <a:srgbClr val="148642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():</a:t>
            </a:r>
            <a:endParaRPr lang="en-US" sz="1700" dirty="0">
              <a:solidFill>
                <a:srgbClr val="148642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print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g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():</a:t>
            </a:r>
            <a:endParaRPr lang="en-US" sz="1700" dirty="0">
              <a:solidFill>
                <a:srgbClr val="C00000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print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  </a:t>
            </a:r>
            <a:r>
              <a:rPr lang="en-US" sz="1700" b="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1</a:t>
            </a:r>
            <a:endParaRPr lang="en-US" sz="1700" b="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b="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b="0" dirty="0">
                <a:solidFill>
                  <a:srgbClr val="148642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f()</a:t>
            </a:r>
            <a:endParaRPr lang="en-US" sz="1700" b="0" dirty="0">
              <a:solidFill>
                <a:srgbClr val="148642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b="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1700" b="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1700" b="0" dirty="0">
                <a:solidFill>
                  <a:srgbClr val="C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g()</a:t>
            </a:r>
            <a:endParaRPr lang="en-US" sz="1700" b="0" dirty="0">
              <a:solidFill>
                <a:srgbClr val="C00000"/>
              </a:solidFill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6858000" y="3465699"/>
            <a:ext cx="2057400" cy="1295400"/>
          </a:xfrm>
          <a:prstGeom prst="borderCallout1">
            <a:avLst>
              <a:gd name="adj1" fmla="val 18750"/>
              <a:gd name="adj2" fmla="val -8333"/>
              <a:gd name="adj3" fmla="val -34610"/>
              <a:gd name="adj4" fmla="val -49779"/>
            </a:avLst>
          </a:prstGeom>
          <a:solidFill>
            <a:schemeClr val="bg1"/>
          </a:solidFill>
          <a:ln>
            <a:solidFill>
              <a:srgbClr val="FC5D04"/>
            </a:solidFill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ทำให้ </a:t>
            </a:r>
            <a:r>
              <a:rPr lang="en-US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x 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 </a:t>
            </a:r>
            <a:r>
              <a:rPr lang="en-US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scope 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เป็น </a:t>
            </a:r>
            <a:r>
              <a:rPr lang="en-US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local 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ดังนั้น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print(x)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จึงเกิด</a:t>
            </a:r>
            <a:r>
              <a:rPr lang="en-US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Error 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เพราะว่า 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ก่อน </a:t>
            </a:r>
            <a:r>
              <a:rPr lang="en-US" sz="20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Assign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4477" y="5906833"/>
          <a:ext cx="4174648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67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BrowalliaUPC" panose="020B0604020202020204" pitchFamily="34" charset="-34"/>
                          <a:ea typeface="+mn-ea"/>
                          <a:cs typeface="BrowalliaUPC" panose="020B0604020202020204" pitchFamily="34" charset="-34"/>
                        </a:rPr>
                        <a:t>For now: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หลีกเลี่ยงการใช้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BrowalliaUPC" panose="020B0604020202020204" pitchFamily="34" charset="-34"/>
                          <a:cs typeface="BrowalliaUPC" panose="020B0604020202020204" pitchFamily="34" charset="-34"/>
                        </a:rPr>
                        <a:t>global variable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5157180"/>
            <a:ext cx="3657600" cy="6340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 lIns="0" rIns="0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F0A22E"/>
              </a:buClr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&gt;&gt;&gt;</a:t>
            </a:r>
          </a:p>
          <a:p>
            <a:pPr marL="114300" lvl="0">
              <a:spcBef>
                <a:spcPct val="20000"/>
              </a:spcBef>
              <a:buClr>
                <a:srgbClr val="F0A22E"/>
              </a:buClr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4287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0" grpId="0" build="p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Ones Digit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Problem Statement</a:t>
            </a:r>
          </a:p>
          <a:p>
            <a:pPr lvl="1"/>
            <a:r>
              <a:rPr lang="th-TH" sz="3500" dirty="0"/>
              <a:t>ต้องการเขียนฟังก์ชันที่รับค่าเลขจำนวนเต็มใดๆ แล้ว</a:t>
            </a:r>
            <a:r>
              <a:rPr lang="th-TH" sz="3500"/>
              <a:t>คืนค่า</a:t>
            </a:r>
            <a:r>
              <a:rPr lang="th-TH" sz="3500" i="1" u="sng"/>
              <a:t>หลัก</a:t>
            </a:r>
            <a:r>
              <a:rPr lang="th-TH" sz="3500" i="1" u="sng" dirty="0"/>
              <a:t>หน่วย</a:t>
            </a:r>
            <a:r>
              <a:rPr lang="th-TH" sz="3500" dirty="0"/>
              <a:t> </a:t>
            </a:r>
            <a:r>
              <a:rPr lang="en-US" sz="3500" dirty="0"/>
              <a:t>(ones digit) </a:t>
            </a:r>
            <a:r>
              <a:rPr lang="th-TH" sz="3500" dirty="0"/>
              <a:t>ของจำนวนนั้นๆ</a:t>
            </a:r>
          </a:p>
          <a:p>
            <a:pPr lvl="1"/>
            <a:r>
              <a:rPr lang="th-TH" sz="3500" dirty="0"/>
              <a:t>การวิเคราะห์ปัญหา</a:t>
            </a:r>
          </a:p>
          <a:p>
            <a:pPr lvl="2"/>
            <a:r>
              <a:rPr lang="en-US" sz="3000" dirty="0"/>
              <a:t>Input: </a:t>
            </a:r>
            <a:r>
              <a:rPr lang="th-TH" sz="3000" dirty="0"/>
              <a:t>	</a:t>
            </a:r>
            <a:r>
              <a:rPr lang="en-US" sz="3000" dirty="0"/>
              <a:t>(parameter)</a:t>
            </a:r>
          </a:p>
          <a:p>
            <a:pPr lvl="3"/>
            <a:r>
              <a:rPr lang="th-TH" sz="3200" dirty="0"/>
              <a:t>จำนวนข้อมูล</a:t>
            </a:r>
            <a:r>
              <a:rPr lang="en-US" sz="3200" dirty="0"/>
              <a:t>__________</a:t>
            </a:r>
            <a:r>
              <a:rPr lang="th-TH" sz="3200" dirty="0"/>
              <a:t>ชนิดข้อมูล</a:t>
            </a:r>
            <a:r>
              <a:rPr lang="en-US" sz="3200" dirty="0"/>
              <a:t>______________</a:t>
            </a:r>
            <a:endParaRPr lang="th-TH" sz="3000" dirty="0"/>
          </a:p>
          <a:p>
            <a:pPr lvl="2"/>
            <a:r>
              <a:rPr lang="en-US" sz="3000" dirty="0"/>
              <a:t>Output (return value) </a:t>
            </a:r>
          </a:p>
          <a:p>
            <a:pPr lvl="3"/>
            <a:r>
              <a:rPr lang="th-TH" sz="3200" dirty="0"/>
              <a:t>จำนวนข้อมูล</a:t>
            </a:r>
            <a:r>
              <a:rPr lang="en-US" sz="3200" dirty="0"/>
              <a:t>__________</a:t>
            </a:r>
            <a:r>
              <a:rPr lang="th-TH" sz="3200" dirty="0"/>
              <a:t>ชนิดข้อมูล</a:t>
            </a:r>
            <a:r>
              <a:rPr lang="en-US" sz="3200" dirty="0"/>
              <a:t>______________</a:t>
            </a:r>
            <a:endParaRPr lang="th-TH" sz="3200" dirty="0"/>
          </a:p>
          <a:p>
            <a:pPr lvl="1"/>
            <a:r>
              <a:rPr lang="th-TH" sz="3500" dirty="0"/>
              <a:t>ก่อนที่จะเริ่มเขียนฟังก์ชัน เราจะเริ่มจากการพิจารณา </a:t>
            </a:r>
            <a:r>
              <a:rPr lang="en-US" sz="3500" dirty="0">
                <a:solidFill>
                  <a:srgbClr val="C00000"/>
                </a:solidFill>
              </a:rPr>
              <a:t>Test Case </a:t>
            </a:r>
            <a:r>
              <a:rPr lang="th-TH" sz="3500" dirty="0"/>
              <a:t>ต่างๆ ก่อน ให้แน่ใจว่าเรา</a:t>
            </a:r>
            <a:r>
              <a:rPr lang="th-TH" sz="3500" dirty="0">
                <a:solidFill>
                  <a:srgbClr val="C00000"/>
                </a:solidFill>
              </a:rPr>
              <a:t>เข้าใจหน้าที่</a:t>
            </a:r>
            <a:r>
              <a:rPr lang="th-TH" sz="3500" dirty="0"/>
              <a:t>ของฟังก์ชันที่จะเขียน</a:t>
            </a:r>
          </a:p>
          <a:p>
            <a:pPr lvl="1"/>
            <a:endParaRPr lang="en-US" sz="3900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http://www.kosbie.net/cmu/spring-13/15-112/handouts/notes-writing-functions-examples.html</a:t>
            </a:r>
          </a:p>
        </p:txBody>
      </p:sp>
    </p:spTree>
    <p:extLst>
      <p:ext uri="{BB962C8B-B14F-4D97-AF65-F5344CB8AC3E}">
        <p14:creationId xmlns:p14="http://schemas.microsoft.com/office/powerpoint/2010/main" val="25602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5253680"/>
          </a:xfrm>
        </p:spPr>
        <p:txBody>
          <a:bodyPr>
            <a:normAutofit/>
          </a:bodyPr>
          <a:lstStyle/>
          <a:p>
            <a:r>
              <a:rPr lang="th-TH" dirty="0"/>
              <a:t>จากตัวอย่างในฟังก์ชัน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type()</a:t>
            </a:r>
            <a:r>
              <a:rPr lang="th-TH" dirty="0"/>
              <a:t> จะเห็นได้ว่า </a:t>
            </a:r>
            <a:endParaRPr lang="en-US" dirty="0"/>
          </a:p>
          <a:p>
            <a:pPr lvl="1"/>
            <a:r>
              <a:rPr lang="th-TH" dirty="0"/>
              <a:t>ในบางกรณี เราไม่จำเป็นต้องทราบถึงกระบวนการที่เกิดขึ้นภายในฟังก์ชัน </a:t>
            </a:r>
            <a:r>
              <a:rPr lang="en-US" dirty="0"/>
              <a:t>(Black Box View)</a:t>
            </a:r>
            <a:endParaRPr lang="th-TH" dirty="0"/>
          </a:p>
          <a:p>
            <a:pPr lvl="2"/>
            <a:r>
              <a:rPr lang="th-TH" dirty="0"/>
              <a:t>ทราบแค่ชื่อฟังก์ชันและ</a:t>
            </a:r>
          </a:p>
          <a:p>
            <a:pPr lvl="2"/>
            <a:r>
              <a:rPr lang="th-TH" dirty="0"/>
              <a:t>วิธีใช้ </a:t>
            </a:r>
            <a:r>
              <a:rPr lang="en-US" dirty="0"/>
              <a:t>(</a:t>
            </a:r>
            <a:r>
              <a:rPr lang="th-TH" dirty="0"/>
              <a:t>ต้องการ </a:t>
            </a:r>
            <a:r>
              <a:rPr lang="en-US" dirty="0"/>
              <a:t>Argument </a:t>
            </a:r>
            <a:r>
              <a:rPr lang="th-TH" dirty="0"/>
              <a:t>อะไร และ คืนค่าอะไร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437" y="4495800"/>
            <a:ext cx="3993127" cy="1414677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Problem Solving with Algorithms and Data Structures Using Python – Miller and </a:t>
            </a:r>
            <a:r>
              <a:rPr lang="en-US" dirty="0" err="1"/>
              <a:t>Ranum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81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Ones Digit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Cases</a:t>
            </a:r>
          </a:p>
          <a:p>
            <a:pPr lvl="1"/>
            <a:r>
              <a:rPr lang="th-TH" dirty="0"/>
              <a:t>อะไรคือผลลัพธ์ของ </a:t>
            </a:r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3  #</a:t>
            </a:r>
            <a:r>
              <a:rPr lang="th-TH" dirty="0"/>
              <a:t> หลักหน่วยของ </a:t>
            </a:r>
            <a:r>
              <a:rPr lang="en-US" dirty="0"/>
              <a:t>123</a:t>
            </a:r>
          </a:p>
          <a:p>
            <a:pPr lvl="1"/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7890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2"/>
            <a:r>
              <a:rPr lang="en-US" dirty="0"/>
              <a:t>0</a:t>
            </a:r>
          </a:p>
          <a:p>
            <a:pPr lvl="1"/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2"/>
            <a:r>
              <a:rPr lang="en-US" dirty="0"/>
              <a:t>6</a:t>
            </a:r>
          </a:p>
          <a:p>
            <a:pPr lvl="1"/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-54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2"/>
            <a:r>
              <a:rPr lang="en-US" dirty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Ones Digit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2970743"/>
          </a:xfrm>
        </p:spPr>
        <p:txBody>
          <a:bodyPr bIns="0">
            <a:normAutofit fontScale="70000" lnSpcReduction="20000"/>
          </a:bodyPr>
          <a:lstStyle/>
          <a:p>
            <a:r>
              <a:rPr lang="th-TH" sz="4000" dirty="0"/>
              <a:t>เราจะสร้างฟังก์ชันเพื่อทดสอบฟังก์ชัน </a:t>
            </a:r>
            <a:r>
              <a:rPr lang="en-US" sz="2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4000" dirty="0"/>
              <a:t> (</a:t>
            </a:r>
            <a:r>
              <a:rPr lang="th-TH" sz="4000" dirty="0"/>
              <a:t>ที่ยังไม่ได้เขียน ณ จุดนี้</a:t>
            </a:r>
            <a:r>
              <a:rPr lang="en-US" sz="4000" dirty="0"/>
              <a:t>)</a:t>
            </a:r>
            <a:r>
              <a:rPr lang="th-TH" sz="4000" dirty="0"/>
              <a:t> </a:t>
            </a:r>
            <a:endParaRPr lang="en-US" sz="4000" dirty="0"/>
          </a:p>
          <a:p>
            <a:pPr lvl="1"/>
            <a:r>
              <a:rPr lang="th-TH" sz="4000" dirty="0"/>
              <a:t>เราจะสร้างฟังก์ชันชื่อ </a:t>
            </a:r>
            <a:r>
              <a:rPr lang="en-US" sz="26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test_ones_digit</a:t>
            </a:r>
            <a:r>
              <a:rPr lang="en-US" sz="2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4000" dirty="0"/>
              <a:t> </a:t>
            </a:r>
            <a:endParaRPr lang="th-TH" sz="4000" dirty="0"/>
          </a:p>
          <a:p>
            <a:pPr lvl="1"/>
            <a:r>
              <a:rPr lang="th-TH" sz="4000" dirty="0"/>
              <a:t>ในขั้นตอนนี้เราจะนำ </a:t>
            </a:r>
            <a:r>
              <a:rPr lang="en-US" sz="4000" dirty="0"/>
              <a:t>Test Case </a:t>
            </a:r>
            <a:r>
              <a:rPr lang="th-TH" sz="4000" dirty="0"/>
              <a:t>ที่สร้างไว้มาทดสอบโดยการใช้ฟังก์ชัน </a:t>
            </a:r>
            <a:r>
              <a:rPr lang="en-US" sz="4000" dirty="0"/>
              <a:t>assert()</a:t>
            </a:r>
          </a:p>
          <a:p>
            <a:pPr lvl="2"/>
            <a:r>
              <a:rPr lang="th-TH" sz="3400" dirty="0"/>
              <a:t>ค่าที่ส่งเป็น </a:t>
            </a:r>
            <a:r>
              <a:rPr lang="en-US" sz="3400" dirty="0"/>
              <a:t>argument </a:t>
            </a:r>
            <a:r>
              <a:rPr lang="th-TH" sz="3400" dirty="0"/>
              <a:t>ใน </a:t>
            </a:r>
            <a:r>
              <a:rPr lang="en-US" sz="26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assert()</a:t>
            </a:r>
            <a:r>
              <a:rPr lang="en-US" sz="3400" dirty="0"/>
              <a:t> function </a:t>
            </a:r>
            <a:r>
              <a:rPr lang="th-TH" sz="3400" dirty="0"/>
              <a:t>ควรเป็นค่าที่เป็น </a:t>
            </a:r>
            <a:r>
              <a:rPr lang="en-US" sz="3400" dirty="0"/>
              <a:t>True</a:t>
            </a:r>
          </a:p>
          <a:p>
            <a:pPr lvl="2"/>
            <a:r>
              <a:rPr lang="th-TH" sz="3400" dirty="0"/>
              <a:t>มิฉะนั้นฟังก์ชันจะฟ้องโดยการแสดง </a:t>
            </a:r>
            <a:r>
              <a:rPr lang="en-US" sz="2300" i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AssertionError</a:t>
            </a:r>
            <a:r>
              <a:rPr lang="en-US" sz="23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Exception </a:t>
            </a:r>
            <a:r>
              <a:rPr lang="th-TH" sz="23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400" dirty="0"/>
              <a:t>(</a:t>
            </a:r>
            <a:r>
              <a:rPr lang="th-TH" sz="3400" dirty="0"/>
              <a:t>แสดงว่าเกิดความผิดพลาด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651905"/>
            <a:ext cx="7620000" cy="2051972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i="1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test_ones_digit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"Testing 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ones_digit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''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assert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ones_digit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assert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ones_digit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7890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assert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ones_digit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assert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ones_digit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(-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"Passed all tests!"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Ones Digit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239000" cy="5257800"/>
          </a:xfrm>
        </p:spPr>
        <p:txBody>
          <a:bodyPr>
            <a:normAutofit/>
          </a:bodyPr>
          <a:lstStyle/>
          <a:p>
            <a:r>
              <a:rPr lang="en-US" sz="3600" dirty="0"/>
              <a:t>Stub Solution</a:t>
            </a:r>
          </a:p>
          <a:p>
            <a:pPr lvl="1"/>
            <a:r>
              <a:rPr lang="th-TH" sz="3200" dirty="0"/>
              <a:t>ในขั้นตอนนี้เราจะเขียน </a:t>
            </a:r>
            <a:r>
              <a:rPr lang="en-US" sz="3200" dirty="0"/>
              <a:t>Function Body </a:t>
            </a:r>
            <a:r>
              <a:rPr lang="th-TH" sz="3200" dirty="0"/>
              <a:t>ปลอมๆ </a:t>
            </a:r>
            <a:r>
              <a:rPr lang="en-US" sz="3200" dirty="0"/>
              <a:t>(or "stub") </a:t>
            </a:r>
            <a:r>
              <a:rPr lang="th-TH" sz="3200" dirty="0"/>
              <a:t>ขึ้นมาซึ่งไม่ได้ทำหน้าแก้ปัญหาตามโจทย์ </a:t>
            </a:r>
            <a:r>
              <a:rPr lang="th-TH" sz="3200" dirty="0">
                <a:solidFill>
                  <a:srgbClr val="C00000"/>
                </a:solidFill>
              </a:rPr>
              <a:t>แต่</a:t>
            </a:r>
            <a:r>
              <a:rPr lang="th-TH" sz="3200" dirty="0"/>
              <a:t>ทำหน้าที่คืนค่าคำตอบปลอมๆ</a:t>
            </a:r>
            <a:endParaRPr lang="en-US" sz="3200" dirty="0"/>
          </a:p>
          <a:p>
            <a:pPr lvl="1"/>
            <a:r>
              <a:rPr lang="en-US" sz="3200" dirty="0"/>
              <a:t>Why?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ones_digit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):</a:t>
            </a:r>
            <a:endParaRPr lang="en-US" sz="20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 			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stub, for testing</a:t>
            </a:r>
            <a:endParaRPr lang="en-US" sz="20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test_ones_digit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 		</a:t>
            </a:r>
            <a:r>
              <a:rPr lang="en-US" sz="2000" dirty="0">
                <a:solidFill>
                  <a:srgbClr val="008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# actually run the test!</a:t>
            </a:r>
            <a:endParaRPr lang="en-US" sz="20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onsolas" panose="020B0609020204030204" pitchFamily="49" charset="0"/>
              <a:ea typeface="Calibri"/>
              <a:cs typeface="Consolas" panose="020B0609020204030204" pitchFamily="49" charset="0"/>
            </a:endParaRP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8142" y="5562600"/>
            <a:ext cx="6087717" cy="87464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assert(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(7890) == 0)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AssertionError</a:t>
            </a:r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480313" y="5715000"/>
            <a:ext cx="1444487" cy="5698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Surprised?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3810000"/>
            <a:ext cx="47244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th-TH" sz="32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เพื่อที่จะได้ลอง </a:t>
            </a:r>
            <a:r>
              <a:rPr lang="en-US" sz="32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run </a:t>
            </a:r>
            <a:r>
              <a:rPr lang="th-TH" sz="3200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ฟังก์ชันทดสอบ</a:t>
            </a:r>
            <a:endParaRPr lang="en-US" sz="3200" b="1" dirty="0">
              <a:solidFill>
                <a:schemeClr val="tx1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595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Ones Digit 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แก้ปัญหา</a:t>
            </a:r>
            <a:r>
              <a:rPr lang="en-US" dirty="0"/>
              <a:t>, </a:t>
            </a:r>
            <a:r>
              <a:rPr lang="th-TH" dirty="0"/>
              <a:t>ทดสอบ</a:t>
            </a:r>
            <a:r>
              <a:rPr lang="en-US" dirty="0"/>
              <a:t>, </a:t>
            </a:r>
            <a:r>
              <a:rPr lang="th-TH" dirty="0"/>
              <a:t>ทำซ้ำ</a:t>
            </a:r>
            <a:endParaRPr lang="en-US" dirty="0"/>
          </a:p>
          <a:p>
            <a:pPr lvl="1"/>
            <a:r>
              <a:rPr lang="th-TH" dirty="0"/>
              <a:t>ตอนนี้เหลือเพียงขั้นตอนเดียวคือการแก้ปัญหา</a:t>
            </a:r>
            <a:endParaRPr lang="en-US" dirty="0"/>
          </a:p>
          <a:p>
            <a:pPr lvl="1"/>
            <a:r>
              <a:rPr lang="en-US" dirty="0"/>
              <a:t>And how do we do that?  </a:t>
            </a:r>
          </a:p>
          <a:p>
            <a:pPr lvl="2"/>
            <a:r>
              <a:rPr lang="en-US" dirty="0"/>
              <a:t>Quite simple:  the x % y gives the remainder</a:t>
            </a:r>
          </a:p>
          <a:p>
            <a:pPr lvl="2"/>
            <a:r>
              <a:rPr lang="en-US" dirty="0"/>
              <a:t>So 1's digit is just x % 10</a:t>
            </a:r>
          </a:p>
          <a:p>
            <a:pPr marL="114300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200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</a:t>
            </a:r>
            <a:r>
              <a:rPr lang="en-US" sz="2200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</a:t>
            </a:r>
            <a:r>
              <a:rPr lang="en-US" sz="22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first attempt!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endParaRPr lang="en-US" dirty="0"/>
          </a:p>
          <a:p>
            <a:pPr lvl="1"/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 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8142" y="5562600"/>
            <a:ext cx="6087717" cy="87464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assert(</a:t>
            </a: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(-54) == 4)</a:t>
            </a:r>
            <a:b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AssertionError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-_- 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7600" y="755502"/>
            <a:ext cx="914400" cy="2597298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Test cases:</a:t>
            </a: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20805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123</a:t>
            </a: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20805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7890</a:t>
            </a: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20805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6</a:t>
            </a:r>
          </a:p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-54</a:t>
            </a:r>
          </a:p>
        </p:txBody>
      </p:sp>
    </p:spTree>
    <p:extLst>
      <p:ext uri="{BB962C8B-B14F-4D97-AF65-F5344CB8AC3E}">
        <p14:creationId xmlns:p14="http://schemas.microsoft.com/office/powerpoint/2010/main" val="30447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  <a:r>
              <a:rPr lang="en-US" dirty="0" err="1"/>
              <a:t>onesDigit</a:t>
            </a:r>
            <a:r>
              <a:rPr lang="en-US" dirty="0"/>
              <a:t> [6]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500" dirty="0"/>
              <a:t>แก้ปัญหา</a:t>
            </a:r>
            <a:r>
              <a:rPr lang="en-US" sz="3500" dirty="0"/>
              <a:t>, </a:t>
            </a:r>
            <a:r>
              <a:rPr lang="th-TH" sz="3500" dirty="0"/>
              <a:t>ทดสอบ</a:t>
            </a:r>
            <a:r>
              <a:rPr lang="en-US" sz="3500" dirty="0"/>
              <a:t>, </a:t>
            </a:r>
            <a:r>
              <a:rPr lang="th-TH" sz="3500" dirty="0"/>
              <a:t>ทำซ้ำ</a:t>
            </a:r>
            <a:r>
              <a:rPr lang="en-US" sz="3500" dirty="0"/>
              <a:t> [2]</a:t>
            </a:r>
          </a:p>
          <a:p>
            <a:pPr lvl="1"/>
            <a:r>
              <a:rPr lang="en-US" sz="3500" dirty="0"/>
              <a:t>(</a:t>
            </a:r>
            <a:r>
              <a:rPr lang="th-TH" sz="3500" dirty="0"/>
              <a:t>อย่างน้อยก็</a:t>
            </a:r>
            <a:r>
              <a:rPr lang="en-US" sz="3500" dirty="0"/>
              <a:t>)</a:t>
            </a:r>
            <a:r>
              <a:rPr lang="th-TH" sz="3500" dirty="0"/>
              <a:t> ผ่าน </a:t>
            </a:r>
            <a:r>
              <a:rPr lang="en-US" sz="3500" dirty="0"/>
              <a:t>3 Test Case </a:t>
            </a:r>
            <a:r>
              <a:rPr lang="th-TH" sz="3500" dirty="0"/>
              <a:t>แรก </a:t>
            </a:r>
            <a:endParaRPr lang="en-US" sz="3500" dirty="0"/>
          </a:p>
          <a:p>
            <a:pPr lvl="1"/>
            <a:r>
              <a:rPr lang="th-TH" sz="3500" dirty="0"/>
              <a:t>ดูเหมือนฟังก์ชันของเราจะใช้ได้กับจำนวนบวกแต่ทำงานพลาดถ้าเป็น</a:t>
            </a:r>
            <a:r>
              <a:rPr lang="th-TH" sz="3500" u="sng" dirty="0"/>
              <a:t>จำนวนลบ</a:t>
            </a:r>
            <a:endParaRPr lang="en-US" sz="3500" u="sng" dirty="0"/>
          </a:p>
          <a:p>
            <a:pPr lvl="1"/>
            <a:r>
              <a:rPr lang="en-US" sz="3500" dirty="0"/>
              <a:t>Why? </a:t>
            </a:r>
            <a:r>
              <a:rPr lang="th-TH" sz="3500" dirty="0"/>
              <a:t>ลองพิจารณาการทำงานของ</a:t>
            </a:r>
            <a:r>
              <a:rPr lang="en-US" sz="3500" dirty="0"/>
              <a:t> modulo </a:t>
            </a:r>
          </a:p>
          <a:p>
            <a:pPr marL="114300" indent="0">
              <a:buNone/>
            </a:pP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sz="2200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200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u="sng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abs(x)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22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second attempt!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endParaRPr lang="en-US" dirty="0"/>
          </a:p>
          <a:p>
            <a:pPr lvl="1"/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latin typeface="Consolas" panose="020B0609020204030204" pitchFamily="49" charset="0"/>
                <a:ea typeface="Calibri"/>
                <a:cs typeface="Consolas" panose="020B0609020204030204" pitchFamily="49" charset="0"/>
              </a:rPr>
              <a:t> 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8142" y="5562600"/>
            <a:ext cx="6087717" cy="87464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Testing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ones_digit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 Passed all tests!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^_^</a:t>
            </a:r>
          </a:p>
        </p:txBody>
      </p:sp>
    </p:spTree>
    <p:extLst>
      <p:ext uri="{BB962C8B-B14F-4D97-AF65-F5344CB8AC3E}">
        <p14:creationId xmlns:p14="http://schemas.microsoft.com/office/powerpoint/2010/main" val="39943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http://www.greenteapress.com/thinkpython/thinkCSpy/html/chap03.html</a:t>
            </a:r>
            <a:endParaRPr lang="en-US" dirty="0"/>
          </a:p>
          <a:p>
            <a:r>
              <a:rPr lang="en-US" dirty="0">
                <a:hlinkClick r:id="rId4"/>
              </a:rPr>
              <a:t>http://www.kosbie.net/cmu/spring-13/15-112/handouts/notes-writing-functions-examples.html</a:t>
            </a:r>
            <a:endParaRPr lang="en-US" dirty="0"/>
          </a:p>
          <a:p>
            <a:r>
              <a:rPr lang="en-US" dirty="0">
                <a:hlinkClick r:id="rId5"/>
              </a:rPr>
              <a:t>https://docs.python.org/3/tutorial/controlflow.html#defining-functions</a:t>
            </a:r>
            <a:endParaRPr lang="en-US" dirty="0"/>
          </a:p>
          <a:p>
            <a:r>
              <a:rPr lang="en-US" dirty="0">
                <a:hlinkClick r:id="rId6"/>
              </a:rPr>
              <a:t>http://www.minich.com/education/wyo/stylesheets/pseudocode.htm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8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Function?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/>
          </a:bodyPr>
          <a:lstStyle/>
          <a:p>
            <a:pPr lvl="1"/>
            <a:r>
              <a:rPr lang="th-TH" dirty="0"/>
              <a:t>และในบางกรณีในฐานะโปรแกรมเมอร์เราจำเป็นต้องสร้างฟังก์ชันขึ้นเอง เพื่อเรียกใช้ในภายหลัง </a:t>
            </a:r>
          </a:p>
          <a:p>
            <a:pPr lvl="2"/>
            <a:r>
              <a:rPr lang="th-TH" dirty="0"/>
              <a:t>ต้องกำหนดการรับค่า และการคืนค่า</a:t>
            </a:r>
          </a:p>
          <a:p>
            <a:pPr lvl="2"/>
            <a:r>
              <a:rPr lang="th-TH" dirty="0"/>
              <a:t>ต้องเข้าใจกระบวนการที่เกิดขึ้นภายใน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6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Built-in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564882" cy="4601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abs()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dict()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help()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min()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setattr()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all()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hex()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next()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slice()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any()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divmod()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object()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sorted()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enumerate()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input()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oct()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staticmethod()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bin()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eval()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open()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bool()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exec()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isinstance()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sum()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bytearray()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filter()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issubclass()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pow()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super()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bytes()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float()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iter()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print()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tuple()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callable()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format()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len</a:t>
                      </a:r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property()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type()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frozenset()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list()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range()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vars</a:t>
                      </a:r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classmethod</a:t>
                      </a:r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getattr</a:t>
                      </a:r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locals()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repr</a:t>
                      </a:r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zip()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compile()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globals()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map()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reversed()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__import__()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complex()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hasattr()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max()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round()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delattr()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hash()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memoryview()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set()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584" marR="7584" marT="758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" y="274320"/>
            <a:ext cx="8381999" cy="310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https://docs.python.org/3.4/library/functions.html</a:t>
            </a:r>
          </a:p>
        </p:txBody>
      </p:sp>
    </p:spTree>
    <p:extLst>
      <p:ext uri="{BB962C8B-B14F-4D97-AF65-F5344CB8AC3E}">
        <p14:creationId xmlns:p14="http://schemas.microsoft.com/office/powerpoint/2010/main" val="136569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โดยปกติแล้วฟังก์ชัน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2800" dirty="0"/>
              <a:t> </a:t>
            </a:r>
            <a:r>
              <a:rPr lang="th-TH" sz="2800" dirty="0"/>
              <a:t>จะเพิ่มอักขระพิเศษคือ </a:t>
            </a:r>
            <a:r>
              <a:rPr lang="en-US" sz="2800" dirty="0"/>
              <a:t>Newline Character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(\n) </a:t>
            </a:r>
            <a:r>
              <a:rPr lang="en-US" sz="2800" dirty="0"/>
              <a:t>- </a:t>
            </a:r>
            <a:r>
              <a:rPr lang="th-TH" sz="2800" dirty="0"/>
              <a:t>ขึ้นบรรทัดใหม่</a:t>
            </a:r>
            <a:r>
              <a:rPr lang="en-US" sz="2800" dirty="0"/>
              <a:t> </a:t>
            </a:r>
            <a:r>
              <a:rPr lang="th-TH" sz="2800" dirty="0"/>
              <a:t>หลังทุกข้อความที่แสดง</a:t>
            </a:r>
            <a:endParaRPr lang="en-US" sz="2800" dirty="0"/>
          </a:p>
          <a:p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r>
              <a:rPr lang="th-TH" sz="2800" dirty="0"/>
              <a:t>หากต้องการให้แสดงข้อความจากฟังก์ชัน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2800" dirty="0"/>
              <a:t> </a:t>
            </a:r>
            <a:r>
              <a:rPr lang="th-TH" sz="2800" dirty="0"/>
              <a:t>หลายๆ ข้อความในบรรทัดเดียวกัน สามารถทำได้โดยการระบุ พารามิเตอร์</a:t>
            </a:r>
            <a:r>
              <a:rPr lang="en-US" sz="2800" dirty="0"/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end="" </a:t>
            </a:r>
            <a:r>
              <a:rPr lang="th-TH" sz="2800" dirty="0"/>
              <a:t>เมื่อเรียกใช้ฟังก์ชัน เช่น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14600"/>
            <a:ext cx="3657600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dirty="0">
                <a:solidFill>
                  <a:srgbClr val="C00000"/>
                </a:solidFill>
                <a:latin typeface="Consolas" panose="020B0609020204030204" pitchFamily="49" charset="0"/>
              </a:rPr>
              <a:t># script hello.py</a:t>
            </a:r>
          </a:p>
          <a:p>
            <a:r>
              <a:rPr lang="nb-NO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nsolas" panose="020B0609020204030204" pitchFamily="49" charset="0"/>
              </a:rPr>
              <a:t>"hello"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)	</a:t>
            </a:r>
          </a:p>
          <a:p>
            <a:r>
              <a:rPr lang="nb-NO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nsolas" panose="020B0609020204030204" pitchFamily="49" charset="0"/>
              </a:rPr>
              <a:t>"Jon Snow"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nb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2514600"/>
            <a:ext cx="3657600" cy="10668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$ python hello.py</a:t>
            </a:r>
          </a:p>
          <a:p>
            <a:r>
              <a:rPr lang="nb-NO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Hello</a:t>
            </a:r>
          </a:p>
          <a:p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Jon Snow</a:t>
            </a:r>
            <a:endParaRPr lang="nb-NO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876800"/>
            <a:ext cx="3657600" cy="106984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nb-NO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nb-NO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nsolas" panose="020B0609020204030204" pitchFamily="49" charset="0"/>
              </a:rPr>
              <a:t>"hello"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end=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""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nb-NO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nb-NO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nsolas" panose="020B0609020204030204" pitchFamily="49" charset="0"/>
              </a:rPr>
              <a:t>"Jon Snow"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nb-NO" dirty="0"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4876800"/>
            <a:ext cx="3657600" cy="10668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$ python hello.py</a:t>
            </a:r>
          </a:p>
          <a:p>
            <a:r>
              <a:rPr lang="nb-NO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Jon Snow</a:t>
            </a:r>
            <a:endParaRPr lang="nb-NO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295775" y="2705100"/>
            <a:ext cx="457200" cy="685800"/>
          </a:xfrm>
          <a:prstGeom prst="rightArrow">
            <a:avLst/>
          </a:prstGeom>
          <a:solidFill>
            <a:srgbClr val="FFC000"/>
          </a:solidFill>
          <a:ln>
            <a:solidFill>
              <a:srgbClr val="FF77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295775" y="5066785"/>
            <a:ext cx="457200" cy="685800"/>
          </a:xfrm>
          <a:prstGeom prst="rightArrow">
            <a:avLst/>
          </a:prstGeom>
          <a:solidFill>
            <a:srgbClr val="FFC000"/>
          </a:solidFill>
          <a:ln>
            <a:solidFill>
              <a:srgbClr val="FF77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5334000" y="5429781"/>
            <a:ext cx="228600" cy="266185"/>
          </a:xfrm>
          <a:prstGeom prst="upArrow">
            <a:avLst/>
          </a:prstGeom>
          <a:solidFill>
            <a:srgbClr val="FF7700"/>
          </a:solidFill>
          <a:ln>
            <a:solidFill>
              <a:srgbClr val="FF77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96462" y="6019800"/>
            <a:ext cx="5285538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66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ถือเป็น พารามิเตอร์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แบบพิเศษ คือจะระบุหรือไม่ระบุก็ได้เมื่อมีการเรียกใช้ฟังก์ชัน เราเรียก พารามิเตอร์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ลักษณะนี้ว่า </a:t>
            </a:r>
            <a:r>
              <a:rPr lang="en-US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Optional Parameters</a:t>
            </a:r>
          </a:p>
        </p:txBody>
      </p:sp>
    </p:spTree>
    <p:extLst>
      <p:ext uri="{BB962C8B-B14F-4D97-AF65-F5344CB8AC3E}">
        <p14:creationId xmlns:p14="http://schemas.microsoft.com/office/powerpoint/2010/main" val="138088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dirty="0"/>
              <a:t>function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800600"/>
          </a:xfrm>
        </p:spPr>
        <p:txBody>
          <a:bodyPr>
            <a:normAutofit/>
          </a:bodyPr>
          <a:lstStyle/>
          <a:p>
            <a:r>
              <a:rPr lang="th-TH" sz="2800" dirty="0"/>
              <a:t>หากต้องการคั่นระหว่าง </a:t>
            </a:r>
            <a:r>
              <a:rPr lang="en-US" sz="2800" dirty="0"/>
              <a:t>Output </a:t>
            </a:r>
            <a:r>
              <a:rPr lang="th-TH" sz="2800" dirty="0"/>
              <a:t>ของฟังก์ชัน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th-TH" sz="2800" dirty="0"/>
              <a:t>ด้วย </a:t>
            </a:r>
            <a:r>
              <a:rPr lang="en-US" sz="2800" dirty="0"/>
              <a:t>Space </a:t>
            </a:r>
            <a:r>
              <a:rPr lang="th-TH" sz="2800" dirty="0"/>
              <a:t>หรืออักขระอื่นๆ เราสามารถระบุได้ด้วย พารามิเตอร์</a:t>
            </a:r>
            <a:r>
              <a:rPr lang="en-US" sz="2800" dirty="0"/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800" dirty="0"/>
              <a:t> </a:t>
            </a:r>
            <a:r>
              <a:rPr lang="th-TH" sz="2800" dirty="0"/>
              <a:t>เช่นกันดังแสดงด้านล่าง</a:t>
            </a:r>
            <a:endParaRPr lang="en-US" sz="2800" dirty="0"/>
          </a:p>
          <a:p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r>
              <a:rPr lang="th-TH" sz="2800" dirty="0"/>
              <a:t>ในลักษณะเดียวกันกับ พารามิเตอร์</a:t>
            </a:r>
            <a:r>
              <a:rPr lang="en-US" sz="2800" dirty="0"/>
              <a:t>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sz="2800" dirty="0"/>
              <a:t> </a:t>
            </a:r>
            <a:r>
              <a:rPr lang="th-TH" sz="2800" dirty="0"/>
              <a:t>ฟังก์ชัน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2800" dirty="0"/>
              <a:t> </a:t>
            </a:r>
            <a:r>
              <a:rPr lang="th-TH" sz="2800" dirty="0"/>
              <a:t>ใช้ พารามิเตอร์</a:t>
            </a:r>
            <a:r>
              <a:rPr lang="en-US" sz="2800" dirty="0"/>
              <a:t> 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sep</a:t>
            </a:r>
            <a:r>
              <a:rPr lang="en-US" sz="2800" dirty="0"/>
              <a:t> </a:t>
            </a:r>
            <a:r>
              <a:rPr lang="th-TH" sz="2800" dirty="0"/>
              <a:t>เพื่อระบุอักขระที่ใช้แยกระหว่างพารามิเตอร์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86075"/>
            <a:ext cx="3657600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nb-NO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nb-NO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nsolas" panose="020B0609020204030204" pitchFamily="49" charset="0"/>
              </a:rPr>
              <a:t>"hello"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end=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**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nb-NO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nb-NO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b-NO" dirty="0">
                <a:solidFill>
                  <a:srgbClr val="808080"/>
                </a:solidFill>
                <a:latin typeface="Consolas" panose="020B0609020204030204" pitchFamily="49" charset="0"/>
              </a:rPr>
              <a:t>"Jon Snow"</a:t>
            </a:r>
            <a:r>
              <a:rPr lang="nb-NO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4724400" y="2886075"/>
            <a:ext cx="3657600" cy="10668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$ python hello.py</a:t>
            </a:r>
          </a:p>
          <a:p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Hello</a:t>
            </a:r>
            <a:r>
              <a:rPr lang="nb-NO" dirty="0">
                <a:solidFill>
                  <a:srgbClr val="C00000"/>
                </a:solidFill>
                <a:latin typeface="Consolas" panose="020B0609020204030204" pitchFamily="49" charset="0"/>
              </a:rPr>
              <a:t>**</a:t>
            </a:r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Jon Snow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295775" y="3076575"/>
            <a:ext cx="457200" cy="685800"/>
          </a:xfrm>
          <a:prstGeom prst="rightArrow">
            <a:avLst/>
          </a:prstGeom>
          <a:solidFill>
            <a:srgbClr val="FFC000"/>
          </a:solidFill>
          <a:ln>
            <a:solidFill>
              <a:srgbClr val="FF77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" y="5105400"/>
            <a:ext cx="3657600" cy="1295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dirty="0">
                <a:solidFill>
                  <a:srgbClr val="C00000"/>
                </a:solidFill>
                <a:latin typeface="Consolas" panose="020B0609020204030204" pitchFamily="49" charset="0"/>
              </a:rPr>
              <a:t># script number.py</a:t>
            </a:r>
            <a:endParaRPr lang="en-US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sep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sep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**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24400" y="5105400"/>
            <a:ext cx="3657600" cy="12954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b-NO" dirty="0">
                <a:solidFill>
                  <a:schemeClr val="tx1"/>
                </a:solidFill>
                <a:latin typeface="Consolas" panose="020B0609020204030204" pitchFamily="49" charset="0"/>
              </a:rPr>
              <a:t>$ python numbers.py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1 2 3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123</a:t>
            </a:r>
          </a:p>
          <a:p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**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**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</a:rPr>
              <a:t>3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4295775" y="5410200"/>
            <a:ext cx="457200" cy="685800"/>
          </a:xfrm>
          <a:prstGeom prst="rightArrow">
            <a:avLst/>
          </a:prstGeom>
          <a:solidFill>
            <a:srgbClr val="FFC000"/>
          </a:solidFill>
          <a:ln>
            <a:solidFill>
              <a:srgbClr val="FF77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3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3389" y="1600200"/>
          <a:ext cx="8857223" cy="4940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8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Escape Sequence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Meaning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\\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Backslash (\)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Single quote (')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Double quote (")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Bell (BEL)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Backspace (BS)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Formfeed (FF)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Linefeed (LF)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1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Carriage Return (CR)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1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Horizontal Tab (TAB)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578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ASCII Vertical Tab (VT)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1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\ooo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Character with octal value </a:t>
                      </a:r>
                      <a:r>
                        <a:rPr lang="en-US" i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ooo</a:t>
                      </a:r>
                      <a:endParaRPr lang="en-US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100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\xhh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Character with hex value </a:t>
                      </a:r>
                      <a:r>
                        <a:rPr lang="en-US" i="1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hh</a:t>
                      </a:r>
                      <a:endParaRPr lang="en-US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25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dirty="0"/>
              <a:t>Function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เราสามารถใช้</a:t>
            </a:r>
            <a:r>
              <a:rPr lang="en-US" sz="2800" dirty="0"/>
              <a:t> Method (</a:t>
            </a:r>
            <a:r>
              <a:rPr lang="th-TH" sz="2800" dirty="0"/>
              <a:t>เมธอด</a:t>
            </a:r>
            <a:r>
              <a:rPr lang="en-US" sz="2800" dirty="0"/>
              <a:t>) </a:t>
            </a:r>
            <a:r>
              <a:rPr lang="en-US" sz="2000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str.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/>
              <a:t>(Method </a:t>
            </a:r>
            <a:r>
              <a:rPr lang="th-TH" sz="2800" dirty="0"/>
              <a:t>เป็นชื่อใช้เรียกฟังก์ชันประเภทหนึ่ง</a:t>
            </a:r>
            <a:r>
              <a:rPr lang="en-US" sz="2800" dirty="0"/>
              <a:t>) </a:t>
            </a:r>
            <a:r>
              <a:rPr lang="th-TH" sz="2800" dirty="0"/>
              <a:t>ร่วมกับฟังก์ชัน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2800" dirty="0"/>
              <a:t>เพื่อ</a:t>
            </a:r>
            <a:r>
              <a:rPr lang="en-US" sz="2800" dirty="0"/>
              <a:t> </a:t>
            </a:r>
            <a:r>
              <a:rPr lang="th-TH" sz="2800" dirty="0"/>
              <a:t>จัดรูปแบบการแสดงผลได้</a:t>
            </a:r>
            <a:endParaRPr lang="en-US" sz="28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th-TH" sz="2800" dirty="0"/>
              <a:t>ตัวเลขในวงเล็บปีกกาแทนตำแหน่งของ</a:t>
            </a:r>
            <a:r>
              <a:rPr lang="en-US" sz="2800" dirty="0"/>
              <a:t> Argument </a:t>
            </a:r>
            <a:r>
              <a:rPr lang="th-TH" sz="2800" dirty="0"/>
              <a:t>ของ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format()</a:t>
            </a:r>
            <a:r>
              <a:rPr lang="en-US" sz="2800" dirty="0"/>
              <a:t> </a:t>
            </a:r>
            <a:r>
              <a:rPr lang="th-TH" sz="2800" dirty="0"/>
              <a:t>โดยเริ่มนับจาก </a:t>
            </a:r>
            <a:r>
              <a:rPr lang="en-US" sz="2800" dirty="0"/>
              <a:t>0 </a:t>
            </a:r>
            <a:r>
              <a:rPr lang="th-TH" sz="2800" dirty="0"/>
              <a:t>เสมอ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200400"/>
            <a:ext cx="7620000" cy="12954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'{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 and {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}'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format(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'spam'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'eggs'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spam and eggs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'{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 and {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}'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format(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'spam'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'eggs'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eggs and spam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4871720" y="4150840"/>
            <a:ext cx="457200" cy="381000"/>
          </a:xfrm>
          <a:prstGeom prst="upArrow">
            <a:avLst/>
          </a:prstGeom>
          <a:solidFill>
            <a:schemeClr val="bg1"/>
          </a:solidFill>
          <a:ln>
            <a:solidFill>
              <a:srgbClr val="FC5D0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8" name="Up Arrow 7"/>
          <p:cNvSpPr/>
          <p:nvPr/>
        </p:nvSpPr>
        <p:spPr>
          <a:xfrm>
            <a:off x="5887720" y="4150360"/>
            <a:ext cx="457200" cy="381000"/>
          </a:xfrm>
          <a:prstGeom prst="upArrow">
            <a:avLst/>
          </a:prstGeom>
          <a:solidFill>
            <a:schemeClr val="bg1"/>
          </a:solidFill>
          <a:ln>
            <a:solidFill>
              <a:srgbClr val="FC5D0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3896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12611</TotalTime>
  <Words>3760</Words>
  <Application>Microsoft Office PowerPoint</Application>
  <PresentationFormat>On-screen Show (4:3)</PresentationFormat>
  <Paragraphs>615</Paragraphs>
  <Slides>35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BrowalliaUPC</vt:lpstr>
      <vt:lpstr>Calibri</vt:lpstr>
      <vt:lpstr>Cambria</vt:lpstr>
      <vt:lpstr>Consolas</vt:lpstr>
      <vt:lpstr>Georgia</vt:lpstr>
      <vt:lpstr>M+ 1m</vt:lpstr>
      <vt:lpstr>Times New Roman</vt:lpstr>
      <vt:lpstr>Adjacency</vt:lpstr>
      <vt:lpstr>Lecture 4 Functions</vt:lpstr>
      <vt:lpstr>What is a Function?</vt:lpstr>
      <vt:lpstr>What is a Function? [2]</vt:lpstr>
      <vt:lpstr>What is a Function? [3]</vt:lpstr>
      <vt:lpstr>Python Built-in functions</vt:lpstr>
      <vt:lpstr>The print() Function</vt:lpstr>
      <vt:lpstr>The print() function [2]</vt:lpstr>
      <vt:lpstr>Special Characters</vt:lpstr>
      <vt:lpstr>The print() Function [3]</vt:lpstr>
      <vt:lpstr>The print() Function [4]</vt:lpstr>
      <vt:lpstr>More format() Examples</vt:lpstr>
      <vt:lpstr>More format() Examples [2]</vt:lpstr>
      <vt:lpstr>More format() Examples [3]</vt:lpstr>
      <vt:lpstr>Formatting with the % Operator</vt:lpstr>
      <vt:lpstr>Formatting with the % Operator [2]</vt:lpstr>
      <vt:lpstr>Formatting with the % Operator [3]</vt:lpstr>
      <vt:lpstr>Void and Fruitful Function</vt:lpstr>
      <vt:lpstr>Why Function?</vt:lpstr>
      <vt:lpstr>Function Call [2]</vt:lpstr>
      <vt:lpstr>Function Call [2]</vt:lpstr>
      <vt:lpstr>Keyword Arguments and Default Value</vt:lpstr>
      <vt:lpstr>Keyword Arguments and Default Value [2]</vt:lpstr>
      <vt:lpstr>Keyword Arguments and Default Value [3]</vt:lpstr>
      <vt:lpstr>Keyword Arguments and Default Value [4]</vt:lpstr>
      <vt:lpstr>Keyword Arguments and Default Value [5]</vt:lpstr>
      <vt:lpstr>Keyword Arguments and Default Value [6]</vt:lpstr>
      <vt:lpstr>Variable Scope</vt:lpstr>
      <vt:lpstr>Variable Scope [2]</vt:lpstr>
      <vt:lpstr>Example 1: Ones Digit</vt:lpstr>
      <vt:lpstr>Example 1: Ones Digit [2]</vt:lpstr>
      <vt:lpstr>Example 1: Ones Digit [3]</vt:lpstr>
      <vt:lpstr>Example 1: Ones Digit [4]</vt:lpstr>
      <vt:lpstr>Example 1: Ones Digit [5]</vt:lpstr>
      <vt:lpstr>Example 1: onesDigit [6]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1987</cp:revision>
  <dcterms:created xsi:type="dcterms:W3CDTF">2013-07-14T05:50:03Z</dcterms:created>
  <dcterms:modified xsi:type="dcterms:W3CDTF">2020-02-03T06:32:18Z</dcterms:modified>
</cp:coreProperties>
</file>