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37"/>
  </p:notesMasterIdLst>
  <p:sldIdLst>
    <p:sldId id="314" r:id="rId2"/>
    <p:sldId id="387" r:id="rId3"/>
    <p:sldId id="388" r:id="rId4"/>
    <p:sldId id="389" r:id="rId5"/>
    <p:sldId id="390" r:id="rId6"/>
    <p:sldId id="391" r:id="rId7"/>
    <p:sldId id="392" r:id="rId8"/>
    <p:sldId id="393" r:id="rId9"/>
    <p:sldId id="394" r:id="rId10"/>
    <p:sldId id="395" r:id="rId11"/>
    <p:sldId id="396" r:id="rId12"/>
    <p:sldId id="397" r:id="rId13"/>
    <p:sldId id="398" r:id="rId14"/>
    <p:sldId id="399" r:id="rId15"/>
    <p:sldId id="400" r:id="rId16"/>
    <p:sldId id="401" r:id="rId17"/>
    <p:sldId id="402" r:id="rId18"/>
    <p:sldId id="403" r:id="rId19"/>
    <p:sldId id="404" r:id="rId20"/>
    <p:sldId id="405" r:id="rId21"/>
    <p:sldId id="370" r:id="rId22"/>
    <p:sldId id="371" r:id="rId23"/>
    <p:sldId id="372" r:id="rId24"/>
    <p:sldId id="373" r:id="rId25"/>
    <p:sldId id="407" r:id="rId26"/>
    <p:sldId id="408" r:id="rId27"/>
    <p:sldId id="410" r:id="rId28"/>
    <p:sldId id="411" r:id="rId29"/>
    <p:sldId id="412" r:id="rId30"/>
    <p:sldId id="413" r:id="rId31"/>
    <p:sldId id="414" r:id="rId32"/>
    <p:sldId id="415" r:id="rId33"/>
    <p:sldId id="416" r:id="rId34"/>
    <p:sldId id="417" r:id="rId35"/>
    <p:sldId id="427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5D09"/>
    <a:srgbClr val="FC5D04"/>
    <a:srgbClr val="0000FF"/>
    <a:srgbClr val="FF6600"/>
    <a:srgbClr val="FF3300"/>
    <a:srgbClr val="208050"/>
    <a:srgbClr val="FF7700"/>
    <a:srgbClr val="B0BAD7"/>
    <a:srgbClr val="F5D3D3"/>
    <a:srgbClr val="DEC8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489" autoAdjust="0"/>
    <p:restoredTop sz="69257" autoAdjust="0"/>
  </p:normalViewPr>
  <p:slideViewPr>
    <p:cSldViewPr>
      <p:cViewPr varScale="1">
        <p:scale>
          <a:sx n="59" d="100"/>
          <a:sy n="59" d="100"/>
        </p:scale>
        <p:origin x="169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502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51029D-3C85-4673-A865-D890332FC676}" type="datetimeFigureOut">
              <a:rPr lang="en-US" smtClean="0"/>
              <a:pPr/>
              <a:t>2/3/2020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68A41-79C9-4486-BE30-27B82C445A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619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750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0353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9393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724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355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9893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1084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4847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5.3f</a:t>
            </a:r>
            <a:r>
              <a:rPr lang="en-US" baseline="0" dirty="0"/>
              <a:t> </a:t>
            </a:r>
            <a:r>
              <a:rPr lang="th-TH" baseline="0" dirty="0"/>
              <a:t>นี่ตัว </a:t>
            </a:r>
            <a:r>
              <a:rPr lang="en-US" baseline="0" dirty="0"/>
              <a:t>5 </a:t>
            </a:r>
            <a:r>
              <a:rPr lang="th-TH" baseline="0" dirty="0"/>
              <a:t>คือนับรวมหมดทั้ง </a:t>
            </a:r>
            <a:r>
              <a:rPr lang="en-US" baseline="0" dirty="0"/>
              <a:t>. </a:t>
            </a:r>
            <a:r>
              <a:rPr lang="th-TH" baseline="0" dirty="0"/>
              <a:t>ทั้งเครื่องหมาย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3014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s1</a:t>
            </a:r>
            <a:r>
              <a:rPr lang="en-US" baseline="0" dirty="0"/>
              <a:t> </a:t>
            </a:r>
            <a:r>
              <a:rPr lang="th-TH" baseline="0" dirty="0"/>
              <a:t>แทน </a:t>
            </a:r>
            <a:r>
              <a:rPr lang="en-US" baseline="0" dirty="0"/>
              <a:t>side1 </a:t>
            </a:r>
            <a:br>
              <a:rPr lang="th-TH" baseline="0" dirty="0"/>
            </a:br>
            <a:r>
              <a:rPr lang="th-TH" baseline="0" dirty="0"/>
              <a:t>ต้องการให้เห็นว่าเวลาเรียกใช้ฟังก์ชัน ไม่ต้องให้ชื่อ </a:t>
            </a:r>
            <a:r>
              <a:rPr lang="en-US" baseline="0" dirty="0"/>
              <a:t>argument </a:t>
            </a:r>
            <a:r>
              <a:rPr lang="th-TH" baseline="0" dirty="0"/>
              <a:t>เหมือน ชื่อ </a:t>
            </a:r>
            <a:r>
              <a:rPr lang="en-US" baseline="0" dirty="0"/>
              <a:t>parameter </a:t>
            </a:r>
            <a:r>
              <a:rPr lang="th-TH" baseline="0" dirty="0"/>
              <a:t>ก็ได้</a:t>
            </a:r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5121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s1</a:t>
            </a:r>
            <a:r>
              <a:rPr lang="en-US" baseline="0" dirty="0"/>
              <a:t> </a:t>
            </a:r>
            <a:r>
              <a:rPr lang="th-TH" baseline="0" dirty="0"/>
              <a:t>แทน </a:t>
            </a:r>
            <a:r>
              <a:rPr lang="en-US" baseline="0" dirty="0"/>
              <a:t>side1 </a:t>
            </a:r>
            <a:br>
              <a:rPr lang="th-TH" baseline="0" dirty="0"/>
            </a:br>
            <a:r>
              <a:rPr lang="th-TH" baseline="0" dirty="0"/>
              <a:t>ต้องการให้เห็นว่าเวลาเรียกใช้ฟังก์ชัน ไม่ต้องให้ชื่อ </a:t>
            </a:r>
            <a:r>
              <a:rPr lang="en-US" baseline="0" dirty="0"/>
              <a:t>argument </a:t>
            </a:r>
            <a:r>
              <a:rPr lang="th-TH" baseline="0" dirty="0"/>
              <a:t>เหมือน ชื่อ </a:t>
            </a:r>
            <a:r>
              <a:rPr lang="en-US" baseline="0" dirty="0"/>
              <a:t>parameter </a:t>
            </a:r>
            <a:r>
              <a:rPr lang="th-TH" baseline="0" dirty="0"/>
              <a:t>ก็ได้</a:t>
            </a:r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7250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590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 algn="r"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 b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http://www.kosbie.net/cmu/spring-13/15-112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6400800"/>
            <a:ext cx="762000" cy="45308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fld id="{743B0E95-D48F-424C-BF34-E2C3A05F046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6583362"/>
            <a:ext cx="1371600" cy="270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Ay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normalizeH="0" baseline="0">
                <a:cs typeface="BrowalliaUPC" pitchFamily="34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 b="1">
                <a:latin typeface="BrowalliaUPC" pitchFamily="34" charset="-34"/>
                <a:cs typeface="BrowalliaUPC" pitchFamily="34" charset="-34"/>
              </a:defRPr>
            </a:lvl1pPr>
            <a:lvl2pPr>
              <a:defRPr sz="3200" b="1">
                <a:latin typeface="BrowalliaUPC" pitchFamily="34" charset="-34"/>
                <a:cs typeface="BrowalliaUPC" pitchFamily="34" charset="-34"/>
              </a:defRPr>
            </a:lvl2pPr>
            <a:lvl3pPr>
              <a:defRPr sz="3000" b="1">
                <a:latin typeface="BrowalliaUPC" pitchFamily="34" charset="-34"/>
                <a:cs typeface="BrowalliaUPC" pitchFamily="34" charset="-34"/>
              </a:defRPr>
            </a:lvl3pPr>
            <a:lvl4pPr>
              <a:defRPr sz="2800" b="1">
                <a:latin typeface="BrowalliaUPC" pitchFamily="34" charset="-34"/>
                <a:cs typeface="BrowalliaUPC" pitchFamily="34" charset="-34"/>
              </a:defRPr>
            </a:lvl4pPr>
            <a:lvl5pPr>
              <a:defRPr sz="2400" b="1">
                <a:latin typeface="BrowalliaUPC" pitchFamily="34" charset="-34"/>
                <a:cs typeface="BrowalliaUPC" pitchFamily="34" charset="-34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6504" y="274320"/>
            <a:ext cx="701039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http://www.kosbie.net/cmu/spring-13/15-112</a:t>
            </a:r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>
          <a:xfrm>
            <a:off x="7010400" y="6583362"/>
            <a:ext cx="1371600" cy="270518"/>
          </a:xfrm>
        </p:spPr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6400800"/>
            <a:ext cx="762000" cy="453080"/>
          </a:xfrm>
        </p:spPr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91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757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620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620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BrowalliaUPC" panose="020B0604020202020204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0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5934456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276726"/>
            <a:ext cx="9144000" cy="49048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04800" y="5334000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5934456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1" y="-13937"/>
            <a:ext cx="9144000" cy="28857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077200" y="-13936"/>
            <a:ext cx="685800" cy="2844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6400800"/>
            <a:ext cx="762000" cy="45308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fld id="{743B0E95-D48F-424C-BF34-E2C3A05F046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6504" y="274320"/>
            <a:ext cx="701039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http://www.kosbie.net/cmu/spring-13/15-112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6583362"/>
            <a:ext cx="1371600" cy="270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Ay</a:t>
            </a:r>
            <a:endParaRPr lang="en-US" dirty="0"/>
          </a:p>
        </p:txBody>
      </p:sp>
      <p:sp>
        <p:nvSpPr>
          <p:cNvPr id="9" name="Footer Placeholder 2"/>
          <p:cNvSpPr txBox="1">
            <a:spLocks/>
          </p:cNvSpPr>
          <p:nvPr userDrawn="1"/>
        </p:nvSpPr>
        <p:spPr>
          <a:xfrm>
            <a:off x="1" y="1"/>
            <a:ext cx="8077199" cy="27463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sz="1200" b="0" dirty="0">
                <a:solidFill>
                  <a:schemeClr val="bg2"/>
                </a:solidFill>
              </a:rPr>
              <a:t>204217: Computer Programming Languages (Python)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3200" b="1" kern="120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3200" b="1" kern="120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3000" b="1" kern="120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2800" b="1" kern="120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2400" b="1" kern="1200" baseline="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python.org/library/functions.html#str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reenteapress.com/thinkpython/thinkCSpy/html/chap03.htm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inich.com/education/wyo/stylesheets/pseudocode.htm" TargetMode="External"/><Relationship Id="rId5" Type="http://schemas.openxmlformats.org/officeDocument/2006/relationships/hyperlink" Target="https://docs.python.org/3/tutorial/controlflow.html#defining-functions" TargetMode="External"/><Relationship Id="rId4" Type="http://schemas.openxmlformats.org/officeDocument/2006/relationships/hyperlink" Target="http://www.kosbie.net/cmu/spring-13/15-112/handouts/notes-writing-functions-examples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Lecture 4</a:t>
            </a:r>
            <a:br>
              <a:rPr lang="en-US" sz="2400" dirty="0"/>
            </a:br>
            <a:r>
              <a:rPr lang="en-US" dirty="0">
                <a:solidFill>
                  <a:schemeClr val="accent1"/>
                </a:solidFill>
              </a:rPr>
              <a:t>F</a:t>
            </a:r>
            <a:r>
              <a:rPr lang="en-US" dirty="0"/>
              <a:t>unctions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5F97B165-C07E-4DA4-8CBB-E2EF3AB677BA}"/>
              </a:ext>
            </a:extLst>
          </p:cNvPr>
          <p:cNvSpPr txBox="1">
            <a:spLocks/>
          </p:cNvSpPr>
          <p:nvPr/>
        </p:nvSpPr>
        <p:spPr>
          <a:xfrm>
            <a:off x="2971800" y="6277701"/>
            <a:ext cx="5166360" cy="4278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b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BrowalliaUPC" panose="020B0604020202020204" pitchFamily="34" charset="-34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3200" b="1" kern="1200">
                <a:solidFill>
                  <a:schemeClr val="tx1">
                    <a:tint val="75000"/>
                  </a:schemeClr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3000" b="1" kern="1200">
                <a:solidFill>
                  <a:schemeClr val="tx1">
                    <a:tint val="75000"/>
                  </a:schemeClr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2800" b="1" kern="1200">
                <a:solidFill>
                  <a:schemeClr val="tx1">
                    <a:tint val="75000"/>
                  </a:schemeClr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2400" b="1" kern="1200" baseline="0">
                <a:solidFill>
                  <a:schemeClr val="tx1">
                    <a:tint val="75000"/>
                  </a:schemeClr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Assembled for 204217 by </a:t>
            </a:r>
            <a:r>
              <a:rPr lang="en-US" dirty="0" err="1">
                <a:solidFill>
                  <a:schemeClr val="accent1"/>
                </a:solidFill>
              </a:rPr>
              <a:t>K</a:t>
            </a:r>
            <a:r>
              <a:rPr lang="en-US" dirty="0" err="1">
                <a:solidFill>
                  <a:schemeClr val="tx2"/>
                </a:solidFill>
              </a:rPr>
              <a:t>ittipitch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K</a:t>
            </a:r>
            <a:r>
              <a:rPr lang="en-US" dirty="0" err="1">
                <a:solidFill>
                  <a:schemeClr val="tx2"/>
                </a:solidFill>
              </a:rPr>
              <a:t>uptavanich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814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sz="4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print()</a:t>
            </a:r>
            <a:r>
              <a:rPr lang="en-US" sz="4000" dirty="0">
                <a:solidFill>
                  <a:srgbClr val="0070C0"/>
                </a:solidFill>
              </a:rPr>
              <a:t> </a:t>
            </a:r>
            <a:r>
              <a:rPr lang="en-US" dirty="0"/>
              <a:t>Function [4]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h-TH" sz="3000" dirty="0"/>
              <a:t>การจัดรูปแบบการแสดงผลอื่นๆ สามารถทำได้โดยการใช้เครื่องหมาย </a:t>
            </a:r>
            <a:r>
              <a:rPr lang="en-US" sz="3000" dirty="0">
                <a:solidFill>
                  <a:srgbClr val="C00000"/>
                </a:solidFill>
              </a:rPr>
              <a:t>:</a:t>
            </a:r>
            <a:r>
              <a:rPr lang="en-US" sz="3000" dirty="0"/>
              <a:t> (colon)</a:t>
            </a:r>
          </a:p>
          <a:p>
            <a:pPr marL="114300" indent="0">
              <a:buNone/>
            </a:pPr>
            <a:endParaRPr lang="en-US" sz="3200" dirty="0"/>
          </a:p>
          <a:p>
            <a:pPr marL="114300" indent="0">
              <a:buNone/>
            </a:pPr>
            <a:endParaRPr lang="en-US" sz="3200" dirty="0"/>
          </a:p>
          <a:p>
            <a:r>
              <a:rPr lang="en-US" sz="22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.3f </a:t>
            </a:r>
            <a:r>
              <a:rPr lang="th-TH" sz="3000" dirty="0"/>
              <a:t>เป็นการระบุทศนิยม </a:t>
            </a:r>
            <a:r>
              <a:rPr lang="en-US" sz="3000" dirty="0"/>
              <a:t>3 </a:t>
            </a:r>
            <a:r>
              <a:rPr lang="th-TH" sz="3000" dirty="0"/>
              <a:t>ตำแหน่ง</a:t>
            </a:r>
            <a:endParaRPr lang="en-US" sz="3000" dirty="0"/>
          </a:p>
          <a:p>
            <a:endParaRPr lang="en-US" sz="3200" dirty="0"/>
          </a:p>
          <a:p>
            <a:endParaRPr lang="en-US" sz="3200" dirty="0"/>
          </a:p>
          <a:p>
            <a:r>
              <a:rPr lang="en-US" sz="2200" b="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09</a:t>
            </a:r>
            <a:r>
              <a:rPr lang="en-US" sz="3500" dirty="0"/>
              <a:t> </a:t>
            </a:r>
            <a:r>
              <a:rPr lang="th-TH" sz="3000" dirty="0"/>
              <a:t>เป็นการระบุจำนวนอักขระทั้งหมดที่ต้องการแสดง รวมจุดทศนิยม หากไม่ครบให้เติม </a:t>
            </a:r>
            <a:r>
              <a:rPr lang="en-US" sz="3000" dirty="0"/>
              <a:t>0 </a:t>
            </a:r>
            <a:r>
              <a:rPr lang="th-TH" sz="3000" dirty="0"/>
              <a:t>นำหน้า</a:t>
            </a:r>
            <a:endParaRPr lang="en-US" sz="3000" dirty="0"/>
          </a:p>
          <a:p>
            <a:r>
              <a:rPr lang="th-TH" sz="3000" dirty="0"/>
              <a:t>หากเปลี่ยน </a:t>
            </a:r>
            <a:r>
              <a:rPr lang="en-US" sz="2200" b="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09</a:t>
            </a:r>
            <a:r>
              <a:rPr lang="en-US" sz="3500" dirty="0"/>
              <a:t> </a:t>
            </a:r>
            <a:r>
              <a:rPr lang="th-TH" sz="3000" dirty="0"/>
              <a:t>เป็น </a:t>
            </a:r>
            <a:r>
              <a:rPr lang="en-US" sz="2200" b="0" dirty="0">
                <a:solidFill>
                  <a:srgbClr val="208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#9</a:t>
            </a:r>
            <a:r>
              <a:rPr lang="en-US" sz="3000" dirty="0"/>
              <a:t> </a:t>
            </a:r>
            <a:r>
              <a:rPr lang="th-TH" sz="3000" dirty="0"/>
              <a:t>จะเติมช่องว่าง </a:t>
            </a:r>
            <a:r>
              <a:rPr lang="en-US" sz="3000" dirty="0"/>
              <a:t>(</a:t>
            </a:r>
            <a:r>
              <a:rPr lang="th-TH" sz="3000" dirty="0"/>
              <a:t>อักขระ </a:t>
            </a:r>
            <a:r>
              <a:rPr lang="en-US" sz="3000" dirty="0"/>
              <a:t>Space) </a:t>
            </a:r>
            <a:r>
              <a:rPr lang="th-TH" sz="3000" dirty="0"/>
              <a:t>จนครบ </a:t>
            </a:r>
            <a:r>
              <a:rPr lang="en-US" sz="3000" dirty="0"/>
              <a:t>9 </a:t>
            </a:r>
            <a:r>
              <a:rPr lang="th-TH" sz="3000" dirty="0"/>
              <a:t>หลักแทน </a:t>
            </a:r>
            <a:endParaRPr lang="en-US" sz="3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438400"/>
            <a:ext cx="7620000" cy="762000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&gt;&gt;&gt; 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print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'PI is approximately {0: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.3f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}.'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.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format(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math</a:t>
            </a:r>
            <a:r>
              <a:rPr lang="en-US" dirty="0" err="1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.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pi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))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PI is approximately 3.142.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62000" y="3810000"/>
            <a:ext cx="7620000" cy="762000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&gt;&gt;&gt; 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print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'PI is approximately {0: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09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.3f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}.'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.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format(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math</a:t>
            </a:r>
            <a:r>
              <a:rPr lang="en-US" dirty="0" err="1">
                <a:solidFill>
                  <a:srgbClr val="666666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.</a:t>
            </a:r>
            <a:r>
              <a:rPr lang="en-US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pi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))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PI is approximately </a:t>
            </a:r>
            <a:r>
              <a:rPr lang="en-US" u="sng" dirty="0">
                <a:solidFill>
                  <a:srgbClr val="FF33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0000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3.142.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846345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</a:t>
            </a:r>
            <a:r>
              <a:rPr lang="en-US" sz="4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format()</a:t>
            </a:r>
            <a:r>
              <a:rPr lang="en-US" dirty="0"/>
              <a:t>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Aligning the text and specifying a width: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2286000"/>
            <a:ext cx="7620000" cy="3277820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sz="2000" dirty="0">
                <a:solidFill>
                  <a:srgbClr val="C65D09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'{:&lt;</a:t>
            </a:r>
            <a:r>
              <a:rPr lang="en-US" sz="2000" u="sng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30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}'</a:t>
            </a:r>
            <a:r>
              <a:rPr lang="en-US" sz="2000" dirty="0">
                <a:solidFill>
                  <a:srgbClr val="666666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.</a:t>
            </a:r>
            <a:r>
              <a:rPr lang="en-US" sz="20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format(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'left aligned'</a:t>
            </a:r>
            <a:r>
              <a:rPr lang="en-US" sz="20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)</a:t>
            </a:r>
            <a:endParaRPr lang="en-US" sz="2000" dirty="0">
              <a:solidFill>
                <a:prstClr val="black"/>
              </a:solidFill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</a:t>
            </a:r>
            <a:r>
              <a:rPr lang="en-US" sz="20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left aligned                 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</a:t>
            </a: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sz="2000" dirty="0">
                <a:solidFill>
                  <a:srgbClr val="C65D09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'{:&gt;</a:t>
            </a:r>
            <a:r>
              <a:rPr lang="en-US" sz="2000" u="sng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30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}'</a:t>
            </a:r>
            <a:r>
              <a:rPr lang="en-US" sz="2000" dirty="0">
                <a:solidFill>
                  <a:srgbClr val="666666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.</a:t>
            </a:r>
            <a:r>
              <a:rPr lang="en-US" sz="20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format(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'right aligned'</a:t>
            </a:r>
            <a:r>
              <a:rPr lang="en-US" sz="20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)</a:t>
            </a:r>
            <a:endParaRPr lang="en-US" sz="2000" dirty="0">
              <a:solidFill>
                <a:prstClr val="black"/>
              </a:solidFill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</a:t>
            </a:r>
            <a:r>
              <a:rPr lang="en-US" sz="20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                right aligned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</a:t>
            </a: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sz="2000" dirty="0">
                <a:solidFill>
                  <a:srgbClr val="C65D09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'{:^</a:t>
            </a:r>
            <a:r>
              <a:rPr lang="en-US" sz="2000" u="sng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30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}'</a:t>
            </a:r>
            <a:r>
              <a:rPr lang="en-US" sz="2000" dirty="0">
                <a:solidFill>
                  <a:srgbClr val="666666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.</a:t>
            </a:r>
            <a:r>
              <a:rPr lang="en-US" sz="20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format(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'centered'</a:t>
            </a:r>
            <a:r>
              <a:rPr lang="en-US" sz="20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)</a:t>
            </a:r>
            <a:endParaRPr lang="en-US" sz="2000" dirty="0">
              <a:solidFill>
                <a:prstClr val="black"/>
              </a:solidFill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</a:t>
            </a:r>
            <a:r>
              <a:rPr lang="en-US" sz="20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          centered          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</a:t>
            </a: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i="1" dirty="0">
                <a:solidFill>
                  <a:srgbClr val="C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# use '*' as a fill char</a:t>
            </a:r>
            <a:endParaRPr lang="en-US" sz="2000" dirty="0">
              <a:solidFill>
                <a:srgbClr val="C00000"/>
              </a:solidFill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sz="2000" dirty="0">
                <a:solidFill>
                  <a:srgbClr val="C65D09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'{: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*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^30}'</a:t>
            </a:r>
            <a:r>
              <a:rPr lang="en-US" sz="2000" dirty="0">
                <a:solidFill>
                  <a:srgbClr val="666666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.</a:t>
            </a:r>
            <a:r>
              <a:rPr lang="en-US" sz="20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format(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'centered'</a:t>
            </a:r>
            <a:r>
              <a:rPr lang="en-US" sz="20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)</a:t>
            </a:r>
            <a:endParaRPr lang="en-US" sz="2000" dirty="0">
              <a:solidFill>
                <a:prstClr val="black"/>
              </a:solidFill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***********</a:t>
            </a:r>
            <a:r>
              <a:rPr lang="en-US" sz="20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centered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***********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</a:t>
            </a:r>
          </a:p>
        </p:txBody>
      </p:sp>
    </p:spTree>
    <p:extLst>
      <p:ext uri="{BB962C8B-B14F-4D97-AF65-F5344CB8AC3E}">
        <p14:creationId xmlns:p14="http://schemas.microsoft.com/office/powerpoint/2010/main" val="11309675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</a:t>
            </a:r>
            <a:r>
              <a:rPr lang="en-US" sz="4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format()</a:t>
            </a:r>
            <a:r>
              <a:rPr lang="en-US" dirty="0"/>
              <a:t> Examples 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/>
              <a:t>Replacing </a:t>
            </a:r>
            <a:r>
              <a:rPr lang="en-US" sz="24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%+f</a:t>
            </a:r>
            <a:r>
              <a:rPr lang="en-US" dirty="0"/>
              <a:t>, </a:t>
            </a:r>
            <a:r>
              <a:rPr lang="en-US" sz="24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%-f</a:t>
            </a:r>
            <a:r>
              <a:rPr lang="en-US" dirty="0"/>
              <a:t>, and </a:t>
            </a:r>
            <a:r>
              <a:rPr lang="en-US" sz="24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%f</a:t>
            </a:r>
            <a:r>
              <a:rPr lang="en-US" dirty="0"/>
              <a:t> and specifying a sign:</a:t>
            </a:r>
            <a:r>
              <a:rPr lang="en-US" sz="2000" dirty="0">
                <a:solidFill>
                  <a:srgbClr val="C65D09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286000"/>
            <a:ext cx="7620000" cy="3962400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i="1" dirty="0">
                <a:solidFill>
                  <a:srgbClr val="C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# specify decimal point</a:t>
            </a:r>
            <a:endParaRPr lang="en-US" dirty="0">
              <a:solidFill>
                <a:srgbClr val="C00000"/>
              </a:solidFill>
              <a:latin typeface="Consolas" panose="020B0609020204030204" pitchFamily="49" charset="0"/>
              <a:ea typeface="Times New Roman"/>
              <a:cs typeface="Consolas" panose="020B0609020204030204" pitchFamily="49" charset="0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'{:5.2f}; {:5.3f}'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.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format(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3.14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-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3.14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) </a:t>
            </a: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 3.14; -3.140'</a:t>
            </a:r>
            <a:endParaRPr lang="en-US" i="1" dirty="0">
              <a:solidFill>
                <a:srgbClr val="C00000"/>
              </a:solidFill>
              <a:latin typeface="Consolas" panose="020B0609020204030204" pitchFamily="49" charset="0"/>
              <a:ea typeface="Times New Roman"/>
              <a:cs typeface="Consolas" panose="020B0609020204030204" pitchFamily="49" charset="0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i="1" dirty="0">
                <a:solidFill>
                  <a:srgbClr val="C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# show it always</a:t>
            </a:r>
            <a:endParaRPr lang="en-US" dirty="0">
              <a:solidFill>
                <a:srgbClr val="C00000"/>
              </a:solidFill>
              <a:latin typeface="Consolas" panose="020B0609020204030204" pitchFamily="49" charset="0"/>
              <a:ea typeface="Times New Roman"/>
              <a:cs typeface="Consolas" panose="020B0609020204030204" pitchFamily="49" charset="0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'{:+f}; {:+f}'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.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format(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3.14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-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3.14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) </a:t>
            </a: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'+3.140000; -3.140000'</a:t>
            </a:r>
            <a:endParaRPr lang="en-US" sz="1600" i="1" dirty="0">
              <a:solidFill>
                <a:srgbClr val="408090"/>
              </a:solidFill>
              <a:latin typeface="Consolas" panose="020B0609020204030204" pitchFamily="49" charset="0"/>
              <a:ea typeface="Times New Roman"/>
              <a:cs typeface="Consolas" panose="020B0609020204030204" pitchFamily="49" charset="0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i="1" dirty="0">
                <a:solidFill>
                  <a:srgbClr val="C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# show a space for positive numbers</a:t>
            </a: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'{: f}; {: f}'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.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format(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3.14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-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3.14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)</a:t>
            </a:r>
            <a:endParaRPr lang="en-US" sz="1600" dirty="0"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 3.140000; -3.140000'</a:t>
            </a: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i="1" dirty="0">
                <a:solidFill>
                  <a:srgbClr val="C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# show only the minus -- same as '{:f}; {:f}'</a:t>
            </a: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'{:-f}; {:-f}'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.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format(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3.14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666666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-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3.14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) </a:t>
            </a: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'3.140000; -3.140000'</a:t>
            </a:r>
            <a:endParaRPr lang="en-US" dirty="0">
              <a:solidFill>
                <a:srgbClr val="C00000"/>
              </a:solidFill>
              <a:latin typeface="Consolas" panose="020B0609020204030204" pitchFamily="49" charset="0"/>
              <a:ea typeface="Times New Roman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452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</a:t>
            </a:r>
            <a:r>
              <a:rPr lang="en-US" sz="4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format()</a:t>
            </a:r>
            <a:r>
              <a:rPr lang="en-US" dirty="0"/>
              <a:t> Examples [3]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Using the comma as a thousands separator:</a:t>
            </a:r>
          </a:p>
          <a:p>
            <a:pPr marL="114300" indent="0">
              <a:buNone/>
            </a:pPr>
            <a:endParaRPr lang="en-US" dirty="0"/>
          </a:p>
          <a:p>
            <a:r>
              <a:rPr lang="en-US" sz="2800" dirty="0"/>
              <a:t>Expressing a percentage:</a:t>
            </a:r>
          </a:p>
          <a:p>
            <a:endParaRPr lang="en-US" dirty="0"/>
          </a:p>
          <a:p>
            <a:endParaRPr lang="en-US" sz="3200" dirty="0"/>
          </a:p>
          <a:p>
            <a:r>
              <a:rPr lang="en-US" sz="2800" dirty="0"/>
              <a:t>Using type-specific formatting: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077720"/>
            <a:ext cx="7620000" cy="716280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'{:,}'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.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format(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1234567890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Times New Roman"/>
              <a:cs typeface="Consolas" panose="020B0609020204030204" pitchFamily="49" charset="0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'1,234,567,890'</a:t>
            </a:r>
            <a:endParaRPr lang="en-US" sz="1700" dirty="0">
              <a:solidFill>
                <a:srgbClr val="C00000"/>
              </a:solidFill>
              <a:latin typeface="Consolas" panose="020B0609020204030204" pitchFamily="49" charset="0"/>
              <a:ea typeface="Times New Roman"/>
              <a:cs typeface="Consolas" panose="020B06090202040302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3147646"/>
            <a:ext cx="7620000" cy="1277930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points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19</a:t>
            </a:r>
            <a:endParaRPr lang="en-US" sz="1700" dirty="0"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total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22</a:t>
            </a:r>
            <a:endParaRPr lang="en-US" sz="1700" dirty="0"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'Correct answers: {:.2%}'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.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format(points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/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total)</a:t>
            </a:r>
            <a:endParaRPr lang="en-US" sz="1700" dirty="0"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'Correct answers: 86.36%'</a:t>
            </a:r>
            <a:endParaRPr lang="en-US" sz="1700" dirty="0">
              <a:solidFill>
                <a:srgbClr val="C00000"/>
              </a:solidFill>
              <a:latin typeface="Consolas" panose="020B0609020204030204" pitchFamily="49" charset="0"/>
              <a:ea typeface="Times New Roman"/>
              <a:cs typeface="Consolas" panose="020B06090202040302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4870500"/>
            <a:ext cx="7620000" cy="1252855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00702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import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1700" dirty="0" err="1">
                <a:solidFill>
                  <a:srgbClr val="0E84B5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datetime</a:t>
            </a:r>
            <a:endParaRPr lang="en-US" sz="1700" dirty="0">
              <a:latin typeface="Consolas" panose="020B0609020204030204" pitchFamily="49" charset="0"/>
              <a:ea typeface="Times New Roman"/>
              <a:cs typeface="Consolas" panose="020B0609020204030204" pitchFamily="49" charset="0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d 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1700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datetime</a:t>
            </a:r>
            <a:r>
              <a:rPr lang="en-US" sz="1700" dirty="0" err="1">
                <a:solidFill>
                  <a:srgbClr val="666666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.</a:t>
            </a:r>
            <a:r>
              <a:rPr lang="en-US" sz="1700" dirty="0" err="1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datetime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2015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7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4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12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15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58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'{:%Y-%m-%d %H:%M:%S}'</a:t>
            </a:r>
            <a:r>
              <a:rPr lang="en-US" sz="1700" dirty="0">
                <a:solidFill>
                  <a:srgbClr val="666666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.</a:t>
            </a: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format(d)</a:t>
            </a:r>
            <a:endParaRPr lang="en-US" sz="1700" dirty="0">
              <a:latin typeface="Consolas" panose="020B0609020204030204" pitchFamily="49" charset="0"/>
              <a:ea typeface="Times New Roman"/>
              <a:cs typeface="Consolas" panose="020B0609020204030204" pitchFamily="49" charset="0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700" dirty="0">
                <a:solidFill>
                  <a:srgbClr val="333333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'2015-07-04 12:15:58'</a:t>
            </a:r>
            <a:endParaRPr lang="en-US" sz="1700" dirty="0">
              <a:solidFill>
                <a:srgbClr val="C00000"/>
              </a:solidFill>
              <a:latin typeface="Consolas" panose="020B0609020204030204" pitchFamily="49" charset="0"/>
              <a:ea typeface="Times New Roman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0653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382000" cy="1143000"/>
          </a:xfrm>
        </p:spPr>
        <p:txBody>
          <a:bodyPr/>
          <a:lstStyle/>
          <a:p>
            <a:r>
              <a:rPr lang="en-US" sz="4800" dirty="0"/>
              <a:t>Formatting with the</a:t>
            </a:r>
            <a:r>
              <a:rPr lang="en-US" sz="4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% </a:t>
            </a:r>
            <a:r>
              <a:rPr lang="en-US" sz="4800" dirty="0"/>
              <a:t>Operator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5800" y="2235557"/>
            <a:ext cx="7772400" cy="4401205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 wrap="square" lIns="45720" rIns="45720">
            <a:spAutoFit/>
          </a:bodyPr>
          <a:lstStyle/>
          <a:p>
            <a:pPr>
              <a:spcBef>
                <a:spcPts val="410"/>
              </a:spcBef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 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s = </a:t>
            </a:r>
            <a:r>
              <a:rPr lang="en-US" sz="1700" dirty="0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"The %s have won %d Super Bowls" 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% (</a:t>
            </a:r>
            <a:r>
              <a:rPr lang="en-US" sz="1700" dirty="0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"Steelers"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6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)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410"/>
              </a:spcBef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 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print(s)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410"/>
              </a:spcBef>
            </a:pPr>
            <a:r>
              <a:rPr lang="en-US" sz="1700" dirty="0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The Steelers have won 6 Super Bowls</a:t>
            </a:r>
            <a:b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</a:br>
            <a:b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 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s1 = </a:t>
            </a:r>
            <a:r>
              <a:rPr lang="en-US" sz="1700" dirty="0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"The square root of %d is about |%</a:t>
            </a:r>
            <a:r>
              <a:rPr lang="en-US" sz="17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.2</a:t>
            </a:r>
            <a:r>
              <a:rPr lang="en-US" sz="1700" dirty="0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f|" 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% (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5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5**0.5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)</a:t>
            </a:r>
            <a:b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 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print(s1)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410"/>
              </a:spcBef>
            </a:pPr>
            <a:r>
              <a:rPr lang="en-US" sz="1700" dirty="0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The square root of 5 is about </a:t>
            </a:r>
            <a:r>
              <a:rPr lang="en-US" sz="1700" dirty="0">
                <a:solidFill>
                  <a:srgbClr val="7030A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|</a:t>
            </a:r>
            <a:r>
              <a:rPr lang="en-US" sz="17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2.24</a:t>
            </a:r>
            <a:r>
              <a:rPr lang="en-US" sz="1700" dirty="0">
                <a:solidFill>
                  <a:srgbClr val="7030A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|</a:t>
            </a:r>
          </a:p>
          <a:p>
            <a:pPr>
              <a:spcBef>
                <a:spcPts val="410"/>
              </a:spcBef>
            </a:pP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410"/>
              </a:spcBef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 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s2 = </a:t>
            </a:r>
            <a:r>
              <a:rPr lang="en-US" sz="1700" dirty="0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"The square root of %d is about |%</a:t>
            </a:r>
            <a:r>
              <a:rPr lang="en-US" sz="17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6.2</a:t>
            </a:r>
            <a:r>
              <a:rPr lang="en-US" sz="1700" dirty="0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f|" 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% (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5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5**0.5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)</a:t>
            </a:r>
            <a:b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 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print(s2)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410"/>
              </a:spcBef>
            </a:pPr>
            <a:r>
              <a:rPr lang="en-US" sz="1700" dirty="0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The square root of 5 is about </a:t>
            </a:r>
            <a:r>
              <a:rPr lang="en-US" sz="1700" dirty="0">
                <a:solidFill>
                  <a:srgbClr val="7030A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|</a:t>
            </a:r>
            <a:r>
              <a:rPr lang="en-US" sz="17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  2.24</a:t>
            </a:r>
            <a:r>
              <a:rPr lang="en-US" sz="1700" dirty="0">
                <a:solidFill>
                  <a:srgbClr val="7030A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|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410"/>
              </a:spcBef>
            </a:pP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 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410"/>
              </a:spcBef>
            </a:pP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 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s3 = </a:t>
            </a:r>
            <a:r>
              <a:rPr lang="en-US" sz="1700" dirty="0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"The square root of %d is about |%</a:t>
            </a:r>
            <a:r>
              <a:rPr lang="en-US" sz="17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06.2</a:t>
            </a:r>
            <a:r>
              <a:rPr lang="en-US" sz="1700" dirty="0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f|" 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% (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5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, </a:t>
            </a:r>
            <a:r>
              <a:rPr lang="en-US" sz="17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5**0.5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)</a:t>
            </a:r>
            <a:b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&gt;&gt;&gt;</a:t>
            </a:r>
            <a:r>
              <a:rPr lang="en-US" sz="1700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 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print(s3)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410"/>
              </a:spcBef>
            </a:pPr>
            <a:r>
              <a:rPr lang="en-US" sz="1700" dirty="0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The square root of 5 is about </a:t>
            </a:r>
            <a:r>
              <a:rPr lang="en-US" sz="1700" dirty="0">
                <a:solidFill>
                  <a:srgbClr val="7030A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|</a:t>
            </a:r>
            <a:r>
              <a:rPr lang="en-US" sz="17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002.24</a:t>
            </a:r>
            <a:r>
              <a:rPr lang="en-US" sz="1700" dirty="0">
                <a:solidFill>
                  <a:srgbClr val="7030A0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|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5618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Conversion Type</a:t>
            </a:r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82000" cy="1143000"/>
          </a:xfrm>
        </p:spPr>
        <p:txBody>
          <a:bodyPr/>
          <a:lstStyle/>
          <a:p>
            <a:r>
              <a:rPr lang="en-US" sz="4400" dirty="0"/>
              <a:t>Formatting with the</a:t>
            </a:r>
            <a:r>
              <a:rPr lang="en-US" sz="3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% </a:t>
            </a:r>
            <a:r>
              <a:rPr lang="en-US" sz="4400" dirty="0"/>
              <a:t>Operator [2]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93192" y="2050740"/>
          <a:ext cx="8357617" cy="3708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23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26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26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M+ 1m" panose="020B0509020203020207" pitchFamily="49" charset="-128"/>
                          <a:ea typeface="M+ 1m" panose="020B0509020203020207" pitchFamily="49" charset="-128"/>
                          <a:cs typeface="Consolas" panose="020B0609020204030204" pitchFamily="49" charset="0"/>
                        </a:rPr>
                        <a:t>Conversion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M+ 1m" panose="020B0509020203020207" pitchFamily="49" charset="-128"/>
                          <a:ea typeface="M+ 1m" panose="020B0509020203020207" pitchFamily="49" charset="-128"/>
                          <a:cs typeface="Consolas" panose="020B0609020204030204" pitchFamily="49" charset="0"/>
                        </a:rPr>
                        <a:t>Meaning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M+ 1m" panose="020B0509020203020207" pitchFamily="49" charset="-128"/>
                          <a:ea typeface="M+ 1m" panose="020B0509020203020207" pitchFamily="49" charset="-128"/>
                          <a:cs typeface="Consolas" panose="020B0609020204030204" pitchFamily="49" charset="0"/>
                        </a:rPr>
                        <a:t>Note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>
                          <a:latin typeface="M+ 1m" panose="020B0509020203020207" pitchFamily="49" charset="-128"/>
                          <a:ea typeface="M+ 1m" panose="020B0509020203020207" pitchFamily="49" charset="-128"/>
                          <a:cs typeface="Consolas" panose="020B0609020204030204" pitchFamily="49" charset="0"/>
                        </a:rPr>
                        <a:t>'d'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M+ 1m" panose="020B0509020203020207" pitchFamily="49" charset="-128"/>
                          <a:ea typeface="M+ 1m" panose="020B0509020203020207" pitchFamily="49" charset="-128"/>
                          <a:cs typeface="Consolas" panose="020B0609020204030204" pitchFamily="49" charset="0"/>
                        </a:rPr>
                        <a:t>Signed integer decimal.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>
                        <a:latin typeface="M+ 1m" panose="020B0509020203020207" pitchFamily="49" charset="-128"/>
                        <a:ea typeface="M+ 1m" panose="020B0509020203020207" pitchFamily="49" charset="-128"/>
                        <a:cs typeface="Consolas" panose="020B06090202040302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>
                          <a:latin typeface="M+ 1m" panose="020B0509020203020207" pitchFamily="49" charset="-128"/>
                          <a:ea typeface="M+ 1m" panose="020B0509020203020207" pitchFamily="49" charset="-128"/>
                          <a:cs typeface="Consolas" panose="020B0609020204030204" pitchFamily="49" charset="0"/>
                        </a:rPr>
                        <a:t>'x'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M+ 1m" panose="020B0509020203020207" pitchFamily="49" charset="-128"/>
                          <a:ea typeface="M+ 1m" panose="020B0509020203020207" pitchFamily="49" charset="-128"/>
                          <a:cs typeface="Consolas" panose="020B0609020204030204" pitchFamily="49" charset="0"/>
                        </a:rPr>
                        <a:t>Signed hexadecimal (lowercase).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>
                        <a:latin typeface="M+ 1m" panose="020B0509020203020207" pitchFamily="49" charset="-128"/>
                        <a:ea typeface="M+ 1m" panose="020B0509020203020207" pitchFamily="49" charset="-128"/>
                        <a:cs typeface="Consolas" panose="020B06090202040302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>
                          <a:latin typeface="M+ 1m" panose="020B0509020203020207" pitchFamily="49" charset="-128"/>
                          <a:ea typeface="M+ 1m" panose="020B0509020203020207" pitchFamily="49" charset="-128"/>
                          <a:cs typeface="Consolas" panose="020B0609020204030204" pitchFamily="49" charset="0"/>
                        </a:rPr>
                        <a:t>'f'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M+ 1m" panose="020B0509020203020207" pitchFamily="49" charset="-128"/>
                          <a:ea typeface="M+ 1m" panose="020B0509020203020207" pitchFamily="49" charset="-128"/>
                          <a:cs typeface="Consolas" panose="020B0609020204030204" pitchFamily="49" charset="0"/>
                        </a:rPr>
                        <a:t>Floating point decimal format.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M+ 1m" panose="020B0509020203020207" pitchFamily="49" charset="-128"/>
                        <a:ea typeface="M+ 1m" panose="020B0509020203020207" pitchFamily="49" charset="-128"/>
                        <a:cs typeface="Consolas" panose="020B06090202040302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>
                          <a:latin typeface="M+ 1m" panose="020B0509020203020207" pitchFamily="49" charset="-128"/>
                          <a:ea typeface="M+ 1m" panose="020B0509020203020207" pitchFamily="49" charset="-128"/>
                          <a:cs typeface="Consolas" panose="020B0609020204030204" pitchFamily="49" charset="0"/>
                        </a:rPr>
                        <a:t>'c'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M+ 1m" panose="020B0509020203020207" pitchFamily="49" charset="-128"/>
                          <a:ea typeface="M+ 1m" panose="020B0509020203020207" pitchFamily="49" charset="-128"/>
                          <a:cs typeface="Consolas" panose="020B0609020204030204" pitchFamily="49" charset="0"/>
                        </a:rPr>
                        <a:t>Single character (accepts integer or single character string).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>
                        <a:latin typeface="M+ 1m" panose="020B0509020203020207" pitchFamily="49" charset="-128"/>
                        <a:ea typeface="M+ 1m" panose="020B0509020203020207" pitchFamily="49" charset="-128"/>
                        <a:cs typeface="Consolas" panose="020B06090202040302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>
                          <a:latin typeface="M+ 1m" panose="020B0509020203020207" pitchFamily="49" charset="-128"/>
                          <a:ea typeface="M+ 1m" panose="020B0509020203020207" pitchFamily="49" charset="-128"/>
                          <a:cs typeface="Consolas" panose="020B0609020204030204" pitchFamily="49" charset="0"/>
                        </a:rPr>
                        <a:t>'s'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M+ 1m" panose="020B0509020203020207" pitchFamily="49" charset="-128"/>
                          <a:ea typeface="M+ 1m" panose="020B0509020203020207" pitchFamily="49" charset="-128"/>
                          <a:cs typeface="Consolas" panose="020B0609020204030204" pitchFamily="49" charset="0"/>
                        </a:rPr>
                        <a:t>String (converts any Python object using </a:t>
                      </a:r>
                      <a:r>
                        <a:rPr lang="en-US" sz="1600">
                          <a:latin typeface="M+ 1m" panose="020B0509020203020207" pitchFamily="49" charset="-128"/>
                          <a:ea typeface="M+ 1m" panose="020B0509020203020207" pitchFamily="49" charset="-128"/>
                          <a:cs typeface="Consolas" panose="020B0609020204030204" pitchFamily="49" charset="0"/>
                          <a:hlinkClick r:id="rId2" tooltip="str"/>
                        </a:rPr>
                        <a:t>str()</a:t>
                      </a:r>
                      <a:r>
                        <a:rPr lang="en-US" sz="1600">
                          <a:latin typeface="M+ 1m" panose="020B0509020203020207" pitchFamily="49" charset="-128"/>
                          <a:ea typeface="M+ 1m" panose="020B0509020203020207" pitchFamily="49" charset="-128"/>
                          <a:cs typeface="Consolas" panose="020B0609020204030204" pitchFamily="49" charset="0"/>
                        </a:rPr>
                        <a:t>).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>
                        <a:latin typeface="M+ 1m" panose="020B0509020203020207" pitchFamily="49" charset="-128"/>
                        <a:ea typeface="M+ 1m" panose="020B0509020203020207" pitchFamily="49" charset="-128"/>
                        <a:cs typeface="Consolas" panose="020B06090202040302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>
                          <a:latin typeface="M+ 1m" panose="020B0509020203020207" pitchFamily="49" charset="-128"/>
                          <a:ea typeface="M+ 1m" panose="020B0509020203020207" pitchFamily="49" charset="-128"/>
                          <a:cs typeface="Consolas" panose="020B0609020204030204" pitchFamily="49" charset="0"/>
                        </a:rPr>
                        <a:t>'%'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M+ 1m" panose="020B0509020203020207" pitchFamily="49" charset="-128"/>
                          <a:ea typeface="M+ 1m" panose="020B0509020203020207" pitchFamily="49" charset="-128"/>
                          <a:cs typeface="Consolas" panose="020B0609020204030204" pitchFamily="49" charset="0"/>
                        </a:rPr>
                        <a:t>No argument is converted, results in a '%' character in the result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M+ 1m" panose="020B0509020203020207" pitchFamily="49" charset="-128"/>
                        <a:ea typeface="M+ 1m" panose="020B0509020203020207" pitchFamily="49" charset="-128"/>
                        <a:cs typeface="Consolas" panose="020B06090202040302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5548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Conversion Type</a:t>
            </a:r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82000" cy="1143000"/>
          </a:xfrm>
        </p:spPr>
        <p:txBody>
          <a:bodyPr/>
          <a:lstStyle/>
          <a:p>
            <a:r>
              <a:rPr lang="en-US" sz="4400" dirty="0"/>
              <a:t>Formatting with the</a:t>
            </a:r>
            <a:r>
              <a:rPr lang="en-US" sz="3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% </a:t>
            </a:r>
            <a:r>
              <a:rPr lang="en-US" sz="4400" dirty="0"/>
              <a:t>Operator [3]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93192" y="2050740"/>
          <a:ext cx="8357616" cy="3784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71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2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80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M+ 1m" panose="020B0509020203020207" pitchFamily="49" charset="-128"/>
                          <a:ea typeface="M+ 1m" panose="020B0509020203020207" pitchFamily="49" charset="-128"/>
                          <a:cs typeface="Consolas" panose="020B0609020204030204" pitchFamily="49" charset="0"/>
                        </a:rPr>
                        <a:t>flag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M+ 1m" panose="020B0509020203020207" pitchFamily="49" charset="-128"/>
                          <a:ea typeface="M+ 1m" panose="020B0509020203020207" pitchFamily="49" charset="-128"/>
                          <a:cs typeface="Consolas" panose="020B0609020204030204" pitchFamily="49" charset="0"/>
                        </a:rPr>
                        <a:t>Meaning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M+ 1m" panose="020B0509020203020207" pitchFamily="49" charset="-128"/>
                          <a:ea typeface="M+ 1m" panose="020B0509020203020207" pitchFamily="49" charset="-128"/>
                          <a:cs typeface="Consolas" panose="020B0609020204030204" pitchFamily="49" charset="0"/>
                        </a:rPr>
                        <a:t>Note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'#'</a:t>
                      </a:r>
                    </a:p>
                  </a:txBody>
                  <a:tcPr marL="38100" marR="38100" marT="15240" marB="1524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Consolas" panose="020B0609020204030204" pitchFamily="49" charset="0"/>
                        </a:rPr>
                        <a:t>The value conversion will use the "alternate form" (where defined below).</a:t>
                      </a:r>
                    </a:p>
                  </a:txBody>
                  <a:tcPr marL="38100" marR="38100" marT="15240" marB="15240" anchor="ctr"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M+ 1m" panose="020B0509020203020207" pitchFamily="49" charset="-128"/>
                        <a:ea typeface="M+ 1m" panose="020B0509020203020207" pitchFamily="49" charset="-128"/>
                        <a:cs typeface="Consolas" panose="020B06090202040302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'0'</a:t>
                      </a:r>
                    </a:p>
                  </a:txBody>
                  <a:tcPr marL="38100" marR="38100" marT="15240" marB="1524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Consolas" panose="020B0609020204030204" pitchFamily="49" charset="0"/>
                        </a:rPr>
                        <a:t>The conversion will be zero padded for numeric values.</a:t>
                      </a:r>
                    </a:p>
                  </a:txBody>
                  <a:tcPr marL="38100" marR="38100" marT="15240" marB="15240" anchor="ctr"/>
                </a:tc>
                <a:tc>
                  <a:txBody>
                    <a:bodyPr/>
                    <a:lstStyle/>
                    <a:p>
                      <a:endParaRPr lang="en-US" sz="1600">
                        <a:latin typeface="M+ 1m" panose="020B0509020203020207" pitchFamily="49" charset="-128"/>
                        <a:ea typeface="M+ 1m" panose="020B0509020203020207" pitchFamily="49" charset="-128"/>
                        <a:cs typeface="Consolas" panose="020B06090202040302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'-'</a:t>
                      </a:r>
                    </a:p>
                  </a:txBody>
                  <a:tcPr marL="38100" marR="38100" marT="15240" marB="1524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Consolas" panose="020B0609020204030204" pitchFamily="49" charset="0"/>
                        </a:rPr>
                        <a:t>The converted value is left adjusted (overrides the '0' conversion if both are given).</a:t>
                      </a:r>
                    </a:p>
                  </a:txBody>
                  <a:tcPr marL="38100" marR="38100" marT="15240" marB="15240" anchor="ctr"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M+ 1m" panose="020B0509020203020207" pitchFamily="49" charset="-128"/>
                        <a:ea typeface="M+ 1m" panose="020B0509020203020207" pitchFamily="49" charset="-128"/>
                        <a:cs typeface="Consolas" panose="020B06090202040302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' '</a:t>
                      </a:r>
                    </a:p>
                  </a:txBody>
                  <a:tcPr marL="38100" marR="38100" marT="15240" marB="1524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Consolas" panose="020B0609020204030204" pitchFamily="49" charset="0"/>
                        </a:rPr>
                        <a:t>(a space) A blank should be left before a positive number (or empty string) produced by a signed conversion.</a:t>
                      </a:r>
                    </a:p>
                  </a:txBody>
                  <a:tcPr marL="38100" marR="38100" marT="15240" marB="15240" anchor="ctr"/>
                </a:tc>
                <a:tc>
                  <a:txBody>
                    <a:bodyPr/>
                    <a:lstStyle/>
                    <a:p>
                      <a:endParaRPr lang="en-US" sz="1600">
                        <a:latin typeface="M+ 1m" panose="020B0509020203020207" pitchFamily="49" charset="-128"/>
                        <a:ea typeface="M+ 1m" panose="020B0509020203020207" pitchFamily="49" charset="-128"/>
                        <a:cs typeface="Consolas" panose="020B06090202040302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'+'</a:t>
                      </a:r>
                    </a:p>
                  </a:txBody>
                  <a:tcPr marL="38100" marR="38100" marT="15240" marB="1524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M+ 1m" panose="020B0509020203020207" pitchFamily="49" charset="-128"/>
                          <a:ea typeface="M+ 1m" panose="020B0509020203020207" pitchFamily="49" charset="-128"/>
                          <a:cs typeface="Consolas" panose="020B0609020204030204" pitchFamily="49" charset="0"/>
                        </a:rPr>
                        <a:t>A sign character ('+' or '-') will precede the conversion (overrides a "space" flag).</a:t>
                      </a:r>
                    </a:p>
                  </a:txBody>
                  <a:tcPr marL="38100" marR="38100" marT="15240" marB="15240" anchor="ctr"/>
                </a:tc>
                <a:tc>
                  <a:txBody>
                    <a:bodyPr/>
                    <a:lstStyle/>
                    <a:p>
                      <a:endParaRPr lang="en-US" sz="1600">
                        <a:latin typeface="M+ 1m" panose="020B0509020203020207" pitchFamily="49" charset="-128"/>
                        <a:ea typeface="M+ 1m" panose="020B0509020203020207" pitchFamily="49" charset="-128"/>
                        <a:cs typeface="Consolas" panose="020B06090202040302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M+ 1m" panose="020B0509020203020207" pitchFamily="49" charset="-128"/>
                          <a:ea typeface="M+ 1m" panose="020B0509020203020207" pitchFamily="49" charset="-128"/>
                        </a:rPr>
                        <a:t>'%'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M+ 1m" panose="020B0509020203020207" pitchFamily="49" charset="-128"/>
                          <a:ea typeface="M+ 1m" panose="020B0509020203020207" pitchFamily="49" charset="-128"/>
                          <a:cs typeface="Consolas" panose="020B0609020204030204" pitchFamily="49" charset="0"/>
                        </a:rPr>
                        <a:t>No argument is converted, results in a '%' character in the result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M+ 1m" panose="020B0509020203020207" pitchFamily="49" charset="-128"/>
                        <a:ea typeface="M+ 1m" panose="020B0509020203020207" pitchFamily="49" charset="-128"/>
                        <a:cs typeface="Consolas" panose="020B06090202040302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1195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Void and Fruitful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2800" dirty="0"/>
              <a:t>จากข้อสังเกตจะพบว่าฟังก์ชันมี </a:t>
            </a:r>
            <a:r>
              <a:rPr lang="en-US" sz="2800" dirty="0"/>
              <a:t>2 </a:t>
            </a:r>
            <a:r>
              <a:rPr lang="th-TH" sz="2800" dirty="0"/>
              <a:t>ประเภท คือ</a:t>
            </a:r>
            <a:endParaRPr lang="en-US" sz="2800" dirty="0"/>
          </a:p>
          <a:p>
            <a:pPr lvl="1"/>
            <a:r>
              <a:rPr lang="th-TH" sz="2800" dirty="0"/>
              <a:t>ฟังก์ชันที่มีการคืนค่า </a:t>
            </a:r>
            <a:r>
              <a:rPr lang="en-US" sz="2800" dirty="0"/>
              <a:t>(Non-void Function or Fruitful Function)</a:t>
            </a:r>
          </a:p>
          <a:p>
            <a:pPr lvl="2"/>
            <a:r>
              <a:rPr lang="th-TH" sz="2400" dirty="0"/>
              <a:t>เช่น </a:t>
            </a:r>
            <a:r>
              <a:rPr lang="en-US" sz="2000" b="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math.abs</a:t>
            </a:r>
            <a:r>
              <a:rPr lang="en-US" sz="2000" b="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</a:p>
          <a:p>
            <a:pPr lvl="1"/>
            <a:r>
              <a:rPr lang="th-TH" sz="2800" dirty="0"/>
              <a:t>ฟังก์ชันที่ไม่มีการคืนค่า </a:t>
            </a:r>
            <a:r>
              <a:rPr lang="en-US" sz="2800" dirty="0"/>
              <a:t>(Void Function)</a:t>
            </a:r>
            <a:endParaRPr lang="th-TH" sz="2800" dirty="0"/>
          </a:p>
          <a:p>
            <a:pPr lvl="2"/>
            <a:r>
              <a:rPr lang="th-TH" sz="2400" dirty="0"/>
              <a:t>เช่น </a:t>
            </a:r>
            <a:r>
              <a:rPr lang="en-US" sz="2000" b="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print()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th-TH" sz="2400" dirty="0"/>
              <a:t>ที่ดำเนินการแต่ไม่คืนค่าอะไร</a:t>
            </a:r>
          </a:p>
          <a:p>
            <a:r>
              <a:rPr lang="th-TH" sz="2800" dirty="0"/>
              <a:t>ใน </a:t>
            </a:r>
            <a:r>
              <a:rPr lang="en-US" sz="2800" dirty="0"/>
              <a:t>Script Mode </a:t>
            </a:r>
            <a:r>
              <a:rPr lang="th-TH" sz="2800" dirty="0"/>
              <a:t>ถ้าเราเรียกใช้ฟังก์ชันที่มีการคืนค่า เราจำเป็นต้องนำตัวแปรอื่นๆ มารับค่าที่ถูกคืนมา เพื่อดำเนินการต่อ </a:t>
            </a:r>
            <a:r>
              <a:rPr lang="en-US" sz="2800" dirty="0"/>
              <a:t>(</a:t>
            </a:r>
            <a:r>
              <a:rPr lang="th-TH" sz="2800" dirty="0"/>
              <a:t>หากไม่นำตัวแปรมารับค่า ก็จะนำค่าที่ถูกคืนมาไปใช้ต่อไม่ได้</a:t>
            </a:r>
            <a:r>
              <a:rPr lang="en-US" sz="2800" dirty="0"/>
              <a:t>)</a:t>
            </a:r>
            <a:r>
              <a:rPr lang="th-TH" sz="2800" dirty="0"/>
              <a:t> เช่น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5414320"/>
            <a:ext cx="7620000" cy="986480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y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-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45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abs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(-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45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"abs of {0} is {1}"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.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format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y</a:t>
            </a:r>
            <a:r>
              <a:rPr lang="en-US" b="1" dirty="0" err="1">
                <a:solidFill>
                  <a:srgbClr val="000080"/>
                </a:solidFill>
                <a:latin typeface="Consolas" panose="020B0609020204030204" pitchFamily="49" charset="0"/>
              </a:rPr>
              <a:t>,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x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))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914769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Function?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h-TH" dirty="0"/>
              <a:t>ตั้งชื่อให้ชุดคำสั่ง เพื่อง่ายต่อการอ่านทำความเข้าใจและ </a:t>
            </a:r>
            <a:r>
              <a:rPr lang="en-US" dirty="0"/>
              <a:t>debug</a:t>
            </a:r>
          </a:p>
          <a:p>
            <a:pPr lvl="1"/>
            <a:r>
              <a:rPr lang="th-TH" dirty="0"/>
              <a:t>เช่น เมื่ออ่านชื่อฟังก์ชัน </a:t>
            </a:r>
            <a:r>
              <a:rPr lang="en-US" sz="2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draw_a_rectangle</a:t>
            </a:r>
            <a:r>
              <a:rPr lang="en-US" sz="2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th-TH" dirty="0"/>
              <a:t>ก็จะเข้าใจได้ว่ามีไว้เพื่อวาดสี่เหลี่ยมมุมฉาก</a:t>
            </a:r>
          </a:p>
          <a:p>
            <a:pPr marL="342900" lvl="1">
              <a:buClr>
                <a:schemeClr val="accent1"/>
              </a:buClr>
            </a:pPr>
            <a:r>
              <a:rPr lang="th-TH" dirty="0"/>
              <a:t>ชุดคำสั่งชุดเดียวสามารถใช้ได้กับหลายๆ กรณี </a:t>
            </a:r>
            <a:r>
              <a:rPr lang="en-US" dirty="0"/>
              <a:t>(Generalization) </a:t>
            </a:r>
            <a:r>
              <a:rPr lang="th-TH" dirty="0"/>
              <a:t>เมื่อเขียนเป็นฟังก์ชัน</a:t>
            </a:r>
          </a:p>
          <a:p>
            <a:pPr lvl="1"/>
            <a:r>
              <a:rPr lang="th-TH" dirty="0"/>
              <a:t>ทำให้โปรแกรมมีขนาดเล็กลง โดยนำชุดคำสั่งที่ซ้ำกันมาแยกไว้เป็นฟังก์ชันแล้วเรียกใช้ </a:t>
            </a:r>
          </a:p>
          <a:p>
            <a:pPr lvl="1"/>
            <a:r>
              <a:rPr lang="th-TH" dirty="0"/>
              <a:t>ง่ายต่อการแก้ไข </a:t>
            </a:r>
            <a:r>
              <a:rPr lang="en-US" dirty="0"/>
              <a:t>(</a:t>
            </a:r>
            <a:r>
              <a:rPr lang="th-TH" dirty="0"/>
              <a:t>แก้ที่เดียว</a:t>
            </a:r>
            <a:r>
              <a:rPr lang="en-US" dirty="0"/>
              <a:t>)</a:t>
            </a:r>
          </a:p>
          <a:p>
            <a:r>
              <a:rPr lang="th-TH" dirty="0"/>
              <a:t>การแบ่งโปรแกรมขนาดใหญ่ ให้เป็นฟังก์ชันย่อยๆ จะทำให้สามารถ </a:t>
            </a:r>
            <a:r>
              <a:rPr lang="en-US" dirty="0"/>
              <a:t>debug </a:t>
            </a:r>
            <a:r>
              <a:rPr lang="th-TH" dirty="0"/>
              <a:t>แต่ละ ฟังก์ชันแยกกันได้ในกรณีพบข้อผิดพลาด</a:t>
            </a:r>
          </a:p>
          <a:p>
            <a:r>
              <a:rPr lang="th-TH" dirty="0"/>
              <a:t>ฟังก์ชันที่เขียนไว้และผ่านการทดสอบไว้อย่างดีแล้วสามารถนำไปใช้กับโปรแกรมอื่นๆ ได้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7444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Call 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772400" cy="5257800"/>
          </a:xfrm>
        </p:spPr>
        <p:txBody>
          <a:bodyPr>
            <a:normAutofit/>
          </a:bodyPr>
          <a:lstStyle/>
          <a:p>
            <a:r>
              <a:rPr lang="en-US" sz="3200" dirty="0"/>
              <a:t>Keywords</a:t>
            </a:r>
            <a:endParaRPr lang="th-TH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667000" y="2487612"/>
            <a:ext cx="5715000" cy="3429000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#!/</a:t>
            </a:r>
            <a:r>
              <a:rPr lang="en-US" dirty="0" err="1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usr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/bin/</a:t>
            </a:r>
            <a:r>
              <a:rPr lang="en-US" dirty="0" err="1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env</a:t>
            </a:r>
            <a:r>
              <a:rPr lang="en-US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python3</a:t>
            </a:r>
            <a:endParaRPr lang="en-US" sz="2800" dirty="0">
              <a:solidFill>
                <a:srgbClr val="208050"/>
              </a:solidFill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>
                <a:solidFill>
                  <a:srgbClr val="FF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hypotenuse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a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b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):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04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    h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a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**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+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b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**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**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0.5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05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h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06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07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s1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input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"input a: 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))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08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s2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input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"input b: 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))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09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10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h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hypotenuse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s1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s2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11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12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"hypotenuse = {0:.2f}"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.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format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h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                  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sz="2800" dirty="0">
                <a:latin typeface="BrowalliaUPC" panose="020B0604020202020204" pitchFamily="34" charset="-34"/>
                <a:ea typeface="MS Mincho" panose="02020609040205080304" pitchFamily="49" charset="-128"/>
                <a:cs typeface="BrowalliaUPC" panose="020B0604020202020204" pitchFamily="34" charset="-34"/>
              </a:rPr>
              <a:t> </a:t>
            </a:r>
            <a:endParaRPr lang="en-US" sz="2800" dirty="0">
              <a:effectLst/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</p:txBody>
      </p:sp>
      <p:sp>
        <p:nvSpPr>
          <p:cNvPr id="12" name="Line Callout 2 (Accent Bar) 11"/>
          <p:cNvSpPr/>
          <p:nvPr/>
        </p:nvSpPr>
        <p:spPr>
          <a:xfrm flipH="1">
            <a:off x="66675" y="6221412"/>
            <a:ext cx="1676398" cy="381000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241193"/>
              <a:gd name="adj6" fmla="val -110021"/>
            </a:avLst>
          </a:prstGeom>
          <a:ln>
            <a:solidFill>
              <a:srgbClr val="0070C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1600" b="1" i="1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_____________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590924" y="4951015"/>
            <a:ext cx="2352675" cy="36552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010150" y="3135312"/>
            <a:ext cx="533400" cy="190500"/>
          </a:xfrm>
          <a:prstGeom prst="rect">
            <a:avLst/>
          </a:prstGeom>
          <a:solidFill>
            <a:srgbClr val="FEB80A">
              <a:alpha val="3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ine Callout 2 (Accent Bar) 14"/>
          <p:cNvSpPr/>
          <p:nvPr/>
        </p:nvSpPr>
        <p:spPr>
          <a:xfrm>
            <a:off x="6629400" y="2716212"/>
            <a:ext cx="1752600" cy="228600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87499"/>
              <a:gd name="adj6" fmla="val -73388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i="1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______________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29199" y="5030373"/>
            <a:ext cx="731520" cy="228600"/>
          </a:xfrm>
          <a:prstGeom prst="rect">
            <a:avLst/>
          </a:prstGeom>
          <a:solidFill>
            <a:srgbClr val="00B050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Line Callout 2 (Accent Bar) 16"/>
          <p:cNvSpPr/>
          <p:nvPr/>
        </p:nvSpPr>
        <p:spPr>
          <a:xfrm>
            <a:off x="6896098" y="4794249"/>
            <a:ext cx="1752600" cy="228600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20832"/>
              <a:gd name="adj6" fmla="val -66866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i="1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____________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486274" y="3659187"/>
            <a:ext cx="228600" cy="228600"/>
          </a:xfrm>
          <a:prstGeom prst="rect">
            <a:avLst/>
          </a:prstGeom>
          <a:solidFill>
            <a:srgbClr val="DEC8EE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ine Callout 2 (Accent Bar) 19"/>
          <p:cNvSpPr/>
          <p:nvPr/>
        </p:nvSpPr>
        <p:spPr>
          <a:xfrm>
            <a:off x="6524626" y="3765549"/>
            <a:ext cx="1523999" cy="207963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478"/>
              <a:gd name="adj6" fmla="val -118986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i="1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____________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124200" y="4102099"/>
            <a:ext cx="262280" cy="1214438"/>
          </a:xfrm>
          <a:prstGeom prst="rect">
            <a:avLst/>
          </a:prstGeom>
          <a:solidFill>
            <a:srgbClr val="FF7700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Line Callout 2 (Accent Bar) 21"/>
          <p:cNvSpPr/>
          <p:nvPr/>
        </p:nvSpPr>
        <p:spPr>
          <a:xfrm flipH="1">
            <a:off x="533400" y="4697412"/>
            <a:ext cx="1333500" cy="457200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"/>
              <a:gd name="adj6" fmla="val -94274"/>
            </a:avLst>
          </a:prstGeom>
          <a:ln>
            <a:solidFill>
              <a:srgbClr val="FF33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>
              <a:lnSpc>
                <a:spcPct val="150000"/>
              </a:lnSpc>
            </a:pPr>
            <a:r>
              <a:rPr lang="en-US" sz="1600" b="1" i="1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__________</a:t>
            </a:r>
            <a:br>
              <a:rPr lang="en-US" sz="1600" b="1" i="1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b="1" i="1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__________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595345" y="3388121"/>
            <a:ext cx="233705" cy="228600"/>
          </a:xfrm>
          <a:prstGeom prst="rect">
            <a:avLst/>
          </a:prstGeom>
          <a:solidFill>
            <a:srgbClr val="92D050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Line Callout 2 (Accent Bar) 23"/>
          <p:cNvSpPr/>
          <p:nvPr/>
        </p:nvSpPr>
        <p:spPr>
          <a:xfrm flipH="1">
            <a:off x="852483" y="2133600"/>
            <a:ext cx="1933575" cy="277813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55332"/>
              <a:gd name="adj6" fmla="val -45724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1600" b="1" i="1" u="sng" dirty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_______________</a:t>
            </a:r>
          </a:p>
        </p:txBody>
      </p:sp>
      <p:sp>
        <p:nvSpPr>
          <p:cNvPr id="6" name="Rectangle 5"/>
          <p:cNvSpPr/>
          <p:nvPr/>
        </p:nvSpPr>
        <p:spPr>
          <a:xfrm>
            <a:off x="4419600" y="1319609"/>
            <a:ext cx="3962400" cy="907257"/>
          </a:xfrm>
          <a:prstGeom prst="rect">
            <a:avLst/>
          </a:prstGeom>
          <a:solidFill>
            <a:srgbClr val="FEDCB3"/>
          </a:solidFill>
          <a:ln w="28575">
            <a:solidFill>
              <a:srgbClr val="FF77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h-TH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หากมี </a:t>
            </a:r>
            <a:r>
              <a:rPr lang="en-US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Argument </a:t>
            </a:r>
            <a:r>
              <a:rPr lang="th-TH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หรือ </a:t>
            </a:r>
            <a:r>
              <a:rPr lang="en-US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Parameter </a:t>
            </a:r>
            <a:r>
              <a:rPr lang="th-TH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มากกว่า </a:t>
            </a:r>
            <a:r>
              <a:rPr lang="en-US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1 </a:t>
            </a:r>
            <a:r>
              <a:rPr lang="th-TH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ตัว จะต้องคั่นด้วยเครื่องหมาย </a:t>
            </a:r>
            <a:r>
              <a:rPr lang="en-US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comma </a:t>
            </a:r>
            <a:br>
              <a:rPr lang="en-US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</a:br>
            <a:r>
              <a:rPr lang="en-US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(</a:t>
            </a:r>
            <a:r>
              <a:rPr lang="th-TH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สังเกตการใช้ </a:t>
            </a:r>
            <a:r>
              <a:rPr lang="en-US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Space </a:t>
            </a:r>
            <a:r>
              <a:rPr lang="th-TH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ก่อนและหลัง </a:t>
            </a:r>
            <a:r>
              <a:rPr lang="en-US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Comma)</a:t>
            </a:r>
          </a:p>
        </p:txBody>
      </p:sp>
      <p:sp>
        <p:nvSpPr>
          <p:cNvPr id="25" name="Left Brace 24"/>
          <p:cNvSpPr/>
          <p:nvPr/>
        </p:nvSpPr>
        <p:spPr>
          <a:xfrm>
            <a:off x="2428875" y="3153955"/>
            <a:ext cx="161926" cy="666751"/>
          </a:xfrm>
          <a:prstGeom prst="leftBrace">
            <a:avLst>
              <a:gd name="adj1" fmla="val 43750"/>
              <a:gd name="adj2" fmla="val 50000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Line Callout 2 (Accent Bar) 25"/>
          <p:cNvSpPr/>
          <p:nvPr/>
        </p:nvSpPr>
        <p:spPr>
          <a:xfrm flipH="1">
            <a:off x="333375" y="3505200"/>
            <a:ext cx="1333500" cy="457200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"/>
              <a:gd name="adj6" fmla="val -54988"/>
            </a:avLst>
          </a:prstGeom>
          <a:ln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r">
              <a:lnSpc>
                <a:spcPct val="150000"/>
              </a:lnSpc>
            </a:pPr>
            <a:r>
              <a:rPr lang="en-US" sz="1600" b="1" i="1" dirty="0">
                <a:solidFill>
                  <a:prstClr val="white">
                    <a:lumMod val="75000"/>
                  </a:prst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__________</a:t>
            </a:r>
            <a:br>
              <a:rPr lang="en-US" sz="1600" b="1" i="1" dirty="0">
                <a:solidFill>
                  <a:prstClr val="white">
                    <a:lumMod val="75000"/>
                  </a:prst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600" b="1" i="1" dirty="0">
                <a:solidFill>
                  <a:prstClr val="white">
                    <a:lumMod val="75000"/>
                  </a:prst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__________</a:t>
            </a:r>
          </a:p>
        </p:txBody>
      </p:sp>
    </p:spTree>
    <p:extLst>
      <p:ext uri="{BB962C8B-B14F-4D97-AF65-F5344CB8AC3E}">
        <p14:creationId xmlns:p14="http://schemas.microsoft.com/office/powerpoint/2010/main" val="1635138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Function?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h-TH" sz="3200" dirty="0"/>
              <a:t>ในการเขียนโปรแกรม</a:t>
            </a:r>
            <a:r>
              <a:rPr lang="en-US" sz="3200" dirty="0"/>
              <a:t> </a:t>
            </a:r>
            <a:r>
              <a:rPr lang="th-TH" sz="3200" dirty="0"/>
              <a:t>ฟังก์ชัน คือชุดคำสั่งที่มีการ</a:t>
            </a:r>
            <a:r>
              <a:rPr lang="th-TH" sz="3200" u="sng" dirty="0"/>
              <a:t>กำหนดชื่อ</a:t>
            </a:r>
            <a:r>
              <a:rPr lang="th-TH" sz="3200" dirty="0"/>
              <a:t> เพื่อทำหน้าที่อย่างใดอย่างหนึ่ง </a:t>
            </a:r>
            <a:r>
              <a:rPr lang="en-US" sz="3200" dirty="0"/>
              <a:t>(</a:t>
            </a:r>
            <a:r>
              <a:rPr lang="th-TH" sz="3200" dirty="0"/>
              <a:t>หรือมากกว่า</a:t>
            </a:r>
            <a:r>
              <a:rPr lang="en-US" sz="3200" dirty="0"/>
              <a:t>) </a:t>
            </a:r>
            <a:r>
              <a:rPr lang="th-TH" sz="3200" dirty="0"/>
              <a:t>เช่น</a:t>
            </a:r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r>
              <a:rPr lang="th-TH" sz="3200" dirty="0"/>
              <a:t>ในกรณีนี้ ชื่อของฟังก์ชันคือ 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type</a:t>
            </a:r>
          </a:p>
          <a:p>
            <a:r>
              <a:rPr lang="en-US" sz="3200" dirty="0"/>
              <a:t>Expression </a:t>
            </a:r>
            <a:r>
              <a:rPr lang="th-TH" sz="3200" dirty="0"/>
              <a:t>ที่อยู่ในวงเล็บ </a:t>
            </a:r>
            <a:r>
              <a:rPr lang="en-US" sz="3200" dirty="0"/>
              <a:t>(</a:t>
            </a:r>
            <a:r>
              <a:rPr lang="th-TH" sz="3200" dirty="0"/>
              <a:t>ตัวเลข </a:t>
            </a:r>
            <a:r>
              <a:rPr lang="en-US" sz="3200" dirty="0"/>
              <a:t>32) </a:t>
            </a:r>
            <a:r>
              <a:rPr lang="th-TH" sz="3200" dirty="0"/>
              <a:t>เรียกว่า </a:t>
            </a:r>
            <a:r>
              <a:rPr lang="en-US" sz="3200" dirty="0"/>
              <a:t>Argument</a:t>
            </a:r>
          </a:p>
          <a:p>
            <a:r>
              <a:rPr lang="th-TH" sz="3200" dirty="0"/>
              <a:t>ผลที่ได้ </a:t>
            </a:r>
            <a:r>
              <a:rPr lang="en-US" sz="3200" dirty="0"/>
              <a:t>(result) </a:t>
            </a:r>
            <a:r>
              <a:rPr lang="th-TH" sz="3200" dirty="0"/>
              <a:t>ของการเรียกใช้ฟังก์ชัน </a:t>
            </a:r>
            <a:r>
              <a:rPr lang="en-US" sz="24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type </a:t>
            </a:r>
            <a:r>
              <a:rPr lang="th-TH" sz="3200" dirty="0"/>
              <a:t>คือ </a:t>
            </a:r>
            <a:r>
              <a:rPr lang="th-TH" sz="3200" i="1" u="sng" dirty="0"/>
              <a:t>ชนิด</a:t>
            </a:r>
            <a:r>
              <a:rPr lang="en-US" sz="3200" dirty="0"/>
              <a:t> </a:t>
            </a:r>
            <a:r>
              <a:rPr lang="th-TH" sz="3200" dirty="0"/>
              <a:t>ของ </a:t>
            </a:r>
            <a:r>
              <a:rPr lang="en-US" sz="3200" dirty="0"/>
              <a:t>Argument </a:t>
            </a:r>
            <a:r>
              <a:rPr lang="th-TH" sz="3200" dirty="0"/>
              <a:t>ในที่นี้คือตัวเลข </a:t>
            </a:r>
            <a:r>
              <a:rPr lang="en-US" sz="24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32</a:t>
            </a:r>
          </a:p>
          <a:p>
            <a:r>
              <a:rPr lang="th-TH" sz="3200" dirty="0"/>
              <a:t>สรุป</a:t>
            </a:r>
            <a:endParaRPr lang="en-US" sz="3200" dirty="0"/>
          </a:p>
          <a:p>
            <a:pPr lvl="1"/>
            <a:r>
              <a:rPr lang="th-TH" sz="3200" dirty="0"/>
              <a:t>ฟังก์ชันรับค่า </a:t>
            </a:r>
            <a:r>
              <a:rPr lang="en-US" sz="3200" dirty="0"/>
              <a:t>Argument</a:t>
            </a:r>
            <a:endParaRPr lang="th-TH" sz="3200" dirty="0"/>
          </a:p>
          <a:p>
            <a:pPr lvl="1"/>
            <a:r>
              <a:rPr lang="th-TH" sz="3200" dirty="0"/>
              <a:t>ฟังก์ชันคืนค่า </a:t>
            </a:r>
            <a:r>
              <a:rPr lang="en-US" sz="3200" dirty="0"/>
              <a:t>Result</a:t>
            </a:r>
            <a:endParaRPr lang="th-TH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Think Python: How to Think Like a Computer Scientist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2343150"/>
            <a:ext cx="7620000" cy="679938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ts val="153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&gt;&gt;&gt;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type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(3</a:t>
            </a:r>
            <a:r>
              <a:rPr lang="th-TH" dirty="0"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&lt;class '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'&gt;</a:t>
            </a:r>
          </a:p>
        </p:txBody>
      </p:sp>
      <p:sp>
        <p:nvSpPr>
          <p:cNvPr id="6" name="Rectangle 5"/>
          <p:cNvSpPr/>
          <p:nvPr/>
        </p:nvSpPr>
        <p:spPr>
          <a:xfrm>
            <a:off x="4953000" y="4765414"/>
            <a:ext cx="3429000" cy="1447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400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Guideline </a:t>
            </a:r>
            <a:r>
              <a:rPr lang="th-TH" sz="2400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ในการตั้งชื่อฟังก์ชันใน </a:t>
            </a:r>
            <a:r>
              <a:rPr lang="en-US" sz="2400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Python</a:t>
            </a:r>
            <a:r>
              <a:rPr lang="th-TH" sz="2400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คือใช้ตัวอักษรพิมพ์เล็กทั้งหมด </a:t>
            </a:r>
            <a:r>
              <a:rPr lang="en-US" sz="2400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(</a:t>
            </a:r>
            <a:r>
              <a:rPr lang="th-TH" sz="2400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สามารถคั่นระหว่างคำด้วย </a:t>
            </a:r>
            <a:r>
              <a:rPr lang="en-US" sz="2400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Underscore)</a:t>
            </a:r>
          </a:p>
        </p:txBody>
      </p:sp>
    </p:spTree>
    <p:extLst>
      <p:ext uri="{BB962C8B-B14F-4D97-AF65-F5344CB8AC3E}">
        <p14:creationId xmlns:p14="http://schemas.microsoft.com/office/powerpoint/2010/main" val="29653052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Call 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772400" cy="5257800"/>
          </a:xfrm>
        </p:spPr>
        <p:txBody>
          <a:bodyPr>
            <a:normAutofit/>
          </a:bodyPr>
          <a:lstStyle/>
          <a:p>
            <a:r>
              <a:rPr lang="en-US" sz="3200" dirty="0"/>
              <a:t>Keywords</a:t>
            </a:r>
            <a:endParaRPr lang="th-TH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667000" y="2487612"/>
            <a:ext cx="5715000" cy="3429000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#!/</a:t>
            </a:r>
            <a:r>
              <a:rPr lang="en-US" dirty="0" err="1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usr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/bin/</a:t>
            </a:r>
            <a:r>
              <a:rPr lang="en-US" dirty="0" err="1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env</a:t>
            </a:r>
            <a:r>
              <a:rPr lang="en-US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python</a:t>
            </a:r>
            <a:endParaRPr lang="en-US" sz="2800" dirty="0">
              <a:solidFill>
                <a:srgbClr val="208050"/>
              </a:solidFill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>
                <a:solidFill>
                  <a:srgbClr val="FF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hypotenuse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a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b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):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04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    h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a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**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+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b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**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**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0.5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05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h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06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07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s1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input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"input a: 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))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08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s2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input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"input b: 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))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09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10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h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hypotenuse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s1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s2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11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12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"hypotenuse = {0:.2f}"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.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format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h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                  </a:t>
            </a:r>
            <a:endParaRPr lang="en-US" sz="28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sz="2800" dirty="0">
                <a:latin typeface="BrowalliaUPC" panose="020B0604020202020204" pitchFamily="34" charset="-34"/>
                <a:ea typeface="MS Mincho" panose="02020609040205080304" pitchFamily="49" charset="-128"/>
                <a:cs typeface="BrowalliaUPC" panose="020B0604020202020204" pitchFamily="34" charset="-34"/>
              </a:rPr>
              <a:t> </a:t>
            </a:r>
            <a:endParaRPr lang="en-US" sz="2800" dirty="0">
              <a:effectLst/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</p:txBody>
      </p:sp>
      <p:sp>
        <p:nvSpPr>
          <p:cNvPr id="8" name="Left Brace 7"/>
          <p:cNvSpPr/>
          <p:nvPr/>
        </p:nvSpPr>
        <p:spPr>
          <a:xfrm>
            <a:off x="2428875" y="3153955"/>
            <a:ext cx="161926" cy="666751"/>
          </a:xfrm>
          <a:prstGeom prst="leftBrace">
            <a:avLst>
              <a:gd name="adj1" fmla="val 43750"/>
              <a:gd name="adj2" fmla="val 50000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ine Callout 2 (Accent Bar) 10"/>
          <p:cNvSpPr/>
          <p:nvPr/>
        </p:nvSpPr>
        <p:spPr>
          <a:xfrm flipH="1">
            <a:off x="333375" y="3505200"/>
            <a:ext cx="1333500" cy="457200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"/>
              <a:gd name="adj6" fmla="val -54988"/>
            </a:avLst>
          </a:prstGeom>
          <a:ln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1600" b="1" i="1" dirty="0">
                <a:latin typeface="Consolas" panose="020B0609020204030204" pitchFamily="49" charset="0"/>
                <a:cs typeface="Consolas" panose="020B0609020204030204" pitchFamily="49" charset="0"/>
              </a:rPr>
              <a:t>function Definition</a:t>
            </a:r>
          </a:p>
        </p:txBody>
      </p:sp>
      <p:sp>
        <p:nvSpPr>
          <p:cNvPr id="12" name="Line Callout 2 (Accent Bar) 11"/>
          <p:cNvSpPr/>
          <p:nvPr/>
        </p:nvSpPr>
        <p:spPr>
          <a:xfrm flipH="1">
            <a:off x="66675" y="6221412"/>
            <a:ext cx="1676398" cy="381000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241193"/>
              <a:gd name="adj6" fmla="val -110021"/>
            </a:avLst>
          </a:prstGeom>
          <a:ln>
            <a:solidFill>
              <a:srgbClr val="0070C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1600" b="1" i="1" dirty="0">
                <a:latin typeface="Consolas" panose="020B0609020204030204" pitchFamily="49" charset="0"/>
                <a:cs typeface="Consolas" panose="020B0609020204030204" pitchFamily="49" charset="0"/>
              </a:rPr>
              <a:t>function Call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590924" y="4951015"/>
            <a:ext cx="2352675" cy="36552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010150" y="3135312"/>
            <a:ext cx="533400" cy="190500"/>
          </a:xfrm>
          <a:prstGeom prst="rect">
            <a:avLst/>
          </a:prstGeom>
          <a:solidFill>
            <a:srgbClr val="FEB80A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ine Callout 2 (Accent Bar) 14"/>
          <p:cNvSpPr/>
          <p:nvPr/>
        </p:nvSpPr>
        <p:spPr>
          <a:xfrm>
            <a:off x="6629400" y="2716212"/>
            <a:ext cx="1752600" cy="228600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87499"/>
              <a:gd name="adj6" fmla="val -73388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i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parameters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29199" y="5030373"/>
            <a:ext cx="731520" cy="228600"/>
          </a:xfrm>
          <a:prstGeom prst="rect">
            <a:avLst/>
          </a:prstGeom>
          <a:solidFill>
            <a:srgbClr val="00B050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Line Callout 2 (Accent Bar) 16"/>
          <p:cNvSpPr/>
          <p:nvPr/>
        </p:nvSpPr>
        <p:spPr>
          <a:xfrm>
            <a:off x="6896098" y="4794249"/>
            <a:ext cx="1752600" cy="228600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20832"/>
              <a:gd name="adj6" fmla="val -66866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i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arguments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486274" y="3659187"/>
            <a:ext cx="228600" cy="228600"/>
          </a:xfrm>
          <a:prstGeom prst="rect">
            <a:avLst/>
          </a:prstGeom>
          <a:solidFill>
            <a:srgbClr val="DEC8EE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ine Callout 2 (Accent Bar) 19"/>
          <p:cNvSpPr/>
          <p:nvPr/>
        </p:nvSpPr>
        <p:spPr>
          <a:xfrm>
            <a:off x="6524626" y="3765549"/>
            <a:ext cx="1523999" cy="207963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478"/>
              <a:gd name="adj6" fmla="val -118986"/>
            </a:avLst>
          </a:prstGeom>
          <a:noFill/>
          <a:ln>
            <a:solidFill>
              <a:srgbClr val="7030A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i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 value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124200" y="4102099"/>
            <a:ext cx="262280" cy="1214438"/>
          </a:xfrm>
          <a:prstGeom prst="rect">
            <a:avLst/>
          </a:prstGeom>
          <a:solidFill>
            <a:srgbClr val="FF7700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Line Callout 2 (Accent Bar) 21"/>
          <p:cNvSpPr/>
          <p:nvPr/>
        </p:nvSpPr>
        <p:spPr>
          <a:xfrm flipH="1">
            <a:off x="533400" y="4697412"/>
            <a:ext cx="1333500" cy="457200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"/>
              <a:gd name="adj6" fmla="val -94274"/>
            </a:avLst>
          </a:prstGeom>
          <a:ln>
            <a:solidFill>
              <a:srgbClr val="FF33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1600" b="1" i="1" dirty="0">
                <a:latin typeface="Consolas" panose="020B0609020204030204" pitchFamily="49" charset="0"/>
                <a:cs typeface="Consolas" panose="020B0609020204030204" pitchFamily="49" charset="0"/>
              </a:rPr>
              <a:t>global variables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595345" y="3388121"/>
            <a:ext cx="233705" cy="228600"/>
          </a:xfrm>
          <a:prstGeom prst="rect">
            <a:avLst/>
          </a:prstGeom>
          <a:solidFill>
            <a:srgbClr val="92D050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Line Callout 2 (Accent Bar) 23"/>
          <p:cNvSpPr/>
          <p:nvPr/>
        </p:nvSpPr>
        <p:spPr>
          <a:xfrm flipH="1">
            <a:off x="852483" y="2133600"/>
            <a:ext cx="1933575" cy="277813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55332"/>
              <a:gd name="adj6" fmla="val -45724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US" sz="1600" b="1" i="1" dirty="0">
                <a:latin typeface="Consolas" panose="020B0609020204030204" pitchFamily="49" charset="0"/>
                <a:cs typeface="Consolas" panose="020B0609020204030204" pitchFamily="49" charset="0"/>
              </a:rPr>
              <a:t>Local variable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419600" y="1319609"/>
            <a:ext cx="3962400" cy="907257"/>
          </a:xfrm>
          <a:prstGeom prst="rect">
            <a:avLst/>
          </a:prstGeom>
          <a:solidFill>
            <a:srgbClr val="FEDCB3"/>
          </a:solidFill>
          <a:ln w="28575">
            <a:solidFill>
              <a:srgbClr val="FF77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h-TH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หากมี </a:t>
            </a:r>
            <a:r>
              <a:rPr lang="en-US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Argument </a:t>
            </a:r>
            <a:r>
              <a:rPr lang="th-TH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หรือ </a:t>
            </a:r>
            <a:r>
              <a:rPr lang="en-US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Parameter </a:t>
            </a:r>
            <a:r>
              <a:rPr lang="th-TH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มากกว่า </a:t>
            </a:r>
            <a:r>
              <a:rPr lang="en-US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1 </a:t>
            </a:r>
            <a:r>
              <a:rPr lang="th-TH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ตัว จะต้องคั่นด้วยเครื่องหมาย </a:t>
            </a:r>
            <a:r>
              <a:rPr lang="en-US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comma </a:t>
            </a:r>
            <a:br>
              <a:rPr lang="en-US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</a:br>
            <a:r>
              <a:rPr lang="en-US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(</a:t>
            </a:r>
            <a:r>
              <a:rPr lang="th-TH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สังเกตการใช้ </a:t>
            </a:r>
            <a:r>
              <a:rPr lang="en-US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Space </a:t>
            </a:r>
            <a:r>
              <a:rPr lang="th-TH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ก่อนและหลัง </a:t>
            </a:r>
            <a:r>
              <a:rPr lang="en-US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Comma)</a:t>
            </a:r>
          </a:p>
        </p:txBody>
      </p:sp>
    </p:spTree>
    <p:extLst>
      <p:ext uri="{BB962C8B-B14F-4D97-AF65-F5344CB8AC3E}">
        <p14:creationId xmlns:p14="http://schemas.microsoft.com/office/powerpoint/2010/main" val="3799071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5257800"/>
          </a:xfrm>
        </p:spPr>
        <p:txBody>
          <a:bodyPr>
            <a:normAutofit/>
          </a:bodyPr>
          <a:lstStyle/>
          <a:p>
            <a:r>
              <a:rPr lang="en-US" sz="3300" dirty="0"/>
              <a:t>In python there are two ways for formal parameters to get bound to actual parameters</a:t>
            </a:r>
          </a:p>
          <a:p>
            <a:pPr lvl="1"/>
            <a:r>
              <a:rPr lang="en-US" sz="3300" dirty="0">
                <a:solidFill>
                  <a:schemeClr val="accent2">
                    <a:lumMod val="75000"/>
                  </a:schemeClr>
                </a:solidFill>
              </a:rPr>
              <a:t>Positional </a:t>
            </a:r>
            <a:r>
              <a:rPr lang="en-US" sz="3300" dirty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th-TH" sz="3300" dirty="0">
                <a:solidFill>
                  <a:schemeClr val="bg1">
                    <a:lumMod val="50000"/>
                  </a:schemeClr>
                </a:solidFill>
              </a:rPr>
              <a:t>ใช้ตำแหน่ง</a:t>
            </a:r>
            <a:r>
              <a:rPr lang="en-US" sz="3300" dirty="0">
                <a:solidFill>
                  <a:schemeClr val="bg1">
                    <a:lumMod val="50000"/>
                  </a:schemeClr>
                </a:solidFill>
              </a:rPr>
              <a:t>)</a:t>
            </a:r>
            <a:r>
              <a:rPr lang="en-US" sz="3300" dirty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pPr lvl="2"/>
            <a:r>
              <a:rPr lang="en-US" sz="3300" dirty="0"/>
              <a:t>First formal parameter is bound to the first actual parameter, the 2</a:t>
            </a:r>
            <a:r>
              <a:rPr lang="en-US" sz="3300" baseline="30000" dirty="0"/>
              <a:t>nd</a:t>
            </a:r>
            <a:r>
              <a:rPr lang="en-US" sz="3300" dirty="0"/>
              <a:t> formal to the 2</a:t>
            </a:r>
            <a:r>
              <a:rPr lang="en-US" sz="3300" baseline="30000" dirty="0"/>
              <a:t>nd</a:t>
            </a:r>
            <a:r>
              <a:rPr lang="en-US" sz="3300" dirty="0"/>
              <a:t> actual, and so on</a:t>
            </a:r>
            <a:endParaRPr lang="th-TH" sz="3300" dirty="0"/>
          </a:p>
          <a:p>
            <a:pPr marL="777240" lvl="2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max(5, 2) </a:t>
            </a:r>
            <a:endParaRPr lang="th-TH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3"/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dirty="0"/>
              <a:t> is bound to 5</a:t>
            </a:r>
          </a:p>
          <a:p>
            <a:pPr lvl="3"/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en-US" dirty="0"/>
              <a:t> is bound to 2</a:t>
            </a:r>
          </a:p>
          <a:p>
            <a:pPr lvl="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715000" y="4495800"/>
            <a:ext cx="2514600" cy="1981200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0">
              <a:buNone/>
            </a:pP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max</a:t>
            </a:r>
            <a:r>
              <a:rPr lang="en-US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th-TH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en-US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):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marL="11430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 </a:t>
            </a:r>
            <a:r>
              <a:rPr lang="en-US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y</a:t>
            </a:r>
            <a:r>
              <a:rPr lang="en-US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1430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</a:t>
            </a:r>
          </a:p>
          <a:p>
            <a:pPr marL="11430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else</a:t>
            </a:r>
            <a:r>
              <a:rPr lang="en-US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1430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y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algn="ctr"/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382000" cy="1143000"/>
          </a:xfrm>
        </p:spPr>
        <p:txBody>
          <a:bodyPr/>
          <a:lstStyle/>
          <a:p>
            <a:r>
              <a:rPr lang="en-US" sz="3600" dirty="0"/>
              <a:t>Keyword Arguments and Default Value</a:t>
            </a:r>
          </a:p>
        </p:txBody>
      </p:sp>
    </p:spTree>
    <p:extLst>
      <p:ext uri="{BB962C8B-B14F-4D97-AF65-F5344CB8AC3E}">
        <p14:creationId xmlns:p14="http://schemas.microsoft.com/office/powerpoint/2010/main" val="1690410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5257800"/>
          </a:xfrm>
        </p:spPr>
        <p:txBody>
          <a:bodyPr>
            <a:normAutofit/>
          </a:bodyPr>
          <a:lstStyle/>
          <a:p>
            <a:pPr lvl="1"/>
            <a:r>
              <a:rPr lang="en-US" sz="3300" dirty="0">
                <a:solidFill>
                  <a:schemeClr val="accent2">
                    <a:lumMod val="75000"/>
                  </a:schemeClr>
                </a:solidFill>
              </a:rPr>
              <a:t>Keyword Arguments </a:t>
            </a:r>
            <a:r>
              <a:rPr lang="en-US" sz="3300" dirty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th-TH" sz="3300" dirty="0">
                <a:solidFill>
                  <a:schemeClr val="bg1">
                    <a:lumMod val="50000"/>
                  </a:schemeClr>
                </a:solidFill>
              </a:rPr>
              <a:t>ใช้ </a:t>
            </a:r>
            <a:r>
              <a:rPr lang="en-US" sz="3300" dirty="0">
                <a:solidFill>
                  <a:schemeClr val="bg1">
                    <a:lumMod val="50000"/>
                  </a:schemeClr>
                </a:solidFill>
              </a:rPr>
              <a:t>Keyword)</a:t>
            </a:r>
            <a:r>
              <a:rPr lang="en-US" sz="3300" dirty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pPr lvl="2"/>
            <a:r>
              <a:rPr lang="en-US" sz="3300" dirty="0"/>
              <a:t>Binding using the name of the </a:t>
            </a:r>
            <a:br>
              <a:rPr lang="en-US" sz="3300" dirty="0"/>
            </a:br>
            <a:r>
              <a:rPr lang="en-US" sz="3300" dirty="0"/>
              <a:t>formal parameters</a:t>
            </a:r>
          </a:p>
          <a:p>
            <a:pPr marL="777240" lvl="2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max(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=5,</a:t>
            </a:r>
            <a:r>
              <a:rPr lang="th-TH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=2)</a:t>
            </a:r>
            <a:endParaRPr lang="en-US" dirty="0"/>
          </a:p>
          <a:p>
            <a:pPr lvl="3"/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dirty="0"/>
              <a:t> is bound to 2</a:t>
            </a:r>
          </a:p>
          <a:p>
            <a:pPr lvl="3"/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en-US" dirty="0"/>
              <a:t> is bound to 5</a:t>
            </a:r>
          </a:p>
          <a:p>
            <a:pPr lvl="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715000" y="4495800"/>
            <a:ext cx="2514600" cy="1981200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0">
              <a:buNone/>
            </a:pP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max</a:t>
            </a:r>
            <a:r>
              <a:rPr lang="en-US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en-US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):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marL="11430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 </a:t>
            </a:r>
            <a:r>
              <a:rPr lang="en-US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y</a:t>
            </a:r>
            <a:r>
              <a:rPr lang="en-US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1430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</a:t>
            </a:r>
          </a:p>
          <a:p>
            <a:pPr marL="11430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else</a:t>
            </a:r>
            <a:r>
              <a:rPr lang="en-US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114300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y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algn="ctr"/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382000" cy="1143000"/>
          </a:xfrm>
        </p:spPr>
        <p:txBody>
          <a:bodyPr/>
          <a:lstStyle/>
          <a:p>
            <a:r>
              <a:rPr lang="en-US" sz="3600" dirty="0"/>
              <a:t>Keyword Arguments and Default Value [2]</a:t>
            </a:r>
          </a:p>
        </p:txBody>
      </p:sp>
    </p:spTree>
    <p:extLst>
      <p:ext uri="{BB962C8B-B14F-4D97-AF65-F5344CB8AC3E}">
        <p14:creationId xmlns:p14="http://schemas.microsoft.com/office/powerpoint/2010/main" val="1091478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382000" cy="1143000"/>
          </a:xfrm>
        </p:spPr>
        <p:txBody>
          <a:bodyPr/>
          <a:lstStyle/>
          <a:p>
            <a:r>
              <a:rPr lang="en-US" sz="3600" dirty="0"/>
              <a:t>Keyword Arguments and Default Value [3]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most useful form is to specifying a default value for one or more arguments</a:t>
            </a:r>
          </a:p>
          <a:p>
            <a:r>
              <a:rPr lang="en-US" dirty="0"/>
              <a:t>Example: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62000" y="3270361"/>
            <a:ext cx="7620000" cy="2800767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01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i="1" dirty="0" err="1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ask_ok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prompt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retries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complaint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'Yes or no, please!'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02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True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03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ok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input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prompt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04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ok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'y'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'ye'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'yes'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05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   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True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06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ok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'n'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'no'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sz="1600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nop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'nope'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07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   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False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08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retries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retries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-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09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retries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&lt;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   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raise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OSError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'uncooperative user'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11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</a:t>
            </a:r>
            <a:r>
              <a:rPr lang="en-US" sz="16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complaint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600" dirty="0"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781800" y="4065104"/>
            <a:ext cx="1905000" cy="1497496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th-TH" sz="2200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สังเกตการใช้ </a:t>
            </a:r>
            <a:r>
              <a:rPr lang="en-US" sz="2000" b="1" u="sng" dirty="0">
                <a:solidFill>
                  <a:srgbClr val="0000FF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in</a:t>
            </a:r>
            <a:r>
              <a:rPr lang="en-US" sz="2400" dirty="0">
                <a:solidFill>
                  <a:srgbClr val="0000FF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th-TH" sz="2200" b="1" dirty="0">
                <a:solidFill>
                  <a:schemeClr val="tx1"/>
                </a:solidFill>
                <a:latin typeface="BrowalliaUPC" panose="020B0604020202020204" pitchFamily="34" charset="-34"/>
                <a:ea typeface="Times New Roman"/>
                <a:cs typeface="BrowalliaUPC" panose="020B0604020202020204" pitchFamily="34" charset="-34"/>
              </a:rPr>
              <a:t>เพื่อตรวจสอบ ค่าที่สนใจ ว่าอยู่ในกลุ่มใดๆ หรือไม่</a:t>
            </a:r>
            <a:endParaRPr lang="en-US" sz="2200" b="1" dirty="0">
              <a:solidFill>
                <a:schemeClr val="tx1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15646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382000" cy="1143000"/>
          </a:xfrm>
        </p:spPr>
        <p:txBody>
          <a:bodyPr/>
          <a:lstStyle/>
          <a:p>
            <a:r>
              <a:rPr lang="en-US" sz="3600" dirty="0"/>
              <a:t>Keyword Arguments and Default Value [4]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4800600"/>
          </a:xfrm>
        </p:spPr>
        <p:txBody>
          <a:bodyPr/>
          <a:lstStyle/>
          <a:p>
            <a:r>
              <a:rPr lang="en-US" dirty="0"/>
              <a:t>So we can call this function with</a:t>
            </a:r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38200" y="2286000"/>
            <a:ext cx="7543800" cy="2585323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giving only the mandatory argument: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04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ask_ok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'Do you really want to quit?'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05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06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giving one of the optional arguments: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07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ask_ok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'OK to overwrite the file?'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08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09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or even giving all arguments: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ask_ok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'OK to overwrite the file?'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'Come on, only yes or no!'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638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382000" cy="1143000"/>
          </a:xfrm>
        </p:spPr>
        <p:txBody>
          <a:bodyPr/>
          <a:lstStyle/>
          <a:p>
            <a:r>
              <a:rPr lang="en-US" sz="3600" dirty="0">
                <a:solidFill>
                  <a:srgbClr val="212745"/>
                </a:solidFill>
              </a:rPr>
              <a:t>Keyword Arguments and Default Value [5]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535252"/>
            <a:ext cx="7620000" cy="3865547"/>
          </a:xfrm>
        </p:spPr>
        <p:txBody>
          <a:bodyPr/>
          <a:lstStyle/>
          <a:p>
            <a:r>
              <a:rPr lang="en-US" dirty="0"/>
              <a:t>The function accepts one required argument (</a:t>
            </a:r>
            <a:r>
              <a:rPr lang="en-US" dirty="0">
                <a:solidFill>
                  <a:srgbClr val="C00000"/>
                </a:solidFill>
              </a:rPr>
              <a:t>voltage</a:t>
            </a:r>
            <a:r>
              <a:rPr lang="en-US" dirty="0"/>
              <a:t>) and three optional arguments (</a:t>
            </a:r>
            <a:r>
              <a:rPr lang="en-US" dirty="0">
                <a:solidFill>
                  <a:srgbClr val="0070C0"/>
                </a:solidFill>
              </a:rPr>
              <a:t>state</a:t>
            </a:r>
            <a:r>
              <a:rPr lang="en-US" dirty="0"/>
              <a:t>, </a:t>
            </a:r>
            <a:r>
              <a:rPr lang="en-US" dirty="0">
                <a:solidFill>
                  <a:srgbClr val="148642"/>
                </a:solidFill>
              </a:rPr>
              <a:t>action</a:t>
            </a:r>
            <a:r>
              <a:rPr lang="en-US" dirty="0"/>
              <a:t>, and </a:t>
            </a:r>
            <a:r>
              <a:rPr lang="en-US" dirty="0">
                <a:solidFill>
                  <a:srgbClr val="7030A0"/>
                </a:solidFill>
              </a:rPr>
              <a:t>type</a:t>
            </a:r>
            <a:r>
              <a:rPr lang="en-US" dirty="0"/>
              <a:t>).</a:t>
            </a:r>
          </a:p>
          <a:p>
            <a:r>
              <a:rPr lang="en-US" dirty="0"/>
              <a:t>Invalid Calls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1611923"/>
            <a:ext cx="7620000" cy="923330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i="1" dirty="0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parrot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voltage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state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'a stiff'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action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voom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   type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'Norwegian Blue'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i="1" dirty="0" err="1">
                <a:solidFill>
                  <a:srgbClr val="00B0F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functionBody</a:t>
            </a:r>
            <a:endParaRPr lang="en-US" i="1" dirty="0">
              <a:solidFill>
                <a:srgbClr val="00B0F0"/>
              </a:solidFill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4198203"/>
            <a:ext cx="7620000" cy="2339102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required argument missing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parrot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           </a:t>
            </a:r>
            <a:endParaRPr lang="th-TH" dirty="0">
              <a:solidFill>
                <a:srgbClr val="00000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non-keyword argument after a keyword argument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parrot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voltage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5.0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'dead'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th-TH" b="1" dirty="0">
              <a:solidFill>
                <a:srgbClr val="00008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duplicate value for the same argument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th-TH" dirty="0">
              <a:solidFill>
                <a:srgbClr val="00000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parrot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110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voltage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220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th-TH" dirty="0">
              <a:solidFill>
                <a:srgbClr val="00000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unknown keyword argument</a:t>
            </a:r>
            <a:endParaRPr lang="th-TH" dirty="0">
              <a:solidFill>
                <a:srgbClr val="00000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parrot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actor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'John Cleese'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4101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382000" cy="1143000"/>
          </a:xfrm>
        </p:spPr>
        <p:txBody>
          <a:bodyPr/>
          <a:lstStyle/>
          <a:p>
            <a:r>
              <a:rPr lang="en-US" sz="3600" dirty="0">
                <a:solidFill>
                  <a:srgbClr val="212745"/>
                </a:solidFill>
              </a:rPr>
              <a:t>Keyword Arguments and Default Value [6]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default values are evaluated at the point of function definition in the defining scope, so that</a:t>
            </a:r>
            <a:endParaRPr lang="th-TH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477000" y="3251752"/>
            <a:ext cx="1905000" cy="1497496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</a:p>
          <a:p>
            <a:r>
              <a:rPr lang="en-US" sz="20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</a:p>
        </p:txBody>
      </p:sp>
      <p:sp>
        <p:nvSpPr>
          <p:cNvPr id="7" name="Rectangle 6"/>
          <p:cNvSpPr/>
          <p:nvPr/>
        </p:nvSpPr>
        <p:spPr>
          <a:xfrm>
            <a:off x="762000" y="2921675"/>
            <a:ext cx="4495800" cy="2031325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i="1" dirty="0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arg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04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arg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05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06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07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f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4572000" y="3581400"/>
            <a:ext cx="1371600" cy="685800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Will print</a:t>
            </a:r>
          </a:p>
        </p:txBody>
      </p:sp>
    </p:spTree>
    <p:extLst>
      <p:ext uri="{BB962C8B-B14F-4D97-AF65-F5344CB8AC3E}">
        <p14:creationId xmlns:p14="http://schemas.microsoft.com/office/powerpoint/2010/main" val="2332499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 Scope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724400" y="1536192"/>
            <a:ext cx="3657600" cy="5474208"/>
          </a:xfrm>
        </p:spPr>
        <p:txBody>
          <a:bodyPr>
            <a:normAutofit fontScale="62500" lnSpcReduction="20000"/>
          </a:bodyPr>
          <a:lstStyle/>
          <a:p>
            <a:pPr marL="0" lvl="0" indent="0">
              <a:lnSpc>
                <a:spcPct val="115000"/>
              </a:lnSpc>
              <a:spcBef>
                <a:spcPts val="0"/>
              </a:spcBef>
              <a:buClr>
                <a:srgbClr val="94B6D2"/>
              </a:buClr>
              <a:buNone/>
            </a:pPr>
            <a:r>
              <a:rPr lang="en-US" sz="2900" dirty="0">
                <a:solidFill>
                  <a:srgbClr val="C65D09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&gt;&gt;&gt;</a:t>
            </a: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Clr>
                <a:srgbClr val="94B6D2"/>
              </a:buClr>
              <a:buNone/>
            </a:pPr>
            <a:r>
              <a:rPr lang="en-US" sz="2900" b="0" dirty="0">
                <a:solidFill>
                  <a:srgbClr val="0000FF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x = 4</a:t>
            </a: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Clr>
                <a:srgbClr val="94B6D2"/>
              </a:buClr>
              <a:buNone/>
            </a:pPr>
            <a:r>
              <a:rPr lang="en-US" sz="2900" b="0" dirty="0">
                <a:solidFill>
                  <a:srgbClr val="0000FF"/>
                </a:solidFill>
                <a:latin typeface="Consolas" panose="020B0609020204030204" pitchFamily="49" charset="0"/>
                <a:ea typeface="Calibri"/>
                <a:cs typeface="Consolas" panose="020B0609020204030204" pitchFamily="49" charset="0"/>
              </a:rPr>
              <a:t>z = 4</a:t>
            </a: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Clr>
                <a:srgbClr val="94B6D2"/>
              </a:buClr>
              <a:buNone/>
            </a:pPr>
            <a:r>
              <a:rPr lang="en-US" sz="2900" b="0" dirty="0">
                <a:solidFill>
                  <a:srgbClr val="0000FF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x = 3</a:t>
            </a:r>
            <a:endParaRPr lang="en-US" sz="2900" b="0" dirty="0">
              <a:solidFill>
                <a:srgbClr val="0000FF"/>
              </a:solidFill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Clr>
                <a:srgbClr val="94B6D2"/>
              </a:buClr>
              <a:buNone/>
            </a:pPr>
            <a:r>
              <a:rPr lang="en-US" sz="2900" b="0" dirty="0">
                <a:solidFill>
                  <a:srgbClr val="0000FF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y = 2</a:t>
            </a:r>
            <a:endParaRPr lang="en-US" sz="2900" b="0" dirty="0">
              <a:solidFill>
                <a:srgbClr val="0000FF"/>
              </a:solidFill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Clr>
                <a:srgbClr val="94B6D2"/>
              </a:buClr>
              <a:buNone/>
            </a:pPr>
            <a:endParaRPr lang="en-US" sz="2900" dirty="0">
              <a:solidFill>
                <a:prstClr val="black"/>
              </a:solidFill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rgbClr val="94B6D2"/>
              </a:buClr>
              <a:buNone/>
            </a:pPr>
            <a:r>
              <a:rPr lang="th-TH" sz="4000" b="1" dirty="0">
                <a:solidFill>
                  <a:prstClr val="black"/>
                </a:solidFill>
                <a:latin typeface="BrowalliaUPC" panose="020B0604020202020204" pitchFamily="34" charset="-34"/>
                <a:ea typeface="Calibri"/>
                <a:cs typeface="BrowalliaUPC" panose="020B0604020202020204" pitchFamily="34" charset="-34"/>
              </a:rPr>
              <a:t>ในการ</a:t>
            </a:r>
            <a:r>
              <a:rPr lang="th-TH" sz="4000" dirty="0">
                <a:solidFill>
                  <a:prstClr val="black"/>
                </a:solidFill>
                <a:ea typeface="Calibri"/>
              </a:rPr>
              <a:t>เรียกใช้ฟังก์ชัน</a:t>
            </a:r>
            <a:r>
              <a:rPr lang="en-US" sz="3200" b="1" dirty="0">
                <a:solidFill>
                  <a:prstClr val="black"/>
                </a:solidFill>
                <a:latin typeface="Consolas" panose="020B0609020204030204" pitchFamily="49" charset="0"/>
                <a:ea typeface="Calibri"/>
                <a:cs typeface="Consolas" panose="020B0609020204030204" pitchFamily="49" charset="0"/>
              </a:rPr>
              <a:t> </a:t>
            </a:r>
            <a:r>
              <a:rPr lang="en-US" sz="3200" b="1" dirty="0">
                <a:solidFill>
                  <a:srgbClr val="0070C0"/>
                </a:solidFill>
                <a:latin typeface="Consolas" panose="020B0609020204030204" pitchFamily="49" charset="0"/>
                <a:ea typeface="Calibri"/>
                <a:cs typeface="Consolas" panose="020B0609020204030204" pitchFamily="49" charset="0"/>
              </a:rPr>
              <a:t>f() </a:t>
            </a:r>
            <a:r>
              <a:rPr lang="th-TH" sz="4000" b="1" dirty="0">
                <a:solidFill>
                  <a:prstClr val="black"/>
                </a:solidFill>
                <a:latin typeface="BrowalliaUPC" panose="020B0604020202020204" pitchFamily="34" charset="-34"/>
                <a:ea typeface="Calibri"/>
                <a:cs typeface="BrowalliaUPC" panose="020B0604020202020204" pitchFamily="34" charset="-34"/>
              </a:rPr>
              <a:t>ตัวแปร </a:t>
            </a:r>
            <a:r>
              <a:rPr lang="en-US" sz="3200" b="0" i="1" dirty="0">
                <a:solidFill>
                  <a:prstClr val="black"/>
                </a:solidFill>
                <a:latin typeface="Georgia" panose="02040502050405020303" pitchFamily="18" charset="0"/>
                <a:ea typeface="Calibri"/>
              </a:rPr>
              <a:t>y</a:t>
            </a:r>
            <a:r>
              <a:rPr lang="en-US" sz="4000" b="1" dirty="0">
                <a:solidFill>
                  <a:prstClr val="black"/>
                </a:solidFill>
                <a:latin typeface="BrowalliaUPC" panose="020B0604020202020204" pitchFamily="34" charset="-34"/>
                <a:ea typeface="Calibri"/>
                <a:cs typeface="BrowalliaUPC" panose="020B0604020202020204" pitchFamily="34" charset="-34"/>
              </a:rPr>
              <a:t> </a:t>
            </a:r>
            <a:r>
              <a:rPr lang="th-TH" sz="4000" b="1" dirty="0">
                <a:solidFill>
                  <a:prstClr val="black"/>
                </a:solidFill>
                <a:latin typeface="BrowalliaUPC" panose="020B0604020202020204" pitchFamily="34" charset="-34"/>
                <a:ea typeface="Calibri"/>
                <a:cs typeface="BrowalliaUPC" panose="020B0604020202020204" pitchFamily="34" charset="-34"/>
              </a:rPr>
              <a:t>และ </a:t>
            </a:r>
            <a:r>
              <a:rPr lang="en-US" sz="3200" b="0" i="1" dirty="0">
                <a:solidFill>
                  <a:prstClr val="black"/>
                </a:solidFill>
                <a:latin typeface="Georgia" panose="02040502050405020303" pitchFamily="18" charset="0"/>
                <a:ea typeface="Calibri"/>
              </a:rPr>
              <a:t>x</a:t>
            </a:r>
            <a:r>
              <a:rPr lang="en-US" sz="4000" b="1" dirty="0">
                <a:solidFill>
                  <a:prstClr val="black"/>
                </a:solidFill>
                <a:latin typeface="BrowalliaUPC" panose="020B0604020202020204" pitchFamily="34" charset="-34"/>
                <a:ea typeface="Calibri"/>
                <a:cs typeface="BrowalliaUPC" panose="020B0604020202020204" pitchFamily="34" charset="-34"/>
              </a:rPr>
              <a:t> </a:t>
            </a:r>
            <a:r>
              <a:rPr lang="th-TH" sz="4000" b="1" dirty="0">
                <a:solidFill>
                  <a:prstClr val="black"/>
                </a:solidFill>
                <a:latin typeface="BrowalliaUPC" panose="020B0604020202020204" pitchFamily="34" charset="-34"/>
                <a:ea typeface="Calibri"/>
                <a:cs typeface="BrowalliaUPC" panose="020B0604020202020204" pitchFamily="34" charset="-34"/>
              </a:rPr>
              <a:t>ในฟังก์ชัน </a:t>
            </a:r>
            <a:r>
              <a:rPr lang="en-US" sz="3200" b="1" dirty="0">
                <a:solidFill>
                  <a:srgbClr val="0070C0"/>
                </a:solidFill>
                <a:latin typeface="Consolas" panose="020B0609020204030204" pitchFamily="49" charset="0"/>
                <a:ea typeface="Calibri"/>
                <a:cs typeface="Consolas" panose="020B0609020204030204" pitchFamily="49" charset="0"/>
              </a:rPr>
              <a:t>f() </a:t>
            </a:r>
            <a:r>
              <a:rPr lang="th-TH" sz="4000" b="1" dirty="0">
                <a:solidFill>
                  <a:prstClr val="black"/>
                </a:solidFill>
                <a:latin typeface="BrowalliaUPC" panose="020B0604020202020204" pitchFamily="34" charset="-34"/>
                <a:ea typeface="Calibri"/>
                <a:cs typeface="BrowalliaUPC" panose="020B0604020202020204" pitchFamily="34" charset="-34"/>
              </a:rPr>
              <a:t>เป็น </a:t>
            </a:r>
            <a:r>
              <a:rPr lang="en-US" sz="4000" b="1" dirty="0">
                <a:solidFill>
                  <a:prstClr val="black"/>
                </a:solidFill>
                <a:latin typeface="BrowalliaUPC" panose="020B0604020202020204" pitchFamily="34" charset="-34"/>
                <a:ea typeface="Calibri"/>
                <a:cs typeface="BrowalliaUPC" panose="020B0604020202020204" pitchFamily="34" charset="-34"/>
              </a:rPr>
              <a:t>Local Variable </a:t>
            </a:r>
            <a:r>
              <a:rPr lang="th-TH" sz="4000" b="1" dirty="0">
                <a:solidFill>
                  <a:prstClr val="black"/>
                </a:solidFill>
                <a:latin typeface="BrowalliaUPC" panose="020B0604020202020204" pitchFamily="34" charset="-34"/>
                <a:ea typeface="Calibri"/>
                <a:cs typeface="BrowalliaUPC" panose="020B0604020202020204" pitchFamily="34" charset="-34"/>
              </a:rPr>
              <a:t>และมี </a:t>
            </a:r>
            <a:r>
              <a:rPr lang="en-US" sz="4000" b="1" dirty="0">
                <a:solidFill>
                  <a:prstClr val="black"/>
                </a:solidFill>
                <a:latin typeface="BrowalliaUPC" panose="020B0604020202020204" pitchFamily="34" charset="-34"/>
                <a:ea typeface="Calibri"/>
                <a:cs typeface="BrowalliaUPC" panose="020B0604020202020204" pitchFamily="34" charset="-34"/>
              </a:rPr>
              <a:t>Scope (</a:t>
            </a:r>
            <a:r>
              <a:rPr lang="th-TH" sz="4000" b="1" dirty="0">
                <a:solidFill>
                  <a:prstClr val="black"/>
                </a:solidFill>
                <a:latin typeface="BrowalliaUPC" panose="020B0604020202020204" pitchFamily="34" charset="-34"/>
                <a:ea typeface="Calibri"/>
                <a:cs typeface="BrowalliaUPC" panose="020B0604020202020204" pitchFamily="34" charset="-34"/>
              </a:rPr>
              <a:t>หรือ </a:t>
            </a:r>
            <a:r>
              <a:rPr lang="en-US" sz="4000" b="1" dirty="0">
                <a:solidFill>
                  <a:prstClr val="black"/>
                </a:solidFill>
                <a:latin typeface="BrowalliaUPC" panose="020B0604020202020204" pitchFamily="34" charset="-34"/>
                <a:ea typeface="Calibri"/>
                <a:cs typeface="BrowalliaUPC" panose="020B0604020202020204" pitchFamily="34" charset="-34"/>
              </a:rPr>
              <a:t>Name Space) </a:t>
            </a:r>
            <a:r>
              <a:rPr lang="th-TH" sz="4000" b="1" dirty="0">
                <a:solidFill>
                  <a:prstClr val="black"/>
                </a:solidFill>
                <a:latin typeface="BrowalliaUPC" panose="020B0604020202020204" pitchFamily="34" charset="-34"/>
                <a:ea typeface="Calibri"/>
                <a:cs typeface="BrowalliaUPC" panose="020B0604020202020204" pitchFamily="34" charset="-34"/>
              </a:rPr>
              <a:t>ของ </a:t>
            </a:r>
            <a:r>
              <a:rPr lang="en-US" sz="4000" b="1" dirty="0">
                <a:solidFill>
                  <a:prstClr val="black"/>
                </a:solidFill>
                <a:latin typeface="BrowalliaUPC" panose="020B0604020202020204" pitchFamily="34" charset="-34"/>
                <a:ea typeface="Calibri"/>
                <a:cs typeface="BrowalliaUPC" panose="020B0604020202020204" pitchFamily="34" charset="-34"/>
              </a:rPr>
              <a:t>Variable </a:t>
            </a:r>
            <a:r>
              <a:rPr lang="th-TH" sz="4000" b="1" dirty="0">
                <a:solidFill>
                  <a:prstClr val="black"/>
                </a:solidFill>
                <a:latin typeface="BrowalliaUPC" panose="020B0604020202020204" pitchFamily="34" charset="-34"/>
                <a:ea typeface="Calibri"/>
                <a:cs typeface="BrowalliaUPC" panose="020B0604020202020204" pitchFamily="34" charset="-34"/>
              </a:rPr>
              <a:t>แค่ภายใน ฟังก์ชัน</a:t>
            </a:r>
            <a:r>
              <a:rPr lang="en-US" sz="4000" b="1" dirty="0">
                <a:solidFill>
                  <a:prstClr val="black"/>
                </a:solidFill>
                <a:latin typeface="BrowalliaUPC" panose="020B0604020202020204" pitchFamily="34" charset="-34"/>
                <a:ea typeface="Calibri"/>
                <a:cs typeface="BrowalliaUPC" panose="020B0604020202020204" pitchFamily="34" charset="-34"/>
              </a:rPr>
              <a:t> </a:t>
            </a:r>
            <a:r>
              <a:rPr lang="en-US" sz="3200" b="1" dirty="0">
                <a:solidFill>
                  <a:srgbClr val="0070C0"/>
                </a:solidFill>
                <a:latin typeface="Consolas" panose="020B0609020204030204" pitchFamily="49" charset="0"/>
                <a:ea typeface="Calibri"/>
                <a:cs typeface="Consolas" panose="020B0609020204030204" pitchFamily="49" charset="0"/>
              </a:rPr>
              <a:t>f() </a:t>
            </a:r>
            <a:endParaRPr lang="th-TH" sz="3200" b="1" dirty="0">
              <a:solidFill>
                <a:srgbClr val="0070C0"/>
              </a:solidFill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rgbClr val="94B6D2"/>
              </a:buClr>
              <a:buNone/>
            </a:pPr>
            <a:r>
              <a:rPr lang="th-TH" sz="4000" b="1" dirty="0">
                <a:solidFill>
                  <a:prstClr val="black"/>
                </a:solidFill>
                <a:latin typeface="BrowalliaUPC" panose="020B0604020202020204" pitchFamily="34" charset="-34"/>
                <a:ea typeface="Calibri"/>
                <a:cs typeface="BrowalliaUPC" panose="020B0604020202020204" pitchFamily="34" charset="-34"/>
              </a:rPr>
              <a:t>การ </a:t>
            </a:r>
            <a:r>
              <a:rPr lang="en-US" sz="4000" dirty="0">
                <a:solidFill>
                  <a:prstClr val="black"/>
                </a:solidFill>
                <a:ea typeface="Calibri"/>
              </a:rPr>
              <a:t>A</a:t>
            </a:r>
            <a:r>
              <a:rPr lang="en-US" sz="4000" b="1" dirty="0">
                <a:solidFill>
                  <a:prstClr val="black"/>
                </a:solidFill>
                <a:latin typeface="BrowalliaUPC" panose="020B0604020202020204" pitchFamily="34" charset="-34"/>
                <a:ea typeface="Calibri"/>
                <a:cs typeface="BrowalliaUPC" panose="020B0604020202020204" pitchFamily="34" charset="-34"/>
              </a:rPr>
              <a:t>ssign </a:t>
            </a:r>
            <a:r>
              <a:rPr lang="th-TH" sz="4000" b="1" dirty="0">
                <a:solidFill>
                  <a:prstClr val="black"/>
                </a:solidFill>
                <a:latin typeface="BrowalliaUPC" panose="020B0604020202020204" pitchFamily="34" charset="-34"/>
                <a:ea typeface="Calibri"/>
                <a:cs typeface="BrowalliaUPC" panose="020B0604020202020204" pitchFamily="34" charset="-34"/>
              </a:rPr>
              <a:t>ค่า หรือ </a:t>
            </a:r>
            <a:r>
              <a:rPr lang="en-US" sz="4000" b="1" dirty="0">
                <a:solidFill>
                  <a:prstClr val="black"/>
                </a:solidFill>
                <a:latin typeface="BrowalliaUPC" panose="020B0604020202020204" pitchFamily="34" charset="-34"/>
                <a:ea typeface="Calibri"/>
                <a:cs typeface="BrowalliaUPC" panose="020B0604020202020204" pitchFamily="34" charset="-34"/>
              </a:rPr>
              <a:t>Operation </a:t>
            </a:r>
            <a:r>
              <a:rPr lang="th-TH" sz="4000" b="1" dirty="0">
                <a:solidFill>
                  <a:prstClr val="black"/>
                </a:solidFill>
                <a:latin typeface="BrowalliaUPC" panose="020B0604020202020204" pitchFamily="34" charset="-34"/>
                <a:ea typeface="Calibri"/>
                <a:cs typeface="BrowalliaUPC" panose="020B0604020202020204" pitchFamily="34" charset="-34"/>
              </a:rPr>
              <a:t>ใดๆ ใน</a:t>
            </a:r>
            <a:r>
              <a:rPr lang="th-TH" sz="4000" dirty="0">
                <a:solidFill>
                  <a:prstClr val="black"/>
                </a:solidFill>
                <a:ea typeface="Calibri"/>
              </a:rPr>
              <a:t>ฟังก์ชัน</a:t>
            </a:r>
            <a:r>
              <a:rPr lang="en-US" sz="3200" b="1" dirty="0">
                <a:solidFill>
                  <a:prstClr val="black"/>
                </a:solidFill>
                <a:latin typeface="Consolas" panose="020B0609020204030204" pitchFamily="49" charset="0"/>
                <a:ea typeface="Calibri"/>
                <a:cs typeface="Consolas" panose="020B0609020204030204" pitchFamily="49" charset="0"/>
              </a:rPr>
              <a:t> </a:t>
            </a:r>
            <a:r>
              <a:rPr lang="en-US" sz="3200" b="1" dirty="0">
                <a:solidFill>
                  <a:srgbClr val="0070C0"/>
                </a:solidFill>
                <a:latin typeface="Consolas" panose="020B0609020204030204" pitchFamily="49" charset="0"/>
                <a:ea typeface="Calibri"/>
                <a:cs typeface="Consolas" panose="020B0609020204030204" pitchFamily="49" charset="0"/>
              </a:rPr>
              <a:t>f() </a:t>
            </a:r>
            <a:r>
              <a:rPr lang="th-TH" sz="4000" b="1" dirty="0">
                <a:solidFill>
                  <a:prstClr val="black"/>
                </a:solidFill>
                <a:latin typeface="BrowalliaUPC" panose="020B0604020202020204" pitchFamily="34" charset="-34"/>
                <a:ea typeface="Calibri"/>
                <a:cs typeface="BrowalliaUPC" panose="020B0604020202020204" pitchFamily="34" charset="-34"/>
              </a:rPr>
              <a:t>ไม่มีผล ต่อ </a:t>
            </a:r>
            <a:r>
              <a:rPr lang="en-US" sz="3200" b="0" i="1" dirty="0">
                <a:solidFill>
                  <a:prstClr val="black"/>
                </a:solidFill>
                <a:latin typeface="Georgia" panose="02040502050405020303" pitchFamily="18" charset="0"/>
                <a:ea typeface="Calibri"/>
              </a:rPr>
              <a:t>x</a:t>
            </a:r>
            <a:r>
              <a:rPr lang="en-US" sz="4000" b="1" dirty="0">
                <a:solidFill>
                  <a:prstClr val="black"/>
                </a:solidFill>
                <a:latin typeface="BrowalliaUPC" panose="020B0604020202020204" pitchFamily="34" charset="-34"/>
                <a:ea typeface="Calibri"/>
                <a:cs typeface="BrowalliaUPC" panose="020B0604020202020204" pitchFamily="34" charset="-34"/>
              </a:rPr>
              <a:t> </a:t>
            </a:r>
            <a:r>
              <a:rPr lang="th-TH" sz="4000" b="1" dirty="0">
                <a:solidFill>
                  <a:prstClr val="black"/>
                </a:solidFill>
                <a:latin typeface="BrowalliaUPC" panose="020B0604020202020204" pitchFamily="34" charset="-34"/>
                <a:ea typeface="Calibri"/>
                <a:cs typeface="BrowalliaUPC" panose="020B0604020202020204" pitchFamily="34" charset="-34"/>
              </a:rPr>
              <a:t>และ </a:t>
            </a:r>
            <a:r>
              <a:rPr lang="en-US" sz="3200" b="0" i="1" dirty="0">
                <a:solidFill>
                  <a:prstClr val="black"/>
                </a:solidFill>
                <a:latin typeface="Georgia" panose="02040502050405020303" pitchFamily="18" charset="0"/>
                <a:ea typeface="Calibri"/>
              </a:rPr>
              <a:t>y</a:t>
            </a:r>
            <a:r>
              <a:rPr lang="en-US" sz="4000" b="1" dirty="0">
                <a:solidFill>
                  <a:prstClr val="black"/>
                </a:solidFill>
                <a:latin typeface="BrowalliaUPC" panose="020B0604020202020204" pitchFamily="34" charset="-34"/>
                <a:ea typeface="Calibri"/>
                <a:cs typeface="BrowalliaUPC" panose="020B0604020202020204" pitchFamily="34" charset="-34"/>
              </a:rPr>
              <a:t> </a:t>
            </a:r>
            <a:r>
              <a:rPr lang="th-TH" sz="4000" b="1" dirty="0">
                <a:solidFill>
                  <a:prstClr val="black"/>
                </a:solidFill>
                <a:latin typeface="BrowalliaUPC" panose="020B0604020202020204" pitchFamily="34" charset="-34"/>
                <a:ea typeface="Calibri"/>
                <a:cs typeface="BrowalliaUPC" panose="020B0604020202020204" pitchFamily="34" charset="-34"/>
              </a:rPr>
              <a:t>ที่อยู่ด้านนอก</a:t>
            </a:r>
            <a:r>
              <a:rPr lang="en-US" sz="4000" b="1" dirty="0">
                <a:solidFill>
                  <a:prstClr val="black"/>
                </a:solidFill>
                <a:latin typeface="BrowalliaUPC" panose="020B0604020202020204" pitchFamily="34" charset="-34"/>
                <a:ea typeface="Calibri"/>
                <a:cs typeface="BrowalliaUPC" panose="020B0604020202020204" pitchFamily="34" charset="-34"/>
              </a:rPr>
              <a:t> </a:t>
            </a:r>
            <a:r>
              <a:rPr lang="en-US" sz="2900" b="1" dirty="0">
                <a:latin typeface="Consolas" panose="020B0609020204030204" pitchFamily="49" charset="0"/>
                <a:ea typeface="Calibri"/>
                <a:cs typeface="Consolas" panose="020B0609020204030204" pitchFamily="49" charset="0"/>
              </a:rPr>
              <a:t>(</a:t>
            </a:r>
            <a:r>
              <a:rPr lang="en-US" sz="2900" b="1" dirty="0">
                <a:solidFill>
                  <a:srgbClr val="0000FF"/>
                </a:solidFill>
                <a:latin typeface="Consolas" panose="020B0609020204030204" pitchFamily="49" charset="0"/>
                <a:ea typeface="Calibri"/>
                <a:cs typeface="Consolas" panose="020B0609020204030204" pitchFamily="49" charset="0"/>
              </a:rPr>
              <a:t>__main__</a:t>
            </a:r>
            <a:r>
              <a:rPr lang="en-US" sz="2900" b="1" dirty="0">
                <a:latin typeface="Consolas" panose="020B0609020204030204" pitchFamily="49" charset="0"/>
                <a:ea typeface="Calibri"/>
                <a:cs typeface="Consolas" panose="020B0609020204030204" pitchFamily="49" charset="0"/>
              </a:rPr>
              <a:t>)</a:t>
            </a:r>
            <a:r>
              <a:rPr lang="en-US" sz="2900" b="1" dirty="0">
                <a:solidFill>
                  <a:srgbClr val="0000FF"/>
                </a:solidFill>
                <a:latin typeface="Consolas" panose="020B0609020204030204" pitchFamily="49" charset="0"/>
                <a:ea typeface="Calibri"/>
                <a:cs typeface="Consolas" panose="020B0609020204030204" pitchFamily="49" charset="0"/>
              </a:rPr>
              <a:t> </a:t>
            </a:r>
            <a:r>
              <a:rPr lang="th-TH" sz="4000" dirty="0">
                <a:solidFill>
                  <a:prstClr val="black"/>
                </a:solidFill>
                <a:ea typeface="Calibri"/>
              </a:rPr>
              <a:t>เนื่องจากเป็น </a:t>
            </a:r>
            <a:r>
              <a:rPr lang="en-US" sz="4000" dirty="0">
                <a:solidFill>
                  <a:prstClr val="black"/>
                </a:solidFill>
                <a:ea typeface="Calibri"/>
              </a:rPr>
              <a:t>Variable </a:t>
            </a:r>
            <a:r>
              <a:rPr lang="th-TH" sz="4000" dirty="0">
                <a:solidFill>
                  <a:prstClr val="black"/>
                </a:solidFill>
                <a:ea typeface="Calibri"/>
              </a:rPr>
              <a:t>คนละตัว</a:t>
            </a:r>
            <a:endParaRPr lang="en-US" sz="4000" b="1" dirty="0">
              <a:solidFill>
                <a:prstClr val="black"/>
              </a:solidFill>
              <a:latin typeface="BrowalliaUPC" panose="020B0604020202020204" pitchFamily="34" charset="-34"/>
              <a:ea typeface="Calibri"/>
              <a:cs typeface="BrowalliaUPC" panose="020B0604020202020204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819150" y="3524250"/>
            <a:ext cx="3524250" cy="1951056"/>
          </a:xfrm>
          <a:prstGeom prst="rect">
            <a:avLst/>
          </a:prstGeom>
          <a:solidFill>
            <a:srgbClr val="F5D3D3">
              <a:alpha val="46000"/>
            </a:srgbClr>
          </a:solidFill>
          <a:ln>
            <a:solidFill>
              <a:srgbClr val="FC5D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sz="11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Global Scope</a:t>
            </a:r>
            <a:br>
              <a:rPr lang="th-TH" sz="11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endParaRPr lang="en-US" sz="1100" b="1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724400" y="1536192"/>
            <a:ext cx="3657600" cy="1435608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62000" y="1552575"/>
            <a:ext cx="3657600" cy="452431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04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05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y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06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07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"x = 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08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09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z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f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14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15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"z = 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z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16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"x = 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17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"y = 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b="1" dirty="0">
              <a:solidFill>
                <a:srgbClr val="000080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18</a:t>
            </a: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1089329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 Scope</a:t>
            </a:r>
            <a:r>
              <a:rPr lang="th-TH" dirty="0"/>
              <a:t> </a:t>
            </a:r>
            <a:r>
              <a:rPr lang="en-US" dirty="0"/>
              <a:t>[2]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Think Python: How to Think Like a Computer Scientist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762000" y="1536192"/>
            <a:ext cx="3657600" cy="3416808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  <a:effectLst/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800" b="1" kern="1200">
                <a:solidFill>
                  <a:schemeClr val="tx1"/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400" b="1" kern="1200">
                <a:solidFill>
                  <a:schemeClr val="tx1"/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2000" b="1" kern="1200">
                <a:solidFill>
                  <a:schemeClr val="tx1"/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800" b="1" kern="1200">
                <a:solidFill>
                  <a:schemeClr val="tx1"/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800" b="1" kern="1200" baseline="0">
                <a:solidFill>
                  <a:schemeClr val="tx1"/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50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en-US" sz="1700" b="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x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00008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1700" b="0" dirty="0">
                <a:solidFill>
                  <a:srgbClr val="FF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8</a:t>
            </a:r>
            <a:endParaRPr lang="en-US" sz="1700" b="0" dirty="0"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en-US" sz="1700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def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1700" b="0" dirty="0">
                <a:solidFill>
                  <a:srgbClr val="FF00FF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f</a:t>
            </a:r>
            <a:r>
              <a:rPr lang="en-US" sz="1700" dirty="0">
                <a:solidFill>
                  <a:srgbClr val="00008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():</a:t>
            </a:r>
            <a:endParaRPr lang="en-US" sz="1700" dirty="0"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   </a:t>
            </a:r>
            <a:r>
              <a:rPr lang="en-US" sz="1700" b="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x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00008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1700" b="0" dirty="0">
                <a:solidFill>
                  <a:srgbClr val="FF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5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Font typeface="Arial" pitchFamily="34" charset="0"/>
              <a:buNone/>
            </a:pPr>
            <a:endParaRPr lang="en-US" sz="1700" dirty="0"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en-US" sz="1700" b="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f</a:t>
            </a:r>
            <a:r>
              <a:rPr lang="en-US" sz="1700" dirty="0">
                <a:solidFill>
                  <a:srgbClr val="00008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()</a:t>
            </a:r>
            <a:endParaRPr lang="en-US" sz="1700" dirty="0"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en-US" sz="1700" dirty="0">
                <a:solidFill>
                  <a:srgbClr val="0000FF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print</a:t>
            </a:r>
            <a:r>
              <a:rPr lang="en-US" sz="1700" dirty="0">
                <a:solidFill>
                  <a:srgbClr val="00008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x</a:t>
            </a:r>
            <a:r>
              <a:rPr lang="en-US" sz="1700" dirty="0">
                <a:solidFill>
                  <a:srgbClr val="00008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724400" y="5157180"/>
            <a:ext cx="3657600" cy="1426182"/>
          </a:xfrm>
          <a:ln w="25400">
            <a:solidFill>
              <a:srgbClr val="7030A0"/>
            </a:solidFill>
          </a:ln>
        </p:spPr>
        <p:txBody>
          <a:bodyPr>
            <a:normAutofit fontScale="85000" lnSpcReduction="20000"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1900" dirty="0">
                <a:solidFill>
                  <a:srgbClr val="C65D09"/>
                </a:solidFill>
                <a:latin typeface="Consolas" panose="020B0609020204030204" pitchFamily="49" charset="0"/>
                <a:ea typeface="Calibri"/>
                <a:cs typeface="Consolas" panose="020B0609020204030204" pitchFamily="49" charset="0"/>
              </a:rPr>
              <a:t>&gt;&gt;&gt;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1900" b="0" dirty="0">
                <a:solidFill>
                  <a:srgbClr val="0000FF"/>
                </a:solidFill>
                <a:latin typeface="Consolas" panose="020B0609020204030204" pitchFamily="49" charset="0"/>
                <a:ea typeface="Calibri"/>
                <a:cs typeface="Consolas" panose="020B0609020204030204" pitchFamily="49" charset="0"/>
              </a:rPr>
              <a:t>3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1800" b="0" dirty="0" err="1">
                <a:solidFill>
                  <a:srgbClr val="C00000"/>
                </a:solidFill>
                <a:latin typeface="Consolas" panose="020B0609020204030204" pitchFamily="49" charset="0"/>
                <a:ea typeface="Calibri"/>
                <a:cs typeface="Consolas" panose="020B0609020204030204" pitchFamily="49" charset="0"/>
              </a:rPr>
              <a:t>UnboundLocalError</a:t>
            </a:r>
            <a:r>
              <a:rPr lang="en-US" sz="1800" b="0" dirty="0">
                <a:solidFill>
                  <a:srgbClr val="C00000"/>
                </a:solidFill>
                <a:latin typeface="Consolas" panose="020B0609020204030204" pitchFamily="49" charset="0"/>
                <a:ea typeface="Calibri"/>
                <a:cs typeface="Consolas" panose="020B0609020204030204" pitchFamily="49" charset="0"/>
              </a:rPr>
              <a:t>: local variable 'x' referenced before assignment </a:t>
            </a:r>
          </a:p>
          <a:p>
            <a:endParaRPr lang="en-US" dirty="0"/>
          </a:p>
        </p:txBody>
      </p:sp>
      <p:sp>
        <p:nvSpPr>
          <p:cNvPr id="10" name="Content Placeholder 3"/>
          <p:cNvSpPr txBox="1">
            <a:spLocks/>
          </p:cNvSpPr>
          <p:nvPr/>
        </p:nvSpPr>
        <p:spPr>
          <a:xfrm>
            <a:off x="4724400" y="1536192"/>
            <a:ext cx="3657600" cy="3416808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  <a:effectLst/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800" b="1" kern="1200">
                <a:solidFill>
                  <a:schemeClr val="tx1"/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400" b="1" kern="1200">
                <a:solidFill>
                  <a:schemeClr val="tx1"/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2000" b="1" kern="1200">
                <a:solidFill>
                  <a:schemeClr val="tx1"/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800" b="1" kern="1200">
                <a:solidFill>
                  <a:schemeClr val="tx1"/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800" b="1" kern="1200" baseline="0">
                <a:solidFill>
                  <a:schemeClr val="tx1"/>
                </a:solidFill>
                <a:latin typeface="BrowalliaUPC" panose="020B0604020202020204" pitchFamily="34" charset="-34"/>
                <a:ea typeface="+mn-ea"/>
                <a:cs typeface="BrowalliaUPC" panose="020B0604020202020204" pitchFamily="34" charset="-34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50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en-US" sz="1700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def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1700" b="0" dirty="0">
                <a:solidFill>
                  <a:srgbClr val="148642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f</a:t>
            </a:r>
            <a:r>
              <a:rPr lang="en-US" sz="1700" dirty="0">
                <a:solidFill>
                  <a:srgbClr val="148642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():</a:t>
            </a:r>
            <a:endParaRPr lang="en-US" sz="1700" dirty="0">
              <a:solidFill>
                <a:srgbClr val="148642"/>
              </a:solidFill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   </a:t>
            </a:r>
            <a:r>
              <a:rPr lang="en-US" sz="1700" dirty="0">
                <a:solidFill>
                  <a:srgbClr val="0000FF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print</a:t>
            </a:r>
            <a:r>
              <a:rPr lang="en-US" sz="1700" dirty="0">
                <a:solidFill>
                  <a:srgbClr val="00008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x</a:t>
            </a:r>
            <a:r>
              <a:rPr lang="en-US" sz="1700" dirty="0">
                <a:solidFill>
                  <a:srgbClr val="00008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 </a:t>
            </a:r>
            <a:endParaRPr lang="en-US" sz="1700" dirty="0"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en-US" sz="1700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def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1700" b="0" dirty="0">
                <a:solidFill>
                  <a:srgbClr val="C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g</a:t>
            </a:r>
            <a:r>
              <a:rPr lang="en-US" sz="1700" dirty="0">
                <a:solidFill>
                  <a:srgbClr val="C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():</a:t>
            </a:r>
            <a:endParaRPr lang="en-US" sz="1700" dirty="0">
              <a:solidFill>
                <a:srgbClr val="C00000"/>
              </a:solidFill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   </a:t>
            </a:r>
            <a:r>
              <a:rPr lang="en-US" sz="1700" dirty="0">
                <a:solidFill>
                  <a:srgbClr val="0000FF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print</a:t>
            </a:r>
            <a:r>
              <a:rPr lang="en-US" sz="1700" dirty="0">
                <a:solidFill>
                  <a:srgbClr val="00008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x</a:t>
            </a:r>
            <a:r>
              <a:rPr lang="en-US" sz="1700" dirty="0">
                <a:solidFill>
                  <a:srgbClr val="00008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   </a:t>
            </a:r>
            <a:r>
              <a:rPr lang="en-US" sz="1700" b="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x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00008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1700" b="0" dirty="0">
                <a:solidFill>
                  <a:srgbClr val="FF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1</a:t>
            </a:r>
            <a:endParaRPr lang="en-US" sz="1700" b="0" dirty="0"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 </a:t>
            </a:r>
            <a:endParaRPr lang="en-US" sz="1700" dirty="0"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en-US" sz="1700" b="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x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00008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1700" b="0" dirty="0">
                <a:solidFill>
                  <a:srgbClr val="FF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3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en-US" sz="1700" b="0" dirty="0">
                <a:solidFill>
                  <a:srgbClr val="148642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f()</a:t>
            </a:r>
            <a:endParaRPr lang="en-US" sz="1700" b="0" dirty="0">
              <a:solidFill>
                <a:srgbClr val="148642"/>
              </a:solidFill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en-US" sz="1700" b="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x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00008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1700" b="0" dirty="0">
                <a:solidFill>
                  <a:srgbClr val="FF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3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en-US" sz="1700" b="0" dirty="0">
                <a:solidFill>
                  <a:srgbClr val="C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g()</a:t>
            </a:r>
            <a:endParaRPr lang="en-US" sz="1700" b="0" dirty="0">
              <a:solidFill>
                <a:srgbClr val="C00000"/>
              </a:solidFill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</p:txBody>
      </p:sp>
      <p:sp>
        <p:nvSpPr>
          <p:cNvPr id="11" name="Line Callout 1 10"/>
          <p:cNvSpPr/>
          <p:nvPr/>
        </p:nvSpPr>
        <p:spPr>
          <a:xfrm>
            <a:off x="6858000" y="3465699"/>
            <a:ext cx="2057400" cy="1295400"/>
          </a:xfrm>
          <a:prstGeom prst="borderCallout1">
            <a:avLst>
              <a:gd name="adj1" fmla="val 18750"/>
              <a:gd name="adj2" fmla="val -8333"/>
              <a:gd name="adj3" fmla="val -34610"/>
              <a:gd name="adj4" fmla="val -49779"/>
            </a:avLst>
          </a:prstGeom>
          <a:solidFill>
            <a:schemeClr val="bg1"/>
          </a:solidFill>
          <a:ln>
            <a:solidFill>
              <a:srgbClr val="FC5D04"/>
            </a:solidFill>
            <a:tailEnd type="triangle" w="lg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000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ทำให้ </a:t>
            </a:r>
            <a:r>
              <a:rPr lang="en-US" sz="2000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x </a:t>
            </a:r>
            <a:r>
              <a:rPr lang="th-TH" sz="2000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มี </a:t>
            </a:r>
            <a:r>
              <a:rPr lang="en-US" sz="2000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scope </a:t>
            </a:r>
            <a:r>
              <a:rPr lang="th-TH" sz="2000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เป็น </a:t>
            </a:r>
            <a:r>
              <a:rPr lang="en-US" sz="2000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local </a:t>
            </a:r>
            <a:r>
              <a:rPr lang="th-TH" sz="2000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ดังนั้น </a:t>
            </a:r>
            <a:r>
              <a:rPr lang="en-US" sz="14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print(x)</a:t>
            </a:r>
            <a:r>
              <a:rPr lang="th-TH" sz="2000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จึงเกิด</a:t>
            </a:r>
            <a:r>
              <a:rPr lang="en-US" sz="2000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Error </a:t>
            </a:r>
            <a:r>
              <a:rPr lang="th-TH" sz="2000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เพราะว่า </a:t>
            </a:r>
            <a:r>
              <a:rPr lang="en-US" sz="1400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print()</a:t>
            </a:r>
            <a:r>
              <a:rPr lang="en-US" sz="1400" b="1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th-TH" sz="2000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ก่อน </a:t>
            </a:r>
            <a:r>
              <a:rPr lang="en-US" sz="2000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Assign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254477" y="5906833"/>
          <a:ext cx="4174648" cy="457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0676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6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r>
                        <a:rPr lang="en-US" sz="2400" b="1" kern="1200" dirty="0">
                          <a:solidFill>
                            <a:schemeClr val="bg1"/>
                          </a:solidFill>
                          <a:latin typeface="BrowalliaUPC" panose="020B0604020202020204" pitchFamily="34" charset="-34"/>
                          <a:ea typeface="+mn-ea"/>
                          <a:cs typeface="BrowalliaUPC" panose="020B0604020202020204" pitchFamily="34" charset="-34"/>
                        </a:rPr>
                        <a:t>For now:</a:t>
                      </a:r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dirty="0">
                          <a:solidFill>
                            <a:schemeClr val="tx1"/>
                          </a:solidFill>
                          <a:latin typeface="BrowalliaUPC" panose="020B0604020202020204" pitchFamily="34" charset="-34"/>
                          <a:cs typeface="BrowalliaUPC" panose="020B0604020202020204" pitchFamily="34" charset="-34"/>
                        </a:rPr>
                        <a:t>หลีกเลี่ยงการใช้ </a:t>
                      </a: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BrowalliaUPC" panose="020B0604020202020204" pitchFamily="34" charset="-34"/>
                          <a:cs typeface="BrowalliaUPC" panose="020B0604020202020204" pitchFamily="34" charset="-34"/>
                        </a:rPr>
                        <a:t>global variable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762000" y="5157180"/>
            <a:ext cx="3657600" cy="634020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 wrap="square" lIns="0" rIns="0">
            <a:spAutoFit/>
          </a:bodyPr>
          <a:lstStyle/>
          <a:p>
            <a:pPr marL="114300" lvl="0">
              <a:spcBef>
                <a:spcPct val="20000"/>
              </a:spcBef>
              <a:buClr>
                <a:srgbClr val="F0A22E"/>
              </a:buClr>
            </a:pPr>
            <a:r>
              <a:rPr lang="en-US" sz="16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&gt;&gt;&gt;</a:t>
            </a:r>
          </a:p>
          <a:p>
            <a:pPr marL="114300" lvl="0">
              <a:spcBef>
                <a:spcPct val="20000"/>
              </a:spcBef>
              <a:buClr>
                <a:srgbClr val="F0A22E"/>
              </a:buClr>
            </a:pP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542870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  <p:bldP spid="10" grpId="0" build="p" animBg="1"/>
      <p:bldP spid="1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Ones Digit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525368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Problem Statement</a:t>
            </a:r>
          </a:p>
          <a:p>
            <a:pPr lvl="1"/>
            <a:r>
              <a:rPr lang="th-TH" sz="3500" dirty="0"/>
              <a:t>ต้องการเขียนฟังก์ชันที่รับค่าเลขจำนวนเต็มใดๆ แล้ว</a:t>
            </a:r>
            <a:r>
              <a:rPr lang="th-TH" sz="3500"/>
              <a:t>คืนค่า</a:t>
            </a:r>
            <a:r>
              <a:rPr lang="th-TH" sz="3500" i="1" u="sng"/>
              <a:t>หลัก</a:t>
            </a:r>
            <a:r>
              <a:rPr lang="th-TH" sz="3500" i="1" u="sng" dirty="0"/>
              <a:t>หน่วย</a:t>
            </a:r>
            <a:r>
              <a:rPr lang="th-TH" sz="3500" dirty="0"/>
              <a:t> </a:t>
            </a:r>
            <a:r>
              <a:rPr lang="en-US" sz="3500" dirty="0"/>
              <a:t>(ones digit) </a:t>
            </a:r>
            <a:r>
              <a:rPr lang="th-TH" sz="3500" dirty="0"/>
              <a:t>ของจำนวนนั้นๆ</a:t>
            </a:r>
          </a:p>
          <a:p>
            <a:pPr lvl="1"/>
            <a:r>
              <a:rPr lang="th-TH" sz="3500" dirty="0"/>
              <a:t>การวิเคราะห์ปัญหา</a:t>
            </a:r>
          </a:p>
          <a:p>
            <a:pPr lvl="2"/>
            <a:r>
              <a:rPr lang="en-US" sz="3000" dirty="0"/>
              <a:t>Input: </a:t>
            </a:r>
            <a:r>
              <a:rPr lang="th-TH" sz="3000" dirty="0"/>
              <a:t>	</a:t>
            </a:r>
            <a:r>
              <a:rPr lang="en-US" sz="3000" dirty="0"/>
              <a:t>(parameter)</a:t>
            </a:r>
          </a:p>
          <a:p>
            <a:pPr lvl="3"/>
            <a:r>
              <a:rPr lang="th-TH" sz="3200" dirty="0"/>
              <a:t>จำนวนข้อมูล</a:t>
            </a:r>
            <a:r>
              <a:rPr lang="en-US" sz="3200" dirty="0"/>
              <a:t>__________</a:t>
            </a:r>
            <a:r>
              <a:rPr lang="th-TH" sz="3200" dirty="0"/>
              <a:t>ชนิดข้อมูล</a:t>
            </a:r>
            <a:r>
              <a:rPr lang="en-US" sz="3200" dirty="0"/>
              <a:t>______________</a:t>
            </a:r>
            <a:endParaRPr lang="th-TH" sz="3000" dirty="0"/>
          </a:p>
          <a:p>
            <a:pPr lvl="2"/>
            <a:r>
              <a:rPr lang="en-US" sz="3000" dirty="0"/>
              <a:t>Output (return value) </a:t>
            </a:r>
          </a:p>
          <a:p>
            <a:pPr lvl="3"/>
            <a:r>
              <a:rPr lang="th-TH" sz="3200" dirty="0"/>
              <a:t>จำนวนข้อมูล</a:t>
            </a:r>
            <a:r>
              <a:rPr lang="en-US" sz="3200" dirty="0"/>
              <a:t>__________</a:t>
            </a:r>
            <a:r>
              <a:rPr lang="th-TH" sz="3200" dirty="0"/>
              <a:t>ชนิดข้อมูล</a:t>
            </a:r>
            <a:r>
              <a:rPr lang="en-US" sz="3200" dirty="0"/>
              <a:t>______________</a:t>
            </a:r>
            <a:endParaRPr lang="th-TH" sz="3200" dirty="0"/>
          </a:p>
          <a:p>
            <a:pPr lvl="1"/>
            <a:r>
              <a:rPr lang="th-TH" sz="3500" dirty="0"/>
              <a:t>ก่อนที่จะเริ่มเขียนฟังก์ชัน เราจะเริ่มจากการพิจารณา </a:t>
            </a:r>
            <a:r>
              <a:rPr lang="en-US" sz="3500" dirty="0">
                <a:solidFill>
                  <a:srgbClr val="C00000"/>
                </a:solidFill>
              </a:rPr>
              <a:t>Test Case </a:t>
            </a:r>
            <a:r>
              <a:rPr lang="th-TH" sz="3500" dirty="0"/>
              <a:t>ต่างๆ ก่อน ให้แน่ใจว่าเรา</a:t>
            </a:r>
            <a:r>
              <a:rPr lang="th-TH" sz="3500" dirty="0">
                <a:solidFill>
                  <a:srgbClr val="C00000"/>
                </a:solidFill>
              </a:rPr>
              <a:t>เข้าใจหน้าที่</a:t>
            </a:r>
            <a:r>
              <a:rPr lang="th-TH" sz="3500" dirty="0"/>
              <a:t>ของฟังก์ชันที่จะเขียน</a:t>
            </a:r>
          </a:p>
          <a:p>
            <a:pPr lvl="1"/>
            <a:endParaRPr lang="en-US" sz="3900" dirty="0"/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746504" y="274320"/>
            <a:ext cx="7010399" cy="274637"/>
          </a:xfrm>
        </p:spPr>
        <p:txBody>
          <a:bodyPr/>
          <a:lstStyle/>
          <a:p>
            <a:r>
              <a:rPr lang="en-US" dirty="0"/>
              <a:t>http://www.kosbie.net/cmu/spring-13/15-112/handouts/notes-writing-functions-examples.html</a:t>
            </a:r>
          </a:p>
        </p:txBody>
      </p:sp>
    </p:spTree>
    <p:extLst>
      <p:ext uri="{BB962C8B-B14F-4D97-AF65-F5344CB8AC3E}">
        <p14:creationId xmlns:p14="http://schemas.microsoft.com/office/powerpoint/2010/main" val="2560270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Function? 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8001000" cy="5253680"/>
          </a:xfrm>
        </p:spPr>
        <p:txBody>
          <a:bodyPr>
            <a:normAutofit/>
          </a:bodyPr>
          <a:lstStyle/>
          <a:p>
            <a:r>
              <a:rPr lang="th-TH" dirty="0"/>
              <a:t>จากตัวอย่างในฟังก์ชัน </a:t>
            </a:r>
            <a:r>
              <a:rPr lang="en-US" sz="2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type()</a:t>
            </a:r>
            <a:r>
              <a:rPr lang="th-TH" dirty="0"/>
              <a:t> จะเห็นได้ว่า </a:t>
            </a:r>
            <a:endParaRPr lang="en-US" dirty="0"/>
          </a:p>
          <a:p>
            <a:pPr lvl="1"/>
            <a:r>
              <a:rPr lang="th-TH" dirty="0"/>
              <a:t>ในบางกรณี เราไม่จำเป็นต้องทราบถึงกระบวนการที่เกิดขึ้นภายในฟังก์ชัน </a:t>
            </a:r>
            <a:r>
              <a:rPr lang="en-US" dirty="0"/>
              <a:t>(Black Box View)</a:t>
            </a:r>
            <a:endParaRPr lang="th-TH" dirty="0"/>
          </a:p>
          <a:p>
            <a:pPr lvl="2"/>
            <a:r>
              <a:rPr lang="th-TH" dirty="0"/>
              <a:t>ทราบแค่ชื่อฟังก์ชันและ</a:t>
            </a:r>
          </a:p>
          <a:p>
            <a:pPr lvl="2"/>
            <a:r>
              <a:rPr lang="th-TH" dirty="0"/>
              <a:t>วิธีใช้ </a:t>
            </a:r>
            <a:r>
              <a:rPr lang="en-US" dirty="0"/>
              <a:t>(</a:t>
            </a:r>
            <a:r>
              <a:rPr lang="th-TH" dirty="0"/>
              <a:t>ต้องการ </a:t>
            </a:r>
            <a:r>
              <a:rPr lang="en-US" dirty="0"/>
              <a:t>Argument </a:t>
            </a:r>
            <a:r>
              <a:rPr lang="th-TH" dirty="0"/>
              <a:t>อะไร และ คืนค่าอะไร</a:t>
            </a:r>
            <a:r>
              <a:rPr lang="en-US" dirty="0"/>
              <a:t>)</a:t>
            </a:r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437" y="4495800"/>
            <a:ext cx="3993127" cy="1414677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</p:spPr>
        <p:txBody>
          <a:bodyPr/>
          <a:lstStyle/>
          <a:p>
            <a:r>
              <a:rPr lang="en-US" dirty="0"/>
              <a:t>Problem Solving with Algorithms and Data Structures Using Python – Miller and </a:t>
            </a:r>
            <a:r>
              <a:rPr lang="en-US" dirty="0" err="1"/>
              <a:t>Ranum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7819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Ones Digit 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Test Cases</a:t>
            </a:r>
          </a:p>
          <a:p>
            <a:pPr lvl="1"/>
            <a:r>
              <a:rPr lang="th-TH" dirty="0"/>
              <a:t>อะไรคือผลลัพธ์ของ </a:t>
            </a:r>
            <a:r>
              <a:rPr lang="en-US" sz="2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ones_digit</a:t>
            </a:r>
            <a:r>
              <a:rPr lang="en-US" sz="2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123</a:t>
            </a:r>
            <a:r>
              <a:rPr lang="en-US" sz="2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en-US" dirty="0"/>
              <a:t>?</a:t>
            </a:r>
          </a:p>
          <a:p>
            <a:pPr lvl="2"/>
            <a:r>
              <a:rPr lang="en-US" dirty="0"/>
              <a:t>3  #</a:t>
            </a:r>
            <a:r>
              <a:rPr lang="th-TH" dirty="0"/>
              <a:t> หลักหน่วยของ </a:t>
            </a:r>
            <a:r>
              <a:rPr lang="en-US" dirty="0"/>
              <a:t>123</a:t>
            </a:r>
          </a:p>
          <a:p>
            <a:pPr lvl="1"/>
            <a:r>
              <a:rPr lang="en-US" sz="2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ones_digit</a:t>
            </a:r>
            <a:r>
              <a:rPr lang="en-US" sz="2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7890</a:t>
            </a:r>
            <a:r>
              <a:rPr lang="en-US" sz="2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</a:t>
            </a:r>
          </a:p>
          <a:p>
            <a:pPr lvl="2"/>
            <a:r>
              <a:rPr lang="en-US" dirty="0"/>
              <a:t>0</a:t>
            </a:r>
          </a:p>
          <a:p>
            <a:pPr lvl="1"/>
            <a:r>
              <a:rPr lang="en-US" sz="2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ones_digit</a:t>
            </a:r>
            <a:r>
              <a:rPr lang="en-US" sz="2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6</a:t>
            </a:r>
            <a:r>
              <a:rPr lang="en-US" sz="2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</a:t>
            </a:r>
          </a:p>
          <a:p>
            <a:pPr lvl="2"/>
            <a:r>
              <a:rPr lang="en-US" dirty="0"/>
              <a:t>6</a:t>
            </a:r>
          </a:p>
          <a:p>
            <a:pPr lvl="1"/>
            <a:r>
              <a:rPr lang="en-US" sz="22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ones_digit</a:t>
            </a:r>
            <a:r>
              <a:rPr lang="en-US" sz="2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-54</a:t>
            </a:r>
            <a:r>
              <a:rPr lang="en-US" sz="22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lvl="2"/>
            <a:r>
              <a:rPr lang="en-US" dirty="0"/>
              <a:t>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577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Ones Digit [3]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2970743"/>
          </a:xfrm>
        </p:spPr>
        <p:txBody>
          <a:bodyPr bIns="0">
            <a:normAutofit fontScale="70000" lnSpcReduction="20000"/>
          </a:bodyPr>
          <a:lstStyle/>
          <a:p>
            <a:r>
              <a:rPr lang="th-TH" sz="4000" dirty="0"/>
              <a:t>เราจะสร้างฟังก์ชันเพื่อทดสอบฟังก์ชัน </a:t>
            </a:r>
            <a:r>
              <a:rPr lang="en-US" sz="2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ones_digit</a:t>
            </a:r>
            <a:r>
              <a:rPr lang="en-US" sz="2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sz="4000" dirty="0"/>
              <a:t> (</a:t>
            </a:r>
            <a:r>
              <a:rPr lang="th-TH" sz="4000" dirty="0"/>
              <a:t>ที่ยังไม่ได้เขียน ณ จุดนี้</a:t>
            </a:r>
            <a:r>
              <a:rPr lang="en-US" sz="4000" dirty="0"/>
              <a:t>)</a:t>
            </a:r>
            <a:r>
              <a:rPr lang="th-TH" sz="4000" dirty="0"/>
              <a:t> </a:t>
            </a:r>
            <a:endParaRPr lang="en-US" sz="4000" dirty="0"/>
          </a:p>
          <a:p>
            <a:pPr lvl="1"/>
            <a:r>
              <a:rPr lang="th-TH" sz="4000" dirty="0"/>
              <a:t>เราจะสร้างฟังก์ชันชื่อ </a:t>
            </a:r>
            <a:r>
              <a:rPr lang="en-US" sz="26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test_ones_digit</a:t>
            </a:r>
            <a:r>
              <a:rPr lang="en-US" sz="2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sz="4000" dirty="0"/>
              <a:t> </a:t>
            </a:r>
            <a:endParaRPr lang="th-TH" sz="4000" dirty="0"/>
          </a:p>
          <a:p>
            <a:pPr lvl="1"/>
            <a:r>
              <a:rPr lang="th-TH" sz="4000" dirty="0"/>
              <a:t>ในขั้นตอนนี้เราจะนำ </a:t>
            </a:r>
            <a:r>
              <a:rPr lang="en-US" sz="4000" dirty="0"/>
              <a:t>Test Case </a:t>
            </a:r>
            <a:r>
              <a:rPr lang="th-TH" sz="4000" dirty="0"/>
              <a:t>ที่สร้างไว้มาทดสอบโดยการใช้ฟังก์ชัน </a:t>
            </a:r>
            <a:r>
              <a:rPr lang="en-US" sz="4000" dirty="0"/>
              <a:t>assert()</a:t>
            </a:r>
          </a:p>
          <a:p>
            <a:pPr lvl="2"/>
            <a:r>
              <a:rPr lang="th-TH" sz="3400" dirty="0"/>
              <a:t>ค่าที่ส่งเป็น </a:t>
            </a:r>
            <a:r>
              <a:rPr lang="en-US" sz="3400" dirty="0"/>
              <a:t>argument </a:t>
            </a:r>
            <a:r>
              <a:rPr lang="th-TH" sz="3400" dirty="0"/>
              <a:t>ใน </a:t>
            </a:r>
            <a:r>
              <a:rPr lang="en-US" sz="26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assert()</a:t>
            </a:r>
            <a:r>
              <a:rPr lang="en-US" sz="3400" dirty="0"/>
              <a:t> function </a:t>
            </a:r>
            <a:r>
              <a:rPr lang="th-TH" sz="3400" dirty="0"/>
              <a:t>ควรเป็นค่าที่เป็น </a:t>
            </a:r>
            <a:r>
              <a:rPr lang="en-US" sz="3400" dirty="0"/>
              <a:t>True</a:t>
            </a:r>
          </a:p>
          <a:p>
            <a:pPr lvl="2"/>
            <a:r>
              <a:rPr lang="th-TH" sz="3400" dirty="0"/>
              <a:t>มิฉะนั้นฟังก์ชันจะฟ้องโดยการแสดง </a:t>
            </a:r>
            <a:r>
              <a:rPr lang="en-US" sz="2300" i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AssertionError</a:t>
            </a:r>
            <a:r>
              <a:rPr lang="en-US" sz="2300" i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Exception </a:t>
            </a:r>
            <a:r>
              <a:rPr lang="th-TH" sz="2300" i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3400" dirty="0"/>
              <a:t>(</a:t>
            </a:r>
            <a:r>
              <a:rPr lang="th-TH" sz="3400" dirty="0"/>
              <a:t>แสดงว่าเกิดความผิดพลาด</a:t>
            </a:r>
            <a:r>
              <a:rPr lang="en-US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4651905"/>
            <a:ext cx="7620000" cy="2051972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03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i="1" dirty="0" err="1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test_ones_digit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():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04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"Testing </a:t>
            </a:r>
            <a:r>
              <a:rPr lang="en-US" sz="1700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ones_digit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... "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end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''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05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assert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ones_digit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123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06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assert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ones_digit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7890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07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assert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ones_digit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08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assert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ones_digit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(-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54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09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"Passed all tests!"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effectLst/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386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Ones Digit [4]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239000" cy="5257800"/>
          </a:xfrm>
        </p:spPr>
        <p:txBody>
          <a:bodyPr>
            <a:normAutofit/>
          </a:bodyPr>
          <a:lstStyle/>
          <a:p>
            <a:r>
              <a:rPr lang="en-US" sz="3600" dirty="0"/>
              <a:t>Stub Solution</a:t>
            </a:r>
          </a:p>
          <a:p>
            <a:pPr lvl="1"/>
            <a:r>
              <a:rPr lang="th-TH" sz="3200" dirty="0"/>
              <a:t>ในขั้นตอนนี้เราจะเขียน </a:t>
            </a:r>
            <a:r>
              <a:rPr lang="en-US" sz="3200" dirty="0"/>
              <a:t>Function Body </a:t>
            </a:r>
            <a:r>
              <a:rPr lang="th-TH" sz="3200" dirty="0"/>
              <a:t>ปลอมๆ </a:t>
            </a:r>
            <a:r>
              <a:rPr lang="en-US" sz="3200" dirty="0"/>
              <a:t>(or "stub") </a:t>
            </a:r>
            <a:r>
              <a:rPr lang="th-TH" sz="3200" dirty="0"/>
              <a:t>ขึ้นมาซึ่งไม่ได้ทำหน้าแก้ปัญหาตามโจทย์ </a:t>
            </a:r>
            <a:r>
              <a:rPr lang="th-TH" sz="3200" dirty="0">
                <a:solidFill>
                  <a:srgbClr val="C00000"/>
                </a:solidFill>
              </a:rPr>
              <a:t>แต่</a:t>
            </a:r>
            <a:r>
              <a:rPr lang="th-TH" sz="3200" dirty="0"/>
              <a:t>ทำหน้าที่คืนค่าคำตอบปลอมๆ</a:t>
            </a:r>
            <a:endParaRPr lang="en-US" sz="3200" dirty="0"/>
          </a:p>
          <a:p>
            <a:pPr lvl="1"/>
            <a:r>
              <a:rPr lang="en-US" sz="3200" dirty="0"/>
              <a:t>Why?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def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FF00FF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ones_digit</a:t>
            </a:r>
            <a:r>
              <a:rPr lang="en-US" sz="2000" dirty="0">
                <a:solidFill>
                  <a:srgbClr val="00008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x</a:t>
            </a:r>
            <a:r>
              <a:rPr lang="en-US" sz="2000" dirty="0">
                <a:solidFill>
                  <a:srgbClr val="00008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):</a:t>
            </a:r>
            <a:endParaRPr lang="en-US" sz="2000" dirty="0"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return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3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 			</a:t>
            </a:r>
            <a:r>
              <a:rPr lang="en-US" sz="2000" dirty="0">
                <a:solidFill>
                  <a:srgbClr val="008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# stub, for testing</a:t>
            </a:r>
            <a:endParaRPr lang="en-US" sz="2000" dirty="0"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test_ones_digit</a:t>
            </a:r>
            <a:r>
              <a:rPr lang="en-US" sz="2000" dirty="0">
                <a:solidFill>
                  <a:srgbClr val="00008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()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 		</a:t>
            </a:r>
            <a:r>
              <a:rPr lang="en-US" sz="2000" dirty="0">
                <a:solidFill>
                  <a:srgbClr val="008000"/>
                </a:solidFill>
                <a:latin typeface="Consolas" panose="020B0609020204030204" pitchFamily="49" charset="0"/>
                <a:ea typeface="Times New Roman"/>
                <a:cs typeface="Consolas" panose="020B0609020204030204" pitchFamily="49" charset="0"/>
              </a:rPr>
              <a:t># actually run the test!</a:t>
            </a:r>
            <a:endParaRPr lang="en-US" sz="2000" dirty="0"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sz="2000" dirty="0">
              <a:latin typeface="Consolas" panose="020B0609020204030204" pitchFamily="49" charset="0"/>
              <a:ea typeface="Calibri"/>
              <a:cs typeface="Consolas" panose="020B0609020204030204" pitchFamily="49" charset="0"/>
            </a:endParaRPr>
          </a:p>
          <a:p>
            <a:pPr marL="41148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8142" y="5562600"/>
            <a:ext cx="6087717" cy="874643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assert(</a:t>
            </a:r>
            <a:r>
              <a:rPr lang="en-US" sz="20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ones_digit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(7890) == 0)</a:t>
            </a:r>
            <a:b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0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AssertionError</a:t>
            </a:r>
            <a:endParaRPr lang="en-US" sz="2000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Left Arrow 5"/>
          <p:cNvSpPr/>
          <p:nvPr/>
        </p:nvSpPr>
        <p:spPr>
          <a:xfrm>
            <a:off x="6480313" y="5715000"/>
            <a:ext cx="1444487" cy="56984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Surprised?</a:t>
            </a:r>
          </a:p>
        </p:txBody>
      </p:sp>
      <p:sp>
        <p:nvSpPr>
          <p:cNvPr id="7" name="Rectangle 6"/>
          <p:cNvSpPr/>
          <p:nvPr/>
        </p:nvSpPr>
        <p:spPr>
          <a:xfrm>
            <a:off x="2514600" y="3810000"/>
            <a:ext cx="4724400" cy="5334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lvl="1"/>
            <a:r>
              <a:rPr lang="th-TH" sz="3200" b="1" dirty="0">
                <a:solidFill>
                  <a:schemeClr val="tx1"/>
                </a:solidFill>
                <a:latin typeface="BrowalliaUPC" pitchFamily="34" charset="-34"/>
                <a:cs typeface="BrowalliaUPC" pitchFamily="34" charset="-34"/>
              </a:rPr>
              <a:t>เพื่อที่จะได้ลอง </a:t>
            </a:r>
            <a:r>
              <a:rPr lang="en-US" sz="3200" b="1" dirty="0">
                <a:solidFill>
                  <a:schemeClr val="tx1"/>
                </a:solidFill>
                <a:latin typeface="BrowalliaUPC" pitchFamily="34" charset="-34"/>
                <a:cs typeface="BrowalliaUPC" pitchFamily="34" charset="-34"/>
              </a:rPr>
              <a:t>run </a:t>
            </a:r>
            <a:r>
              <a:rPr lang="th-TH" sz="3200" b="1" dirty="0">
                <a:solidFill>
                  <a:schemeClr val="tx1"/>
                </a:solidFill>
                <a:latin typeface="BrowalliaUPC" pitchFamily="34" charset="-34"/>
                <a:cs typeface="BrowalliaUPC" pitchFamily="34" charset="-34"/>
              </a:rPr>
              <a:t>ฟังก์ชันทดสอบ</a:t>
            </a:r>
            <a:endParaRPr lang="en-US" sz="3200" b="1" dirty="0">
              <a:solidFill>
                <a:schemeClr val="tx1"/>
              </a:solidFill>
              <a:latin typeface="BrowalliaUPC" pitchFamily="34" charset="-34"/>
              <a:cs typeface="BrowalliaUPC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55956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Ones Digit [5]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h-TH" dirty="0"/>
              <a:t>แก้ปัญหา</a:t>
            </a:r>
            <a:r>
              <a:rPr lang="en-US" dirty="0"/>
              <a:t>, </a:t>
            </a:r>
            <a:r>
              <a:rPr lang="th-TH" dirty="0"/>
              <a:t>ทดสอบ</a:t>
            </a:r>
            <a:r>
              <a:rPr lang="en-US" dirty="0"/>
              <a:t>, </a:t>
            </a:r>
            <a:r>
              <a:rPr lang="th-TH" dirty="0"/>
              <a:t>ทำซ้ำ</a:t>
            </a:r>
            <a:endParaRPr lang="en-US" dirty="0"/>
          </a:p>
          <a:p>
            <a:pPr lvl="1"/>
            <a:r>
              <a:rPr lang="th-TH" dirty="0"/>
              <a:t>ตอนนี้เหลือเพียงขั้นตอนเดียวคือการแก้ปัญหา</a:t>
            </a:r>
            <a:endParaRPr lang="en-US" dirty="0"/>
          </a:p>
          <a:p>
            <a:pPr lvl="1"/>
            <a:r>
              <a:rPr lang="en-US" dirty="0"/>
              <a:t>And how do we do that?  </a:t>
            </a:r>
          </a:p>
          <a:p>
            <a:pPr lvl="2"/>
            <a:r>
              <a:rPr lang="en-US" dirty="0"/>
              <a:t>Quite simple:  the x % y gives the remainder</a:t>
            </a:r>
          </a:p>
          <a:p>
            <a:pPr lvl="2"/>
            <a:r>
              <a:rPr lang="en-US" dirty="0"/>
              <a:t>So 1's digit is just x % 10</a:t>
            </a:r>
          </a:p>
          <a:p>
            <a:pPr marL="114300" indent="0">
              <a:buNone/>
            </a:pPr>
            <a:r>
              <a:rPr lang="en-US" sz="2200" dirty="0" err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rgbClr val="FF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ones_digit</a:t>
            </a:r>
            <a:r>
              <a:rPr lang="en-US" sz="2200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200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):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marL="114300" indent="0">
              <a:buNone/>
            </a:pP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 </a:t>
            </a:r>
            <a:r>
              <a:rPr lang="en-US" sz="2200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10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		</a:t>
            </a:r>
            <a:r>
              <a:rPr lang="en-US" sz="2200" dirty="0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first attempt!</a:t>
            </a:r>
            <a:endParaRPr lang="en-US" sz="2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2"/>
            <a:endParaRPr lang="en-US" dirty="0"/>
          </a:p>
          <a:p>
            <a:pPr lvl="1"/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2000" dirty="0">
                <a:latin typeface="Consolas" panose="020B0609020204030204" pitchFamily="49" charset="0"/>
                <a:ea typeface="Calibri"/>
                <a:cs typeface="Consolas" panose="020B0609020204030204" pitchFamily="49" charset="0"/>
              </a:rPr>
              <a:t> </a:t>
            </a:r>
          </a:p>
          <a:p>
            <a:pPr marL="41148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8142" y="5562600"/>
            <a:ext cx="6087717" cy="874643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assert(</a:t>
            </a:r>
            <a:r>
              <a:rPr lang="en-US" sz="20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ones_digit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(-54) == 4)</a:t>
            </a:r>
            <a:b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0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AssertionError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             </a:t>
            </a:r>
            <a:r>
              <a:rPr lang="en-US" sz="20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-_- </a:t>
            </a:r>
          </a:p>
        </p:txBody>
      </p:sp>
      <p:sp>
        <p:nvSpPr>
          <p:cNvPr id="7" name="Rectangle 6"/>
          <p:cNvSpPr/>
          <p:nvPr/>
        </p:nvSpPr>
        <p:spPr>
          <a:xfrm>
            <a:off x="7467600" y="755502"/>
            <a:ext cx="914400" cy="2597298"/>
          </a:xfrm>
          <a:prstGeom prst="rect">
            <a:avLst/>
          </a:prstGeom>
          <a:solidFill>
            <a:schemeClr val="bg1"/>
          </a:solidFill>
          <a:ln w="25400">
            <a:solidFill>
              <a:srgbClr val="92D05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15000"/>
              </a:lnSpc>
            </a:pPr>
            <a:r>
              <a:rPr lang="en-US" sz="2400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Test cases:</a:t>
            </a:r>
          </a:p>
          <a:p>
            <a:pPr>
              <a:lnSpc>
                <a:spcPct val="115000"/>
              </a:lnSpc>
            </a:pPr>
            <a:r>
              <a:rPr lang="en-US" sz="2400" b="1" dirty="0">
                <a:solidFill>
                  <a:srgbClr val="20805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123</a:t>
            </a:r>
          </a:p>
          <a:p>
            <a:pPr>
              <a:lnSpc>
                <a:spcPct val="115000"/>
              </a:lnSpc>
            </a:pPr>
            <a:r>
              <a:rPr lang="en-US" sz="2400" b="1" dirty="0">
                <a:solidFill>
                  <a:srgbClr val="20805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7890</a:t>
            </a:r>
          </a:p>
          <a:p>
            <a:pPr>
              <a:lnSpc>
                <a:spcPct val="115000"/>
              </a:lnSpc>
            </a:pPr>
            <a:r>
              <a:rPr lang="en-US" sz="2400" b="1" dirty="0">
                <a:solidFill>
                  <a:srgbClr val="20805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6</a:t>
            </a:r>
          </a:p>
          <a:p>
            <a:pPr>
              <a:lnSpc>
                <a:spcPct val="115000"/>
              </a:lnSpc>
            </a:pPr>
            <a:r>
              <a:rPr lang="en-US" sz="2400" b="1" dirty="0">
                <a:solidFill>
                  <a:srgbClr val="C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-54</a:t>
            </a:r>
          </a:p>
        </p:txBody>
      </p:sp>
    </p:spTree>
    <p:extLst>
      <p:ext uri="{BB962C8B-B14F-4D97-AF65-F5344CB8AC3E}">
        <p14:creationId xmlns:p14="http://schemas.microsoft.com/office/powerpoint/2010/main" val="3044785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</a:t>
            </a:r>
            <a:r>
              <a:rPr lang="en-US" dirty="0" err="1"/>
              <a:t>onesDigit</a:t>
            </a:r>
            <a:r>
              <a:rPr lang="en-US" dirty="0"/>
              <a:t> [6]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h-TH" sz="3500" dirty="0"/>
              <a:t>แก้ปัญหา</a:t>
            </a:r>
            <a:r>
              <a:rPr lang="en-US" sz="3500" dirty="0"/>
              <a:t>, </a:t>
            </a:r>
            <a:r>
              <a:rPr lang="th-TH" sz="3500" dirty="0"/>
              <a:t>ทดสอบ</a:t>
            </a:r>
            <a:r>
              <a:rPr lang="en-US" sz="3500" dirty="0"/>
              <a:t>, </a:t>
            </a:r>
            <a:r>
              <a:rPr lang="th-TH" sz="3500" dirty="0"/>
              <a:t>ทำซ้ำ</a:t>
            </a:r>
            <a:r>
              <a:rPr lang="en-US" sz="3500" dirty="0"/>
              <a:t> [2]</a:t>
            </a:r>
          </a:p>
          <a:p>
            <a:pPr lvl="1"/>
            <a:r>
              <a:rPr lang="en-US" sz="3500" dirty="0"/>
              <a:t>(</a:t>
            </a:r>
            <a:r>
              <a:rPr lang="th-TH" sz="3500" dirty="0"/>
              <a:t>อย่างน้อยก็</a:t>
            </a:r>
            <a:r>
              <a:rPr lang="en-US" sz="3500" dirty="0"/>
              <a:t>)</a:t>
            </a:r>
            <a:r>
              <a:rPr lang="th-TH" sz="3500" dirty="0"/>
              <a:t> ผ่าน </a:t>
            </a:r>
            <a:r>
              <a:rPr lang="en-US" sz="3500" dirty="0"/>
              <a:t>3 Test Case </a:t>
            </a:r>
            <a:r>
              <a:rPr lang="th-TH" sz="3500" dirty="0"/>
              <a:t>แรก </a:t>
            </a:r>
            <a:endParaRPr lang="en-US" sz="3500" dirty="0"/>
          </a:p>
          <a:p>
            <a:pPr lvl="1"/>
            <a:r>
              <a:rPr lang="th-TH" sz="3500" dirty="0"/>
              <a:t>ดูเหมือนฟังก์ชันของเราจะใช้ได้กับจำนวนบวกแต่ทำงานพลาดถ้าเป็น</a:t>
            </a:r>
            <a:r>
              <a:rPr lang="th-TH" sz="3500" u="sng" dirty="0"/>
              <a:t>จำนวนลบ</a:t>
            </a:r>
            <a:endParaRPr lang="en-US" sz="3500" u="sng" dirty="0"/>
          </a:p>
          <a:p>
            <a:pPr lvl="1"/>
            <a:r>
              <a:rPr lang="en-US" sz="3500" dirty="0"/>
              <a:t>Why? </a:t>
            </a:r>
            <a:r>
              <a:rPr lang="th-TH" sz="3500" dirty="0"/>
              <a:t>ลองพิจารณาการทำงานของ</a:t>
            </a:r>
            <a:r>
              <a:rPr lang="en-US" sz="3500" dirty="0"/>
              <a:t> modulo </a:t>
            </a:r>
          </a:p>
          <a:p>
            <a:pPr marL="114300" indent="0">
              <a:buNone/>
            </a:pPr>
            <a:r>
              <a:rPr lang="en-US" sz="2200" dirty="0" err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 err="1">
                <a:solidFill>
                  <a:srgbClr val="FF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ones_digit</a:t>
            </a:r>
            <a:r>
              <a:rPr lang="en-US" sz="2200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</a:t>
            </a:r>
            <a:r>
              <a:rPr lang="en-US" sz="2200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):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marL="114300" indent="0">
              <a:buNone/>
            </a:pP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2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u="sng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abs(x)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00008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10</a:t>
            </a:r>
            <a:r>
              <a:rPr lang="en-US" sz="22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	</a:t>
            </a:r>
            <a:r>
              <a:rPr lang="en-US" sz="2200" dirty="0">
                <a:solidFill>
                  <a:srgbClr val="008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second attempt!</a:t>
            </a:r>
            <a:endParaRPr lang="en-US" sz="2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2"/>
            <a:endParaRPr lang="en-US" dirty="0"/>
          </a:p>
          <a:p>
            <a:pPr lvl="1"/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2000" dirty="0">
                <a:latin typeface="Consolas" panose="020B0609020204030204" pitchFamily="49" charset="0"/>
                <a:ea typeface="Calibri"/>
                <a:cs typeface="Consolas" panose="020B0609020204030204" pitchFamily="49" charset="0"/>
              </a:rPr>
              <a:t> </a:t>
            </a:r>
          </a:p>
          <a:p>
            <a:pPr marL="41148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8142" y="5562600"/>
            <a:ext cx="6087717" cy="874643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Testing </a:t>
            </a:r>
            <a:r>
              <a:rPr lang="en-US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ones_digit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... Passed all tests!    </a:t>
            </a:r>
            <a:r>
              <a:rPr lang="en-US" sz="20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^_^</a:t>
            </a:r>
          </a:p>
        </p:txBody>
      </p:sp>
    </p:spTree>
    <p:extLst>
      <p:ext uri="{BB962C8B-B14F-4D97-AF65-F5344CB8AC3E}">
        <p14:creationId xmlns:p14="http://schemas.microsoft.com/office/powerpoint/2010/main" val="3994363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3"/>
              </a:rPr>
              <a:t>http://www.greenteapress.com/thinkpython/thinkCSpy/html/chap03.html</a:t>
            </a:r>
            <a:endParaRPr lang="en-US" dirty="0"/>
          </a:p>
          <a:p>
            <a:r>
              <a:rPr lang="en-US" dirty="0">
                <a:hlinkClick r:id="rId4"/>
              </a:rPr>
              <a:t>http://www.kosbie.net/cmu/spring-13/15-112/handouts/notes-writing-functions-examples.html</a:t>
            </a:r>
            <a:endParaRPr lang="en-US" dirty="0"/>
          </a:p>
          <a:p>
            <a:r>
              <a:rPr lang="en-US" dirty="0">
                <a:hlinkClick r:id="rId5"/>
              </a:rPr>
              <a:t>https://docs.python.org/3/tutorial/controlflow.html#defining-functions</a:t>
            </a:r>
            <a:endParaRPr lang="en-US" dirty="0"/>
          </a:p>
          <a:p>
            <a:r>
              <a:rPr lang="en-US" dirty="0">
                <a:hlinkClick r:id="rId6"/>
              </a:rPr>
              <a:t>http://www.minich.com/education/wyo/stylesheets/pseudocode.htm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982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Function? [3]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5253680"/>
          </a:xfrm>
        </p:spPr>
        <p:txBody>
          <a:bodyPr>
            <a:normAutofit/>
          </a:bodyPr>
          <a:lstStyle/>
          <a:p>
            <a:pPr lvl="1"/>
            <a:r>
              <a:rPr lang="th-TH" dirty="0"/>
              <a:t>และในบางกรณีในฐานะโปรแกรมเมอร์เราจำเป็นต้องสร้างฟังก์ชันขึ้นเอง เพื่อเรียกใช้ในภายหลัง </a:t>
            </a:r>
          </a:p>
          <a:p>
            <a:pPr lvl="2"/>
            <a:r>
              <a:rPr lang="th-TH" dirty="0"/>
              <a:t>ต้องกำหนดการรับค่า และการคืนค่า</a:t>
            </a:r>
          </a:p>
          <a:p>
            <a:pPr lvl="2"/>
            <a:r>
              <a:rPr lang="th-TH" dirty="0"/>
              <a:t>ต้องเข้าใจกระบวนการที่เกิดขึ้นภายใน</a:t>
            </a:r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060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Built-in functions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Think Python: How to Think Like a Computer Scientist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564882" cy="46016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812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868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abs()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dict()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help()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min()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setattr()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68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all()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dir()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hex()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next()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slice()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68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any()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divmod()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id()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object()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sorted()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68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ascii()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enumerate()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input()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oct()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staticmethod()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868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bin()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eval()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int()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open()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str()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868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bool()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exec()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isinstance()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ord()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sum()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868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bytearray()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filter()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issubclass()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pow()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super()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868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bytes()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float()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iter()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print()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tuple()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868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callable()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format()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len</a:t>
                      </a:r>
                      <a:r>
                        <a:rPr lang="en-US" sz="1800" u="none" strike="noStrike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()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property()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type()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868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chr()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frozenset()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list()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range()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vars</a:t>
                      </a:r>
                      <a:r>
                        <a:rPr lang="en-US" sz="1800" u="none" strike="noStrike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()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868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classmethod</a:t>
                      </a:r>
                      <a:r>
                        <a:rPr lang="en-US" sz="1800" u="none" strike="noStrike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()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getattr</a:t>
                      </a:r>
                      <a:r>
                        <a:rPr lang="en-US" sz="1800" u="none" strike="noStrike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()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locals()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repr</a:t>
                      </a:r>
                      <a:r>
                        <a:rPr lang="en-US" sz="1800" u="none" strike="noStrike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()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zip()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868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compile()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globals()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map()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reversed()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__import__()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868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complex()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hasattr()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max()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round()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868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delattr()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hash()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memoryview()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set()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584" marR="7584" marT="7584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" y="274320"/>
            <a:ext cx="8381999" cy="3108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https://docs.python.org/3.4/library/functions.html</a:t>
            </a:r>
          </a:p>
        </p:txBody>
      </p:sp>
    </p:spTree>
    <p:extLst>
      <p:ext uri="{BB962C8B-B14F-4D97-AF65-F5344CB8AC3E}">
        <p14:creationId xmlns:p14="http://schemas.microsoft.com/office/powerpoint/2010/main" val="1365691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sz="4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print()</a:t>
            </a:r>
            <a:r>
              <a:rPr lang="en-US" sz="4000" dirty="0">
                <a:solidFill>
                  <a:srgbClr val="0070C0"/>
                </a:solidFill>
              </a:rPr>
              <a:t> </a:t>
            </a:r>
            <a:r>
              <a:rPr lang="en-US" dirty="0"/>
              <a:t>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2800" dirty="0"/>
              <a:t>โดยปกติแล้วฟังก์ชัน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print()</a:t>
            </a:r>
            <a:r>
              <a:rPr lang="en-US" sz="2800" dirty="0"/>
              <a:t> </a:t>
            </a:r>
            <a:r>
              <a:rPr lang="th-TH" sz="2800" dirty="0"/>
              <a:t>จะเพิ่มอักขระพิเศษคือ </a:t>
            </a:r>
            <a:r>
              <a:rPr lang="en-US" sz="2800" dirty="0"/>
              <a:t>Newline Character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(\n) </a:t>
            </a:r>
            <a:r>
              <a:rPr lang="en-US" sz="2800" dirty="0"/>
              <a:t>- </a:t>
            </a:r>
            <a:r>
              <a:rPr lang="th-TH" sz="2800" dirty="0"/>
              <a:t>ขึ้นบรรทัดใหม่</a:t>
            </a:r>
            <a:r>
              <a:rPr lang="en-US" sz="2800" dirty="0"/>
              <a:t> </a:t>
            </a:r>
            <a:r>
              <a:rPr lang="th-TH" sz="2800" dirty="0"/>
              <a:t>หลังทุกข้อความที่แสดง</a:t>
            </a:r>
            <a:endParaRPr lang="en-US" sz="2800" dirty="0"/>
          </a:p>
          <a:p>
            <a:endParaRPr lang="en-US" sz="2800" dirty="0"/>
          </a:p>
          <a:p>
            <a:pPr marL="114300" indent="0">
              <a:buNone/>
            </a:pPr>
            <a:endParaRPr lang="en-US" sz="2800" dirty="0"/>
          </a:p>
          <a:p>
            <a:r>
              <a:rPr lang="th-TH" sz="2800" dirty="0"/>
              <a:t>หากต้องการให้แสดงข้อความจากฟังก์ชัน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print()</a:t>
            </a:r>
            <a:r>
              <a:rPr lang="en-US" sz="2800" dirty="0"/>
              <a:t> </a:t>
            </a:r>
            <a:r>
              <a:rPr lang="th-TH" sz="2800" dirty="0"/>
              <a:t>หลายๆ ข้อความในบรรทัดเดียวกัน สามารถทำได้โดยการระบุ พารามิเตอร์</a:t>
            </a:r>
            <a:r>
              <a:rPr lang="en-US" sz="2800" dirty="0"/>
              <a:t>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end="" </a:t>
            </a:r>
            <a:r>
              <a:rPr lang="th-TH" sz="2800" dirty="0"/>
              <a:t>เมื่อเรียกใช้ฟังก์ชัน เช่น</a:t>
            </a:r>
            <a:endParaRPr lang="en-US" sz="2800" dirty="0"/>
          </a:p>
          <a:p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514600"/>
            <a:ext cx="3657600" cy="1066800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nb-NO" dirty="0">
                <a:solidFill>
                  <a:srgbClr val="C00000"/>
                </a:solidFill>
                <a:latin typeface="Consolas" panose="020B0609020204030204" pitchFamily="49" charset="0"/>
              </a:rPr>
              <a:t># script hello.py</a:t>
            </a:r>
          </a:p>
          <a:p>
            <a:r>
              <a:rPr lang="nb-NO" b="1" dirty="0">
                <a:solidFill>
                  <a:srgbClr val="0000FF"/>
                </a:solidFill>
                <a:latin typeface="Consolas" panose="020B0609020204030204" pitchFamily="49" charset="0"/>
              </a:rPr>
              <a:t>print</a:t>
            </a:r>
            <a:r>
              <a:rPr lang="nb-NO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nb-NO" dirty="0">
                <a:solidFill>
                  <a:srgbClr val="808080"/>
                </a:solidFill>
                <a:latin typeface="Consolas" panose="020B0609020204030204" pitchFamily="49" charset="0"/>
              </a:rPr>
              <a:t>"hello"</a:t>
            </a:r>
            <a:r>
              <a:rPr lang="nb-NO" b="1" dirty="0">
                <a:solidFill>
                  <a:srgbClr val="000080"/>
                </a:solidFill>
                <a:latin typeface="Consolas" panose="020B0609020204030204" pitchFamily="49" charset="0"/>
              </a:rPr>
              <a:t>)	</a:t>
            </a:r>
          </a:p>
          <a:p>
            <a:r>
              <a:rPr lang="nb-NO" b="1" dirty="0">
                <a:solidFill>
                  <a:srgbClr val="0000FF"/>
                </a:solidFill>
                <a:latin typeface="Consolas" panose="020B0609020204030204" pitchFamily="49" charset="0"/>
              </a:rPr>
              <a:t>print</a:t>
            </a:r>
            <a:r>
              <a:rPr lang="nb-NO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nb-NO" dirty="0">
                <a:solidFill>
                  <a:srgbClr val="808080"/>
                </a:solidFill>
                <a:latin typeface="Consolas" panose="020B0609020204030204" pitchFamily="49" charset="0"/>
              </a:rPr>
              <a:t>"Jon Snow"</a:t>
            </a:r>
            <a:r>
              <a:rPr lang="nb-NO" b="1" dirty="0">
                <a:solidFill>
                  <a:srgbClr val="000080"/>
                </a:solidFill>
                <a:latin typeface="Consolas" panose="020B0609020204030204" pitchFamily="49" charset="0"/>
              </a:rPr>
              <a:t>)</a:t>
            </a:r>
            <a:r>
              <a:rPr lang="nb-NO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endParaRPr lang="nb-NO" dirty="0">
              <a:effectLst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24400" y="2514600"/>
            <a:ext cx="3657600" cy="1066800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nb-NO" dirty="0">
                <a:solidFill>
                  <a:schemeClr val="tx1"/>
                </a:solidFill>
                <a:latin typeface="Consolas" panose="020B0609020204030204" pitchFamily="49" charset="0"/>
              </a:rPr>
              <a:t>$ python hello.py</a:t>
            </a:r>
          </a:p>
          <a:p>
            <a:r>
              <a:rPr lang="nb-NO" dirty="0"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Hello</a:t>
            </a:r>
          </a:p>
          <a:p>
            <a:r>
              <a:rPr lang="nb-NO" dirty="0">
                <a:solidFill>
                  <a:schemeClr val="tx1"/>
                </a:solidFill>
                <a:latin typeface="Consolas" panose="020B0609020204030204" pitchFamily="49" charset="0"/>
              </a:rPr>
              <a:t>Jon Snow</a:t>
            </a:r>
            <a:endParaRPr lang="nb-NO" dirty="0">
              <a:solidFill>
                <a:schemeClr val="tx1"/>
              </a:solidFill>
              <a:effectLst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2000" y="4876800"/>
            <a:ext cx="3657600" cy="1069848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endParaRPr lang="nb-NO" b="1" dirty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r>
              <a:rPr lang="nb-NO" b="1" dirty="0">
                <a:solidFill>
                  <a:srgbClr val="0000FF"/>
                </a:solidFill>
                <a:latin typeface="Consolas" panose="020B0609020204030204" pitchFamily="49" charset="0"/>
              </a:rPr>
              <a:t>print</a:t>
            </a:r>
            <a:r>
              <a:rPr lang="nb-NO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nb-NO" dirty="0">
                <a:solidFill>
                  <a:srgbClr val="808080"/>
                </a:solidFill>
                <a:latin typeface="Consolas" panose="020B0609020204030204" pitchFamily="49" charset="0"/>
              </a:rPr>
              <a:t>"hello"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end=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""</a:t>
            </a:r>
            <a:r>
              <a:rPr lang="nb-NO" b="1" dirty="0">
                <a:solidFill>
                  <a:srgbClr val="000080"/>
                </a:solidFill>
                <a:latin typeface="Consolas" panose="020B0609020204030204" pitchFamily="49" charset="0"/>
              </a:rPr>
              <a:t>)</a:t>
            </a:r>
            <a:endParaRPr lang="nb-NO" dirty="0">
              <a:solidFill>
                <a:srgbClr val="C00000"/>
              </a:solidFill>
              <a:latin typeface="Consolas" panose="020B0609020204030204" pitchFamily="49" charset="0"/>
            </a:endParaRPr>
          </a:p>
          <a:p>
            <a:r>
              <a:rPr lang="nb-NO" b="1" dirty="0">
                <a:solidFill>
                  <a:srgbClr val="0000FF"/>
                </a:solidFill>
                <a:latin typeface="Consolas" panose="020B0609020204030204" pitchFamily="49" charset="0"/>
              </a:rPr>
              <a:t>print</a:t>
            </a:r>
            <a:r>
              <a:rPr lang="nb-NO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nb-NO" dirty="0">
                <a:solidFill>
                  <a:srgbClr val="808080"/>
                </a:solidFill>
                <a:latin typeface="Consolas" panose="020B0609020204030204" pitchFamily="49" charset="0"/>
              </a:rPr>
              <a:t>"Jon Snow"</a:t>
            </a:r>
            <a:r>
              <a:rPr lang="nb-NO" b="1" dirty="0">
                <a:solidFill>
                  <a:srgbClr val="000080"/>
                </a:solidFill>
                <a:latin typeface="Consolas" panose="020B0609020204030204" pitchFamily="49" charset="0"/>
              </a:rPr>
              <a:t>)</a:t>
            </a:r>
            <a:endParaRPr lang="nb-NO" dirty="0">
              <a:effectLst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724400" y="4876800"/>
            <a:ext cx="3657600" cy="1066800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nb-NO" dirty="0">
                <a:solidFill>
                  <a:schemeClr val="tx1"/>
                </a:solidFill>
                <a:latin typeface="Consolas" panose="020B0609020204030204" pitchFamily="49" charset="0"/>
              </a:rPr>
              <a:t>$ python hello.py</a:t>
            </a:r>
          </a:p>
          <a:p>
            <a:r>
              <a:rPr lang="nb-NO" dirty="0"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Hello</a:t>
            </a:r>
            <a:r>
              <a:rPr lang="nb-NO" dirty="0">
                <a:solidFill>
                  <a:schemeClr val="tx1"/>
                </a:solidFill>
                <a:latin typeface="Consolas" panose="020B0609020204030204" pitchFamily="49" charset="0"/>
              </a:rPr>
              <a:t>Jon Snow</a:t>
            </a:r>
            <a:endParaRPr lang="nb-NO" dirty="0">
              <a:solidFill>
                <a:schemeClr val="tx1"/>
              </a:solidFill>
              <a:effectLst/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4295775" y="2705100"/>
            <a:ext cx="457200" cy="685800"/>
          </a:xfrm>
          <a:prstGeom prst="rightArrow">
            <a:avLst/>
          </a:prstGeom>
          <a:solidFill>
            <a:srgbClr val="FFC000"/>
          </a:solidFill>
          <a:ln>
            <a:solidFill>
              <a:srgbClr val="FF7700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4295775" y="5066785"/>
            <a:ext cx="457200" cy="685800"/>
          </a:xfrm>
          <a:prstGeom prst="rightArrow">
            <a:avLst/>
          </a:prstGeom>
          <a:solidFill>
            <a:srgbClr val="FFC000"/>
          </a:solidFill>
          <a:ln>
            <a:solidFill>
              <a:srgbClr val="FF77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Arrow 6"/>
          <p:cNvSpPr/>
          <p:nvPr/>
        </p:nvSpPr>
        <p:spPr>
          <a:xfrm>
            <a:off x="5334000" y="5429781"/>
            <a:ext cx="228600" cy="266185"/>
          </a:xfrm>
          <a:prstGeom prst="upArrow">
            <a:avLst/>
          </a:prstGeom>
          <a:solidFill>
            <a:srgbClr val="FF7700"/>
          </a:solidFill>
          <a:ln>
            <a:solidFill>
              <a:srgbClr val="FF77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096462" y="6019800"/>
            <a:ext cx="5285538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6600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end</a:t>
            </a:r>
            <a:r>
              <a:rPr lang="en-US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ถือเป็น พารามิเตอร์</a:t>
            </a:r>
            <a:r>
              <a:rPr lang="en-US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แบบพิเศษ คือจะระบุหรือไม่ระบุก็ได้เมื่อมีการเรียกใช้ฟังก์ชัน เราเรียก พารามิเตอร์</a:t>
            </a:r>
            <a:r>
              <a:rPr lang="en-US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ลักษณะนี้ว่า </a:t>
            </a:r>
            <a:r>
              <a:rPr lang="en-US" b="1" dirty="0">
                <a:solidFill>
                  <a:schemeClr val="tx1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Optional Parameters</a:t>
            </a:r>
          </a:p>
        </p:txBody>
      </p:sp>
    </p:spTree>
    <p:extLst>
      <p:ext uri="{BB962C8B-B14F-4D97-AF65-F5344CB8AC3E}">
        <p14:creationId xmlns:p14="http://schemas.microsoft.com/office/powerpoint/2010/main" val="1380880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sz="4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print()</a:t>
            </a:r>
            <a:r>
              <a:rPr lang="en-US" sz="4000" dirty="0">
                <a:solidFill>
                  <a:srgbClr val="0070C0"/>
                </a:solidFill>
              </a:rPr>
              <a:t> </a:t>
            </a:r>
            <a:r>
              <a:rPr lang="en-US" dirty="0"/>
              <a:t>function 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8001000" cy="4800600"/>
          </a:xfrm>
        </p:spPr>
        <p:txBody>
          <a:bodyPr>
            <a:normAutofit/>
          </a:bodyPr>
          <a:lstStyle/>
          <a:p>
            <a:r>
              <a:rPr lang="th-TH" sz="2800" dirty="0"/>
              <a:t>หากต้องการคั่นระหว่าง </a:t>
            </a:r>
            <a:r>
              <a:rPr lang="en-US" sz="2800" dirty="0"/>
              <a:t>Output </a:t>
            </a:r>
            <a:r>
              <a:rPr lang="th-TH" sz="2800" dirty="0"/>
              <a:t>ของฟังก์ชัน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print()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th-TH" sz="2800" dirty="0"/>
              <a:t>ด้วย </a:t>
            </a:r>
            <a:r>
              <a:rPr lang="en-US" sz="2800" dirty="0"/>
              <a:t>Space </a:t>
            </a:r>
            <a:r>
              <a:rPr lang="th-TH" sz="2800" dirty="0"/>
              <a:t>หรืออักขระอื่นๆ เราสามารถระบุได้ด้วย พารามิเตอร์</a:t>
            </a:r>
            <a:r>
              <a:rPr lang="en-US" sz="2800" dirty="0"/>
              <a:t>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end</a:t>
            </a:r>
            <a:r>
              <a:rPr lang="en-US" sz="2800" dirty="0"/>
              <a:t> </a:t>
            </a:r>
            <a:r>
              <a:rPr lang="th-TH" sz="2800" dirty="0"/>
              <a:t>เช่นกันดังแสดงด้านล่าง</a:t>
            </a:r>
            <a:endParaRPr lang="en-US" sz="2800" dirty="0"/>
          </a:p>
          <a:p>
            <a:endParaRPr lang="en-US" sz="2800" dirty="0"/>
          </a:p>
          <a:p>
            <a:pPr marL="114300" indent="0">
              <a:buNone/>
            </a:pPr>
            <a:endParaRPr lang="en-US" sz="2800" dirty="0"/>
          </a:p>
          <a:p>
            <a:r>
              <a:rPr lang="th-TH" sz="2800" dirty="0"/>
              <a:t>ในลักษณะเดียวกันกับ พารามิเตอร์</a:t>
            </a:r>
            <a:r>
              <a:rPr lang="en-US" sz="2800" dirty="0"/>
              <a:t> </a:t>
            </a:r>
            <a:r>
              <a:rPr lang="en-US" sz="18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end</a:t>
            </a:r>
            <a:r>
              <a:rPr lang="en-US" sz="2800" dirty="0"/>
              <a:t> </a:t>
            </a:r>
            <a:r>
              <a:rPr lang="th-TH" sz="2800" dirty="0"/>
              <a:t>ฟังก์ชัน </a:t>
            </a:r>
            <a:r>
              <a:rPr lang="en-US" sz="18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print()</a:t>
            </a:r>
            <a:r>
              <a:rPr lang="en-US" sz="2800" dirty="0"/>
              <a:t> </a:t>
            </a:r>
            <a:r>
              <a:rPr lang="th-TH" sz="2800" dirty="0"/>
              <a:t>ใช้ พารามิเตอร์</a:t>
            </a:r>
            <a:r>
              <a:rPr lang="en-US" sz="2800" dirty="0"/>
              <a:t> </a:t>
            </a:r>
            <a:r>
              <a:rPr lang="en-US" sz="18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sep</a:t>
            </a:r>
            <a:r>
              <a:rPr lang="en-US" sz="2800" dirty="0"/>
              <a:t> </a:t>
            </a:r>
            <a:r>
              <a:rPr lang="th-TH" sz="2800" dirty="0"/>
              <a:t>เพื่อระบุอักขระที่ใช้แยกระหว่างพารามิเตอร์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886075"/>
            <a:ext cx="3657600" cy="1066800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endParaRPr lang="nb-NO" b="1" dirty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r>
              <a:rPr lang="nb-NO" b="1" dirty="0">
                <a:solidFill>
                  <a:srgbClr val="0000FF"/>
                </a:solidFill>
                <a:latin typeface="Consolas" panose="020B0609020204030204" pitchFamily="49" charset="0"/>
              </a:rPr>
              <a:t>print</a:t>
            </a:r>
            <a:r>
              <a:rPr lang="nb-NO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nb-NO" dirty="0">
                <a:solidFill>
                  <a:srgbClr val="808080"/>
                </a:solidFill>
                <a:latin typeface="Consolas" panose="020B0609020204030204" pitchFamily="49" charset="0"/>
              </a:rPr>
              <a:t>"hello"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end=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"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</a:rPr>
              <a:t>**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"</a:t>
            </a:r>
            <a:r>
              <a:rPr lang="nb-NO" b="1" dirty="0">
                <a:solidFill>
                  <a:srgbClr val="000080"/>
                </a:solidFill>
                <a:latin typeface="Consolas" panose="020B0609020204030204" pitchFamily="49" charset="0"/>
              </a:rPr>
              <a:t>)</a:t>
            </a:r>
            <a:endParaRPr lang="nb-NO" dirty="0">
              <a:solidFill>
                <a:srgbClr val="C00000"/>
              </a:solidFill>
              <a:latin typeface="Consolas" panose="020B0609020204030204" pitchFamily="49" charset="0"/>
            </a:endParaRPr>
          </a:p>
          <a:p>
            <a:r>
              <a:rPr lang="nb-NO" b="1" dirty="0">
                <a:solidFill>
                  <a:srgbClr val="0000FF"/>
                </a:solidFill>
                <a:latin typeface="Consolas" panose="020B0609020204030204" pitchFamily="49" charset="0"/>
              </a:rPr>
              <a:t>print</a:t>
            </a:r>
            <a:r>
              <a:rPr lang="nb-NO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nb-NO" dirty="0">
                <a:solidFill>
                  <a:srgbClr val="808080"/>
                </a:solidFill>
                <a:latin typeface="Consolas" panose="020B0609020204030204" pitchFamily="49" charset="0"/>
              </a:rPr>
              <a:t>"Jon Snow"</a:t>
            </a:r>
            <a:r>
              <a:rPr lang="nb-NO" b="1" dirty="0">
                <a:solidFill>
                  <a:srgbClr val="000080"/>
                </a:solidFill>
                <a:latin typeface="Consolas" panose="020B0609020204030204" pitchFamily="49" charset="0"/>
              </a:rPr>
              <a:t>)</a:t>
            </a:r>
            <a:endParaRPr lang="nb-NO" dirty="0"/>
          </a:p>
        </p:txBody>
      </p:sp>
      <p:sp>
        <p:nvSpPr>
          <p:cNvPr id="9" name="Rectangle 8"/>
          <p:cNvSpPr/>
          <p:nvPr/>
        </p:nvSpPr>
        <p:spPr>
          <a:xfrm>
            <a:off x="4724400" y="2886075"/>
            <a:ext cx="3657600" cy="1066800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nb-NO" dirty="0">
                <a:solidFill>
                  <a:schemeClr val="tx1"/>
                </a:solidFill>
                <a:latin typeface="Consolas" panose="020B0609020204030204" pitchFamily="49" charset="0"/>
              </a:rPr>
              <a:t>$ python hello.py</a:t>
            </a:r>
          </a:p>
          <a:p>
            <a:r>
              <a:rPr lang="nb-NO" dirty="0">
                <a:solidFill>
                  <a:schemeClr val="tx1"/>
                </a:solidFill>
                <a:latin typeface="Consolas" panose="020B0609020204030204" pitchFamily="49" charset="0"/>
              </a:rPr>
              <a:t>Hello</a:t>
            </a:r>
            <a:r>
              <a:rPr lang="nb-NO" dirty="0">
                <a:solidFill>
                  <a:srgbClr val="C00000"/>
                </a:solidFill>
                <a:latin typeface="Consolas" panose="020B0609020204030204" pitchFamily="49" charset="0"/>
              </a:rPr>
              <a:t>**</a:t>
            </a:r>
            <a:r>
              <a:rPr lang="nb-NO" dirty="0">
                <a:solidFill>
                  <a:schemeClr val="tx1"/>
                </a:solidFill>
                <a:latin typeface="Consolas" panose="020B0609020204030204" pitchFamily="49" charset="0"/>
              </a:rPr>
              <a:t>Jon Snow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4295775" y="3076575"/>
            <a:ext cx="457200" cy="685800"/>
          </a:xfrm>
          <a:prstGeom prst="rightArrow">
            <a:avLst/>
          </a:prstGeom>
          <a:solidFill>
            <a:srgbClr val="FFC000"/>
          </a:solidFill>
          <a:ln>
            <a:solidFill>
              <a:srgbClr val="FF77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62000" y="5105400"/>
            <a:ext cx="3657600" cy="1295400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nb-NO" dirty="0">
                <a:solidFill>
                  <a:srgbClr val="C00000"/>
                </a:solidFill>
                <a:latin typeface="Consolas" panose="020B0609020204030204" pitchFamily="49" charset="0"/>
              </a:rPr>
              <a:t># script number.py</a:t>
            </a:r>
            <a:endParaRPr lang="en-US" b="1" dirty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sep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""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1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sep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"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</a:rPr>
              <a:t>**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</a:rPr>
              <a:t>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)</a:t>
            </a:r>
            <a:endParaRPr lang="en-US" dirty="0">
              <a:effectLst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724400" y="5105400"/>
            <a:ext cx="3657600" cy="1295400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nb-NO" dirty="0">
                <a:solidFill>
                  <a:schemeClr val="tx1"/>
                </a:solidFill>
                <a:latin typeface="Consolas" panose="020B0609020204030204" pitchFamily="49" charset="0"/>
              </a:rPr>
              <a:t>$ python numbers.py</a:t>
            </a:r>
          </a:p>
          <a:p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1 2 3</a:t>
            </a:r>
          </a:p>
          <a:p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123</a:t>
            </a:r>
          </a:p>
          <a:p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</a:rPr>
              <a:t>**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2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</a:rPr>
              <a:t>**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3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4295775" y="5410200"/>
            <a:ext cx="457200" cy="685800"/>
          </a:xfrm>
          <a:prstGeom prst="rightArrow">
            <a:avLst/>
          </a:prstGeom>
          <a:solidFill>
            <a:srgbClr val="FFC000"/>
          </a:solidFill>
          <a:ln>
            <a:solidFill>
              <a:srgbClr val="FF77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531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Characters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43389" y="1600200"/>
          <a:ext cx="8857223" cy="49402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189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06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7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5578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Escape Sequence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Meaning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Notes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578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\\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Backslash (\)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 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5578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\'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Single quote (')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 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5578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\"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Double quote (")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 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5578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\a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ASCII Bell (BEL)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 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5578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\b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ASCII Backspace (BS)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 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5578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\f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ASCII Formfeed (FF)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 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5578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\n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ASCII Linefeed (LF)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 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210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\r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ASCII Carriage Return (CR)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 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210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\t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ASCII Horizontal Tab (TAB)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 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5578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\v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ASCII Vertical Tab (VT)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 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210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\ooo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Character with octal value </a:t>
                      </a:r>
                      <a:r>
                        <a:rPr lang="en-US" i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ooo</a:t>
                      </a:r>
                      <a:endParaRPr lang="en-US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1210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\xhh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Character with hex value </a:t>
                      </a:r>
                      <a:r>
                        <a:rPr lang="en-US" i="1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hh</a:t>
                      </a:r>
                      <a:endParaRPr lang="en-US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3251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sz="4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print()</a:t>
            </a:r>
            <a:r>
              <a:rPr lang="en-US" sz="4000" dirty="0">
                <a:solidFill>
                  <a:srgbClr val="0070C0"/>
                </a:solidFill>
              </a:rPr>
              <a:t> </a:t>
            </a:r>
            <a:r>
              <a:rPr lang="en-US" dirty="0"/>
              <a:t>Function [3]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2800" dirty="0"/>
              <a:t>เราสามารถใช้</a:t>
            </a:r>
            <a:r>
              <a:rPr lang="en-US" sz="2800" dirty="0"/>
              <a:t> Method (</a:t>
            </a:r>
            <a:r>
              <a:rPr lang="th-TH" sz="2800" dirty="0"/>
              <a:t>เมธอด</a:t>
            </a:r>
            <a:r>
              <a:rPr lang="en-US" sz="2800" dirty="0"/>
              <a:t>) </a:t>
            </a:r>
            <a:r>
              <a:rPr lang="en-US" sz="2000" dirty="0" err="1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str.</a:t>
            </a:r>
            <a:r>
              <a:rPr lang="en-US" sz="200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format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sz="1800" b="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800" dirty="0"/>
              <a:t>(Method </a:t>
            </a:r>
            <a:r>
              <a:rPr lang="th-TH" sz="2800" dirty="0"/>
              <a:t>เป็นชื่อใช้เรียกฟังก์ชันประเภทหนึ่ง</a:t>
            </a:r>
            <a:r>
              <a:rPr lang="en-US" sz="2800" dirty="0"/>
              <a:t>) </a:t>
            </a:r>
            <a:r>
              <a:rPr lang="th-TH" sz="2800" dirty="0"/>
              <a:t>ร่วมกับฟังก์ชัน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print()</a:t>
            </a:r>
            <a:r>
              <a:rPr lang="en-US" sz="18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th-TH" sz="2800" dirty="0"/>
              <a:t>เพื่อ</a:t>
            </a:r>
            <a:r>
              <a:rPr lang="en-US" sz="2800" dirty="0"/>
              <a:t> </a:t>
            </a:r>
            <a:r>
              <a:rPr lang="th-TH" sz="2800" dirty="0"/>
              <a:t>จัดรูปแบบการแสดงผลได้</a:t>
            </a:r>
            <a:endParaRPr lang="en-US" sz="28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r>
              <a:rPr lang="th-TH" sz="2800" dirty="0"/>
              <a:t>ตัวเลขในวงเล็บปีกกาแทนตำแหน่งของ</a:t>
            </a:r>
            <a:r>
              <a:rPr lang="en-US" sz="2800" dirty="0"/>
              <a:t> Argument </a:t>
            </a:r>
            <a:r>
              <a:rPr lang="th-TH" sz="2800" dirty="0"/>
              <a:t>ของ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format()</a:t>
            </a:r>
            <a:r>
              <a:rPr lang="en-US" sz="2800" dirty="0"/>
              <a:t> </a:t>
            </a:r>
            <a:r>
              <a:rPr lang="th-TH" sz="2800" dirty="0"/>
              <a:t>โดยเริ่มนับจาก </a:t>
            </a:r>
            <a:r>
              <a:rPr lang="en-US" sz="2800" dirty="0"/>
              <a:t>0 </a:t>
            </a:r>
            <a:r>
              <a:rPr lang="th-TH" sz="2800" dirty="0"/>
              <a:t>เสมอ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3200400"/>
            <a:ext cx="7620000" cy="1295400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'{</a:t>
            </a:r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} and {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}'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format(</a:t>
            </a:r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'spam'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'eggs'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spam and eggs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'{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} and {</a:t>
            </a:r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}'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format(</a:t>
            </a:r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'spam'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'eggs'</a:t>
            </a: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sz="16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333333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eggs and spam</a:t>
            </a:r>
            <a:endParaRPr lang="en-US" sz="1600" dirty="0">
              <a:effectLst/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</p:txBody>
      </p:sp>
      <p:sp>
        <p:nvSpPr>
          <p:cNvPr id="7" name="Up Arrow 6"/>
          <p:cNvSpPr/>
          <p:nvPr/>
        </p:nvSpPr>
        <p:spPr>
          <a:xfrm>
            <a:off x="4871720" y="4150840"/>
            <a:ext cx="457200" cy="381000"/>
          </a:xfrm>
          <a:prstGeom prst="upArrow">
            <a:avLst/>
          </a:prstGeom>
          <a:solidFill>
            <a:schemeClr val="bg1"/>
          </a:solidFill>
          <a:ln>
            <a:solidFill>
              <a:srgbClr val="FC5D0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sp>
        <p:nvSpPr>
          <p:cNvPr id="8" name="Up Arrow 7"/>
          <p:cNvSpPr/>
          <p:nvPr/>
        </p:nvSpPr>
        <p:spPr>
          <a:xfrm>
            <a:off x="5887720" y="4150360"/>
            <a:ext cx="457200" cy="381000"/>
          </a:xfrm>
          <a:prstGeom prst="upArrow">
            <a:avLst/>
          </a:prstGeom>
          <a:solidFill>
            <a:schemeClr val="bg1"/>
          </a:solidFill>
          <a:ln>
            <a:solidFill>
              <a:srgbClr val="FC5D0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238967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12611</TotalTime>
  <Words>3760</Words>
  <Application>Microsoft Office PowerPoint</Application>
  <PresentationFormat>On-screen Show (4:3)</PresentationFormat>
  <Paragraphs>615</Paragraphs>
  <Slides>35</Slides>
  <Notes>12</Notes>
  <HiddenSlides>1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4" baseType="lpstr">
      <vt:lpstr>Arial</vt:lpstr>
      <vt:lpstr>BrowalliaUPC</vt:lpstr>
      <vt:lpstr>Calibri</vt:lpstr>
      <vt:lpstr>Cambria</vt:lpstr>
      <vt:lpstr>Consolas</vt:lpstr>
      <vt:lpstr>Georgia</vt:lpstr>
      <vt:lpstr>M+ 1m</vt:lpstr>
      <vt:lpstr>Times New Roman</vt:lpstr>
      <vt:lpstr>Adjacency</vt:lpstr>
      <vt:lpstr>Lecture 4 Functions</vt:lpstr>
      <vt:lpstr>What is a Function?</vt:lpstr>
      <vt:lpstr>What is a Function? [2]</vt:lpstr>
      <vt:lpstr>What is a Function? [3]</vt:lpstr>
      <vt:lpstr>Python Built-in functions</vt:lpstr>
      <vt:lpstr>The print() Function</vt:lpstr>
      <vt:lpstr>The print() function [2]</vt:lpstr>
      <vt:lpstr>Special Characters</vt:lpstr>
      <vt:lpstr>The print() Function [3]</vt:lpstr>
      <vt:lpstr>The print() Function [4]</vt:lpstr>
      <vt:lpstr>More format() Examples</vt:lpstr>
      <vt:lpstr>More format() Examples [2]</vt:lpstr>
      <vt:lpstr>More format() Examples [3]</vt:lpstr>
      <vt:lpstr>Formatting with the % Operator</vt:lpstr>
      <vt:lpstr>Formatting with the % Operator [2]</vt:lpstr>
      <vt:lpstr>Formatting with the % Operator [3]</vt:lpstr>
      <vt:lpstr>Void and Fruitful Function</vt:lpstr>
      <vt:lpstr>Why Function?</vt:lpstr>
      <vt:lpstr>Function Call [2]</vt:lpstr>
      <vt:lpstr>Function Call [2]</vt:lpstr>
      <vt:lpstr>Keyword Arguments and Default Value</vt:lpstr>
      <vt:lpstr>Keyword Arguments and Default Value [2]</vt:lpstr>
      <vt:lpstr>Keyword Arguments and Default Value [3]</vt:lpstr>
      <vt:lpstr>Keyword Arguments and Default Value [4]</vt:lpstr>
      <vt:lpstr>Keyword Arguments and Default Value [5]</vt:lpstr>
      <vt:lpstr>Keyword Arguments and Default Value [6]</vt:lpstr>
      <vt:lpstr>Variable Scope</vt:lpstr>
      <vt:lpstr>Variable Scope [2]</vt:lpstr>
      <vt:lpstr>Example 1: Ones Digit</vt:lpstr>
      <vt:lpstr>Example 1: Ones Digit [2]</vt:lpstr>
      <vt:lpstr>Example 1: Ones Digit [3]</vt:lpstr>
      <vt:lpstr>Example 1: Ones Digit [4]</vt:lpstr>
      <vt:lpstr>Example 1: Ones Digit [5]</vt:lpstr>
      <vt:lpstr>Example 1: onesDigit [6]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kk</dc:creator>
  <cp:lastModifiedBy>C B</cp:lastModifiedBy>
  <cp:revision>1987</cp:revision>
  <dcterms:created xsi:type="dcterms:W3CDTF">2013-07-14T05:50:03Z</dcterms:created>
  <dcterms:modified xsi:type="dcterms:W3CDTF">2020-02-03T06:32:18Z</dcterms:modified>
</cp:coreProperties>
</file>