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74"/>
  </p:notesMasterIdLst>
  <p:sldIdLst>
    <p:sldId id="314" r:id="rId2"/>
    <p:sldId id="378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46" r:id="rId32"/>
    <p:sldId id="347" r:id="rId33"/>
    <p:sldId id="348" r:id="rId34"/>
    <p:sldId id="349" r:id="rId35"/>
    <p:sldId id="350" r:id="rId36"/>
    <p:sldId id="351" r:id="rId37"/>
    <p:sldId id="352" r:id="rId38"/>
    <p:sldId id="353" r:id="rId39"/>
    <p:sldId id="354" r:id="rId40"/>
    <p:sldId id="355" r:id="rId41"/>
    <p:sldId id="356" r:id="rId42"/>
    <p:sldId id="357" r:id="rId43"/>
    <p:sldId id="358" r:id="rId44"/>
    <p:sldId id="359" r:id="rId45"/>
    <p:sldId id="361" r:id="rId46"/>
    <p:sldId id="362" r:id="rId47"/>
    <p:sldId id="363" r:id="rId48"/>
    <p:sldId id="364" r:id="rId49"/>
    <p:sldId id="365" r:id="rId50"/>
    <p:sldId id="366" r:id="rId51"/>
    <p:sldId id="367" r:id="rId52"/>
    <p:sldId id="368" r:id="rId53"/>
    <p:sldId id="374" r:id="rId54"/>
    <p:sldId id="370" r:id="rId55"/>
    <p:sldId id="375" r:id="rId56"/>
    <p:sldId id="376" r:id="rId57"/>
    <p:sldId id="379" r:id="rId58"/>
    <p:sldId id="316" r:id="rId59"/>
    <p:sldId id="317" r:id="rId60"/>
    <p:sldId id="380" r:id="rId61"/>
    <p:sldId id="381" r:id="rId62"/>
    <p:sldId id="382" r:id="rId63"/>
    <p:sldId id="383" r:id="rId64"/>
    <p:sldId id="384" r:id="rId65"/>
    <p:sldId id="385" r:id="rId66"/>
    <p:sldId id="386" r:id="rId67"/>
    <p:sldId id="387" r:id="rId68"/>
    <p:sldId id="388" r:id="rId69"/>
    <p:sldId id="389" r:id="rId70"/>
    <p:sldId id="360" r:id="rId71"/>
    <p:sldId id="377" r:id="rId72"/>
    <p:sldId id="390" r:id="rId7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5D04"/>
    <a:srgbClr val="FF3300"/>
    <a:srgbClr val="208050"/>
    <a:srgbClr val="FF6600"/>
    <a:srgbClr val="FF7700"/>
    <a:srgbClr val="B0BAD7"/>
    <a:srgbClr val="F5D3D3"/>
    <a:srgbClr val="DEC8EE"/>
    <a:srgbClr val="C0AAAA"/>
    <a:srgbClr val="FCA6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53" autoAdjust="0"/>
    <p:restoredTop sz="69257" autoAdjust="0"/>
  </p:normalViewPr>
  <p:slideViewPr>
    <p:cSldViewPr>
      <p:cViewPr varScale="1">
        <p:scale>
          <a:sx n="59" d="100"/>
          <a:sy n="59" d="100"/>
        </p:scale>
        <p:origin x="182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502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1029D-3C85-4673-A865-D890332FC676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68A41-79C9-4486-BE30-27B82C445A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1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5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36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198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63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59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32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75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20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5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92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5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742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 algn="r"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normalizeH="0" baseline="0">
                <a:cs typeface="BrowalliaUPC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 b="1">
                <a:latin typeface="BrowalliaUPC" pitchFamily="34" charset="-34"/>
                <a:cs typeface="BrowalliaUPC" pitchFamily="34" charset="-34"/>
              </a:defRPr>
            </a:lvl1pPr>
            <a:lvl2pPr>
              <a:defRPr sz="3200" b="1">
                <a:latin typeface="BrowalliaUPC" pitchFamily="34" charset="-34"/>
                <a:cs typeface="BrowalliaUPC" pitchFamily="34" charset="-34"/>
              </a:defRPr>
            </a:lvl2pPr>
            <a:lvl3pPr>
              <a:defRPr sz="3000" b="1">
                <a:latin typeface="BrowalliaUPC" pitchFamily="34" charset="-34"/>
                <a:cs typeface="BrowalliaUPC" pitchFamily="34" charset="-34"/>
              </a:defRPr>
            </a:lvl3pPr>
            <a:lvl4pPr>
              <a:defRPr sz="2800" b="1">
                <a:latin typeface="BrowalliaUPC" pitchFamily="34" charset="-34"/>
                <a:cs typeface="BrowalliaUPC" pitchFamily="34" charset="-34"/>
              </a:defRPr>
            </a:lvl4pPr>
            <a:lvl5pPr>
              <a:defRPr sz="2400" b="1">
                <a:latin typeface="BrowalliaUPC" pitchFamily="34" charset="-34"/>
                <a:cs typeface="BrowalliaUPC" pitchFamily="34" charset="-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583362"/>
            <a:ext cx="1371600" cy="270518"/>
          </a:xfrm>
        </p:spPr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762000" cy="453080"/>
          </a:xfrm>
        </p:spPr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91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757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BrowalliaUPC" panose="020B06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276726"/>
            <a:ext cx="9144000" cy="49048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-13937"/>
            <a:ext cx="9144000" cy="2885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77200" y="-13936"/>
            <a:ext cx="685800" cy="284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 userDrawn="1"/>
        </p:nvSpPr>
        <p:spPr>
          <a:xfrm>
            <a:off x="1" y="1"/>
            <a:ext cx="8077199" cy="27463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b="0" dirty="0">
                <a:solidFill>
                  <a:schemeClr val="bg2"/>
                </a:solidFill>
              </a:rPr>
              <a:t>204217: Computer Programming Languages (Python)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30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400" b="1" kern="1200" baseline="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tutorial/datastructures.html#more-on-lists" TargetMode="External"/><Relationship Id="rId2" Type="http://schemas.openxmlformats.org/officeDocument/2006/relationships/hyperlink" Target="https://docs.python.org/3/tutorial/introduction.html#list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python.org/3/library/stdtypes.html#tuple" TargetMode="External"/><Relationship Id="rId5" Type="http://schemas.openxmlformats.org/officeDocument/2006/relationships/hyperlink" Target="https://docs.python.org/3/library/stdtypes.html#typesseq-mutable" TargetMode="External"/><Relationship Id="rId4" Type="http://schemas.openxmlformats.org/officeDocument/2006/relationships/hyperlink" Target="https://docs.python.org/3.3/tutorial/datastructures.html#tuples-and-sequences" TargetMode="Externa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howto/sorting.html" TargetMode="External"/><Relationship Id="rId2" Type="http://schemas.openxmlformats.org/officeDocument/2006/relationships/hyperlink" Target="https://wiki.python.org/moin/HowTo/Sort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python.org/3/tutorial/datastructures.html#list-comprehensions" TargetMode="External"/><Relationship Id="rId4" Type="http://schemas.openxmlformats.org/officeDocument/2006/relationships/hyperlink" Target="https://docs.python.org/3/howto/functional.html?highlight=lambda" TargetMode="Externa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copy.html" TargetMode="External"/><Relationship Id="rId2" Type="http://schemas.openxmlformats.org/officeDocument/2006/relationships/hyperlink" Target="http://www.cs.cmu.edu/~./15110/lectures/lec15-Array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osbie.net/cmu/spring-13/15-112/handouts/notes-2d-lis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212745"/>
                </a:solidFill>
              </a:rPr>
              <a:t>Lecture 6</a:t>
            </a:r>
            <a:br>
              <a:rPr lang="en-US" sz="24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4E67C8"/>
                </a:solidFill>
              </a:rPr>
              <a:t>L</a:t>
            </a:r>
            <a:r>
              <a:rPr lang="en-US" sz="6000" dirty="0">
                <a:solidFill>
                  <a:srgbClr val="212745"/>
                </a:solidFill>
              </a:rPr>
              <a:t>ists and </a:t>
            </a:r>
            <a:r>
              <a:rPr lang="en-US" sz="6000" dirty="0">
                <a:solidFill>
                  <a:srgbClr val="4E67C8"/>
                </a:solidFill>
              </a:rPr>
              <a:t>T</a:t>
            </a:r>
            <a:r>
              <a:rPr lang="en-US" sz="6000" dirty="0">
                <a:solidFill>
                  <a:srgbClr val="212745"/>
                </a:solidFill>
              </a:rPr>
              <a:t>uples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6C58943-A9D9-4535-A6E7-8544F9900F26}"/>
              </a:ext>
            </a:extLst>
          </p:cNvPr>
          <p:cNvSpPr txBox="1">
            <a:spLocks/>
          </p:cNvSpPr>
          <p:nvPr/>
        </p:nvSpPr>
        <p:spPr>
          <a:xfrm>
            <a:off x="3657600" y="6172200"/>
            <a:ext cx="5166360" cy="427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Assembled for 204217 by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ittipitch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uptavanich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14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Properties 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8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min, max, sum)</a:t>
            </a:r>
            <a:endParaRPr lang="en-US" sz="40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0" y="1417638"/>
            <a:ext cx="7620000" cy="498316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 Property Built-in Functions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2]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min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max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sum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638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3200" dirty="0"/>
              <a:t> operator concatenates lists: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3200" dirty="0"/>
              <a:t>Similarly, the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3200" dirty="0"/>
              <a:t> operator repeats a list: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33600"/>
            <a:ext cx="7620000" cy="128016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(b)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1, 5, 3]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4000500"/>
            <a:ext cx="7620000" cy="128016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[0, 0, 0, 0]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2, 3, 1, 2, 3, 1, 2, 3]</a:t>
            </a:r>
          </a:p>
        </p:txBody>
      </p:sp>
    </p:spTree>
    <p:extLst>
      <p:ext uri="{BB962C8B-B14F-4D97-AF65-F5344CB8AC3E}">
        <p14:creationId xmlns:p14="http://schemas.microsoft.com/office/powerpoint/2010/main" val="2855512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del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เราใช้คำสั่ง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del</a:t>
            </a:r>
            <a:r>
              <a:rPr lang="en-US" sz="3200" dirty="0"/>
              <a:t> </a:t>
            </a:r>
            <a:r>
              <a:rPr lang="th-TH" sz="3200" dirty="0"/>
              <a:t>ประกอบกับ </a:t>
            </a:r>
            <a:r>
              <a:rPr lang="en-US" sz="3200" dirty="0"/>
              <a:t>Slicing </a:t>
            </a:r>
            <a:r>
              <a:rPr lang="th-TH" sz="3200" dirty="0"/>
              <a:t>เพื่อลบสมาชิกบางตัวหรือทุกตัวได้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90800"/>
            <a:ext cx="7620000" cy="3810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'c'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'd'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'e'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'f'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'g'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del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some elements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['a', 'b', 'f', 'g']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del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letters[:]	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all elements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				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empty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del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		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		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 reference to the list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...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 err="1">
                <a:solidFill>
                  <a:srgbClr val="FF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NameError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 name '</a:t>
            </a:r>
            <a:r>
              <a:rPr lang="en-US" sz="1700" dirty="0" err="1">
                <a:solidFill>
                  <a:srgbClr val="FF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letters'is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not defined</a:t>
            </a:r>
            <a:endParaRPr lang="en-US" sz="1700" dirty="0">
              <a:solidFill>
                <a:srgbClr val="FF0000"/>
              </a:solidFill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7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List </a:t>
            </a:r>
            <a:r>
              <a:rPr lang="th-TH" sz="3200" dirty="0"/>
              <a:t>เป็น </a:t>
            </a:r>
            <a:r>
              <a:rPr lang="en-US" sz="3200" dirty="0"/>
              <a:t>Data Type </a:t>
            </a:r>
            <a:r>
              <a:rPr lang="th-TH" sz="3200" dirty="0"/>
              <a:t>ประเภท </a:t>
            </a:r>
            <a:r>
              <a:rPr lang="en-US" sz="3200" dirty="0"/>
              <a:t>Mutable Sequence Type</a:t>
            </a:r>
            <a:endParaRPr lang="th-TH" sz="3200" dirty="0"/>
          </a:p>
          <a:p>
            <a:pPr lvl="1"/>
            <a:r>
              <a:rPr lang="th-TH" sz="3200" dirty="0"/>
              <a:t>สามารถใช้ </a:t>
            </a:r>
            <a:r>
              <a:rPr lang="en-US" sz="3200" dirty="0"/>
              <a:t>Method </a:t>
            </a:r>
            <a:r>
              <a:rPr lang="th-TH" sz="3200" dirty="0"/>
              <a:t>ของ </a:t>
            </a:r>
            <a:r>
              <a:rPr lang="en-US" sz="3200" dirty="0"/>
              <a:t>Mutable Sequence Type </a:t>
            </a:r>
            <a:r>
              <a:rPr lang="th-TH" sz="3200" dirty="0"/>
              <a:t>ได้</a:t>
            </a:r>
          </a:p>
          <a:p>
            <a:pPr marL="114300" indent="0">
              <a:buNone/>
            </a:pPr>
            <a:r>
              <a:rPr lang="th-TH" sz="3200" i="1" u="sng" dirty="0"/>
              <a:t>เพิ่ม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en-US" sz="3200" dirty="0"/>
              <a:t>List </a:t>
            </a:r>
            <a:r>
              <a:rPr lang="th-TH" sz="3200" dirty="0"/>
              <a:t>เดิม</a:t>
            </a:r>
            <a:r>
              <a:rPr lang="en-US" sz="3200" dirty="0"/>
              <a:t> (Destructively)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3352800"/>
            <a:ext cx="7620000" cy="3048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		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Create a list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Add an item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Add a list of items with list 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11, 13]</a:t>
            </a:r>
          </a:p>
        </p:txBody>
      </p:sp>
    </p:spTree>
    <p:extLst>
      <p:ext uri="{BB962C8B-B14F-4D97-AF65-F5344CB8AC3E}">
        <p14:creationId xmlns:p14="http://schemas.microsoft.com/office/powerpoint/2010/main" val="670019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Elements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เพิ่ม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en-US" sz="3200" dirty="0"/>
              <a:t>List </a:t>
            </a:r>
            <a:r>
              <a:rPr lang="th-TH" sz="3200" dirty="0"/>
              <a:t>เดิม </a:t>
            </a:r>
            <a:r>
              <a:rPr lang="en-US" sz="3200" dirty="0"/>
              <a:t>(Destructively) [2]</a:t>
            </a:r>
            <a:endParaRPr lang="en-US" sz="3200" u="sng" dirty="0"/>
          </a:p>
          <a:p>
            <a:pPr marL="114300" indent="0">
              <a:buNone/>
            </a:pPr>
            <a:r>
              <a:rPr lang="en-US" sz="3200" dirty="0"/>
              <a:t>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11, 13]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Add a list of items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extend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(list2)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extend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19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11, 13, 17,19]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Insert an item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insert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(index, element)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insert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# at index 2, insert a 5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7, 11, 13, 17, 19]</a:t>
            </a:r>
          </a:p>
        </p:txBody>
      </p:sp>
    </p:spTree>
    <p:extLst>
      <p:ext uri="{BB962C8B-B14F-4D97-AF65-F5344CB8AC3E}">
        <p14:creationId xmlns:p14="http://schemas.microsoft.com/office/powerpoint/2010/main" val="3950932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Elements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เพิ่ม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th-TH" sz="3200" dirty="0"/>
              <a:t>สร้าง </a:t>
            </a:r>
            <a:r>
              <a:rPr lang="en-US" sz="3200" dirty="0"/>
              <a:t>List </a:t>
            </a:r>
            <a:r>
              <a:rPr lang="th-TH" sz="3200" dirty="0"/>
              <a:t>ใหม่ </a:t>
            </a:r>
            <a:r>
              <a:rPr lang="en-US" sz="3200" dirty="0"/>
              <a:t>(Non-destructively)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Add an item with list1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11, 13, 17]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Insert an item at a given index (with list slices)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a[: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7, 11]</a:t>
            </a: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680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ค้นหา </a:t>
            </a:r>
            <a:r>
              <a:rPr lang="en-US" sz="3200" i="1" u="sng" dirty="0"/>
              <a:t>Elements</a:t>
            </a:r>
            <a:r>
              <a:rPr lang="en-US" sz="3200" i="1" dirty="0"/>
              <a:t> </a:t>
            </a:r>
            <a:endParaRPr lang="en-US" sz="3200" u="sng" dirty="0"/>
          </a:p>
          <a:p>
            <a:pPr marL="114300" indent="0">
              <a:buNone/>
            </a:pPr>
            <a:r>
              <a:rPr lang="en-US" sz="3200" dirty="0"/>
              <a:t>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6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C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Check for list membership: 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C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not in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Check for list non-membership: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not in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th-TH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Count occurrences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with </a:t>
            </a:r>
            <a:r>
              <a:rPr lang="en-US" sz="1600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920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Elements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ค้นหา </a:t>
            </a:r>
            <a:r>
              <a:rPr lang="en-US" sz="3200" i="1" u="sng" dirty="0"/>
              <a:t>Elements</a:t>
            </a:r>
            <a:r>
              <a:rPr lang="en-US" sz="3200" dirty="0"/>
              <a:t> [2]</a:t>
            </a:r>
            <a:endParaRPr lang="en-US" sz="3200" u="sng" dirty="0"/>
          </a:p>
          <a:p>
            <a:pPr marL="114300" indent="0">
              <a:buNone/>
            </a:pPr>
            <a:r>
              <a:rPr lang="en-US" sz="3200" dirty="0"/>
              <a:t>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6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Find index of item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with </a:t>
            </a:r>
            <a:r>
              <a:rPr lang="en-US" sz="1600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			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Index of the first item found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</a:t>
            </a:r>
            <a:r>
              <a:rPr lang="en-US" sz="17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(item, </a:t>
            </a:r>
            <a:r>
              <a:rPr lang="en-US" sz="1700" i="1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start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			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Start looking at index 1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ValueError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8 is not in list</a:t>
            </a:r>
          </a:p>
        </p:txBody>
      </p:sp>
    </p:spTree>
    <p:extLst>
      <p:ext uri="{BB962C8B-B14F-4D97-AF65-F5344CB8AC3E}">
        <p14:creationId xmlns:p14="http://schemas.microsoft.com/office/powerpoint/2010/main" val="1082412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ลบ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en-US" sz="3200" dirty="0"/>
              <a:t>List </a:t>
            </a:r>
            <a:r>
              <a:rPr lang="th-TH" sz="3200" dirty="0"/>
              <a:t>เดิม </a:t>
            </a:r>
            <a:r>
              <a:rPr lang="en-US" sz="3200" dirty="0"/>
              <a:t>(Destructively)</a:t>
            </a:r>
            <a:endParaRPr lang="en-US" sz="3200" u="sng" dirty="0"/>
          </a:p>
          <a:p>
            <a:pPr marL="114300" indent="0">
              <a:buNone/>
            </a:pPr>
            <a:r>
              <a:rPr lang="en-US" sz="3200" dirty="0"/>
              <a:t>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an item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remove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remove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3, 7, 5, 11, 13] 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# Remove only </a:t>
            </a:r>
            <a:r>
              <a:rPr lang="en-US" i="1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the first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occurrence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remove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3, 7, 11, 13]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remove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ValueError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list.remove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(x): x not in list</a:t>
            </a:r>
          </a:p>
        </p:txBody>
      </p:sp>
    </p:spTree>
    <p:extLst>
      <p:ext uri="{BB962C8B-B14F-4D97-AF65-F5344CB8AC3E}">
        <p14:creationId xmlns:p14="http://schemas.microsoft.com/office/powerpoint/2010/main" val="1826993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Elements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ลบ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en-US" sz="3200" dirty="0"/>
              <a:t>List </a:t>
            </a:r>
            <a:r>
              <a:rPr lang="th-TH" sz="3200" dirty="0"/>
              <a:t>เดิม </a:t>
            </a:r>
            <a:r>
              <a:rPr lang="en-US" sz="3200" dirty="0"/>
              <a:t>(Destructively)</a:t>
            </a:r>
            <a:endParaRPr lang="en-US" sz="3200" u="sng" dirty="0"/>
          </a:p>
          <a:p>
            <a:pPr marL="114300" indent="0">
              <a:buNone/>
            </a:pPr>
            <a:r>
              <a:rPr lang="en-US" sz="3200" dirty="0"/>
              <a:t>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8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an item at a given index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pop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(index)</a:t>
            </a:r>
            <a:endParaRPr lang="en-US" sz="16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pop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</a:t>
            </a:r>
            <a:endParaRPr lang="en-US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</a:t>
            </a:r>
            <a:r>
              <a:rPr lang="en-US" i="1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last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item with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pop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pop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</a:t>
            </a:r>
            <a:endParaRPr lang="en-US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12844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4E67C8"/>
                </a:solidFill>
              </a:rPr>
              <a:t>O</a:t>
            </a:r>
            <a:r>
              <a:rPr lang="en-US" sz="6000" dirty="0">
                <a:solidFill>
                  <a:srgbClr val="212745"/>
                </a:solidFill>
              </a:rPr>
              <a:t>ne-</a:t>
            </a:r>
            <a:r>
              <a:rPr lang="en-US" sz="6000" dirty="0">
                <a:solidFill>
                  <a:srgbClr val="4E67C8"/>
                </a:solidFill>
              </a:rPr>
              <a:t>D</a:t>
            </a:r>
            <a:r>
              <a:rPr lang="en-US" sz="6000" dirty="0">
                <a:solidFill>
                  <a:srgbClr val="212745"/>
                </a:solidFill>
              </a:rPr>
              <a:t>imensional </a:t>
            </a:r>
            <a:r>
              <a:rPr lang="en-US" sz="6000" dirty="0">
                <a:solidFill>
                  <a:srgbClr val="4E67C8"/>
                </a:solidFill>
              </a:rPr>
              <a:t>L</a:t>
            </a:r>
            <a:r>
              <a:rPr lang="en-US" sz="6000" dirty="0">
                <a:solidFill>
                  <a:srgbClr val="212745"/>
                </a:solidFill>
              </a:rPr>
              <a:t>ists</a:t>
            </a:r>
            <a:br>
              <a:rPr lang="en-US" sz="60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212745"/>
                </a:solidFill>
              </a:rPr>
              <a:t>and </a:t>
            </a:r>
            <a:r>
              <a:rPr lang="en-US" sz="6000" dirty="0">
                <a:solidFill>
                  <a:srgbClr val="4E67C8"/>
                </a:solidFill>
              </a:rPr>
              <a:t>T</a:t>
            </a:r>
            <a:r>
              <a:rPr lang="en-US" sz="6000" dirty="0">
                <a:solidFill>
                  <a:srgbClr val="212745"/>
                </a:solidFill>
              </a:rPr>
              <a:t>uples</a:t>
            </a:r>
            <a:br>
              <a:rPr lang="en-US" sz="60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212745"/>
                </a:solidFill>
              </a:rPr>
              <a:t>Part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718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Elements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ลบ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th-TH" sz="3200" dirty="0"/>
              <a:t>สร้าง </a:t>
            </a:r>
            <a:r>
              <a:rPr lang="en-US" sz="3200" dirty="0"/>
              <a:t>List </a:t>
            </a:r>
            <a:r>
              <a:rPr lang="th-TH" sz="3200" dirty="0"/>
              <a:t>ใหม่ </a:t>
            </a:r>
            <a:r>
              <a:rPr lang="en-US" sz="3200" dirty="0"/>
              <a:t>(Non-destructively)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23622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an item at a given index (with list slices)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a[: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7, 11]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</a:t>
            </a: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11]</a:t>
            </a:r>
          </a:p>
        </p:txBody>
      </p:sp>
    </p:spTree>
    <p:extLst>
      <p:ext uri="{BB962C8B-B14F-4D97-AF65-F5344CB8AC3E}">
        <p14:creationId xmlns:p14="http://schemas.microsoft.com/office/powerpoint/2010/main" val="458472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Alias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417638"/>
            <a:ext cx="7620000" cy="490696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Create a list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Create an alias to the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We now have two references (aliases) to the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SAME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99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20805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[42, 99, 5,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(b)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[42, 99, 5,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181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Alias [2]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417638"/>
            <a:ext cx="7620000" cy="490696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		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Create an alias to the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Create a different list with the same elements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and b are references (aliases) to the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SAME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c is a reference to a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different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but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EQUAL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034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Alias [3]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417638"/>
            <a:ext cx="7620000" cy="490696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Function parameters are aliases, too!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f(a):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[42, 3, 5,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1961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 over Lists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800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Looping with: for item in list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item </a:t>
            </a:r>
            <a:r>
              <a:rPr lang="en-US" alt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a: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 </a:t>
            </a:r>
            <a:r>
              <a:rPr lang="en-US" alt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(item, end=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 "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   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2 3 5 7 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Looping with:  for index in range(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(list))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index </a:t>
            </a:r>
            <a:r>
              <a:rPr lang="en-US" alt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range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)):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 </a:t>
            </a:r>
            <a:r>
              <a:rPr lang="en-US" alt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"a["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index,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"] = "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a[index],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sep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""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a[0] = 2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a[1] = 3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a[2] = 5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a[3] = 7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2474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 over Lists</a:t>
            </a:r>
            <a:r>
              <a:rPr lang="th-TH" dirty="0"/>
              <a:t> </a:t>
            </a:r>
            <a:r>
              <a:rPr lang="en-US" dirty="0"/>
              <a:t>[2]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800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Looping backward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index </a:t>
            </a:r>
            <a:r>
              <a:rPr lang="en-US" alt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range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)):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 </a:t>
            </a:r>
            <a:r>
              <a:rPr lang="en-US" alt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revIndex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6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(a) 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-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index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 </a:t>
            </a:r>
            <a:r>
              <a:rPr lang="en-US" alt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"a["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index,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"] = "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a[index], </a:t>
            </a:r>
            <a:r>
              <a:rPr lang="en-US" sz="16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sep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""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pt-BR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a[3] = 7</a:t>
            </a:r>
            <a:endParaRPr lang="en-US" sz="16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a[2] = 5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a[1] = 3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a[0] = 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Hazard!!:  Modifying While Looping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index </a:t>
            </a:r>
            <a:r>
              <a:rPr lang="en-US" alt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range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)):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 </a:t>
            </a:r>
            <a:r>
              <a:rPr lang="en-US" alt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 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a[index] == 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n-US" alt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a.</a:t>
            </a:r>
            <a:r>
              <a:rPr lang="en-US" alt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pop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(index)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alt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IndexError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list index out of range</a:t>
            </a:r>
          </a:p>
        </p:txBody>
      </p:sp>
    </p:spTree>
    <p:extLst>
      <p:ext uri="{BB962C8B-B14F-4D97-AF65-F5344CB8AC3E}">
        <p14:creationId xmlns:p14="http://schemas.microsoft.com/office/powerpoint/2010/main" val="2521479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Lists with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List Parameters </a:t>
            </a:r>
            <a:endParaRPr lang="th-TH" u="sng" dirty="0"/>
          </a:p>
          <a:p>
            <a:pPr lvl="1"/>
            <a:r>
              <a:rPr lang="en-US" dirty="0"/>
              <a:t>Example: 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count_odds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815738"/>
            <a:ext cx="7620000" cy="2585323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count_odds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count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item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count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count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count_odds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]))</a:t>
            </a: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#</a:t>
            </a:r>
            <a:r>
              <a:rPr lang="th-TH" dirty="0">
                <a:solidFill>
                  <a:srgbClr val="00702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4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6440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Lists with Functions</a:t>
            </a:r>
            <a:r>
              <a:rPr lang="th-TH"/>
              <a:t> </a:t>
            </a:r>
            <a:r>
              <a:rPr lang="en-US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Modifying list elements is visible to caller:  </a:t>
            </a:r>
            <a:br>
              <a:rPr lang="en-US" sz="3200" dirty="0"/>
            </a:b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fill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7620000" cy="3810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6287E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fill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(a, value):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range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(a)):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a[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value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fill(a,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[42, 42, 42, 42, 42]</a:t>
            </a:r>
            <a:endParaRPr lang="en-US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0643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Lists with Functions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List Return Type </a:t>
            </a:r>
            <a:endParaRPr lang="th-TH" u="sng" dirty="0"/>
          </a:p>
          <a:p>
            <a:pPr lvl="1"/>
            <a:r>
              <a:rPr lang="en-US" dirty="0"/>
              <a:t>Example: 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numbers_with_3s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2901077"/>
            <a:ext cx="7620000" cy="2862322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numbers_with_3s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hi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result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hi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"3"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result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numbers_with_3s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th-TH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b="1" dirty="0">
                <a:solidFill>
                  <a:srgbClr val="000080"/>
                </a:solidFill>
                <a:effectLst/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effectLst/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#</a:t>
            </a:r>
            <a:r>
              <a:rPr lang="th-TH" dirty="0">
                <a:solidFill>
                  <a:srgbClr val="00702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[253, 263, 273, 283, 293, 300, 301, 302, 303, 304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]</a:t>
            </a:r>
            <a:endParaRPr lang="th-TH" dirty="0">
              <a:solidFill>
                <a:srgbClr val="00702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6311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Map, Filter and Reduce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253680"/>
          </a:xfrm>
        </p:spPr>
        <p:txBody>
          <a:bodyPr>
            <a:normAutofit fontScale="92500" lnSpcReduction="10000"/>
          </a:bodyPr>
          <a:lstStyle/>
          <a:p>
            <a:r>
              <a:rPr lang="th-TH" sz="3000" dirty="0"/>
              <a:t>ฟังก์ชัน</a:t>
            </a:r>
            <a:r>
              <a:rPr lang="en-US" sz="3000" dirty="0"/>
              <a:t> 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sum()</a:t>
            </a:r>
            <a:r>
              <a:rPr lang="en-US" sz="3000" dirty="0"/>
              <a:t> </a:t>
            </a:r>
            <a:r>
              <a:rPr lang="th-TH" sz="3000" dirty="0"/>
              <a:t>ดำเนินการบน</a:t>
            </a:r>
            <a:r>
              <a:rPr lang="en-US" sz="3000" dirty="0"/>
              <a:t> Element </a:t>
            </a:r>
            <a:r>
              <a:rPr lang="th-TH" sz="3000" dirty="0"/>
              <a:t>ทุกตัวใน </a:t>
            </a:r>
            <a:r>
              <a:rPr lang="en-US" sz="3000" dirty="0"/>
              <a:t>List</a:t>
            </a:r>
            <a:r>
              <a:rPr lang="th-TH" sz="3000" dirty="0"/>
              <a:t> แล้วให้ </a:t>
            </a:r>
            <a:r>
              <a:rPr lang="en-US" sz="3000" dirty="0"/>
              <a:t>Return Value</a:t>
            </a:r>
            <a:r>
              <a:rPr lang="th-TH" sz="3000" dirty="0"/>
              <a:t> เป็นผลรวมของ แต่ละ </a:t>
            </a:r>
            <a:r>
              <a:rPr lang="en-US" sz="3000" dirty="0"/>
              <a:t>Element</a:t>
            </a:r>
            <a:endParaRPr lang="th-TH" sz="3000" dirty="0"/>
          </a:p>
          <a:p>
            <a:pPr lvl="1"/>
            <a:r>
              <a:rPr lang="th-TH" sz="3000" dirty="0"/>
              <a:t>เราเรียกการดำเนินการโดยใช้ค่าของ</a:t>
            </a:r>
            <a:r>
              <a:rPr lang="en-US" sz="3000" dirty="0"/>
              <a:t> Element </a:t>
            </a:r>
            <a:r>
              <a:rPr lang="th-TH" sz="3000" dirty="0"/>
              <a:t>หลายๆตัวใน </a:t>
            </a:r>
            <a:r>
              <a:rPr lang="en-US" sz="3000" dirty="0"/>
              <a:t>List </a:t>
            </a:r>
            <a:r>
              <a:rPr lang="th-TH" sz="3000" dirty="0"/>
              <a:t>แล้วให้ผลลัพธ์เป็นค่า</a:t>
            </a:r>
            <a:r>
              <a:rPr lang="th-TH" sz="3000" i="1" u="sng" dirty="0"/>
              <a:t>เพียงหนึ่งค่า</a:t>
            </a:r>
            <a:r>
              <a:rPr lang="th-TH" sz="3000" dirty="0"/>
              <a:t>ว่า </a:t>
            </a:r>
            <a:r>
              <a:rPr lang="en-US" sz="3000" dirty="0">
                <a:solidFill>
                  <a:srgbClr val="C00000"/>
                </a:solidFill>
              </a:rPr>
              <a:t>Reduce</a:t>
            </a:r>
            <a:endParaRPr lang="th-TH" sz="3000" dirty="0">
              <a:solidFill>
                <a:srgbClr val="C00000"/>
              </a:solidFill>
            </a:endParaRPr>
          </a:p>
          <a:p>
            <a:r>
              <a:rPr lang="th-TH" sz="3000" dirty="0"/>
              <a:t>พิจารณาฟังก์ชัน</a:t>
            </a:r>
            <a:r>
              <a:rPr lang="en-US" sz="3000" dirty="0"/>
              <a:t> </a:t>
            </a:r>
            <a:r>
              <a:rPr lang="en-US" sz="22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only_upper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th-TH" sz="3000" dirty="0"/>
              <a:t> ที่สร้าง </a:t>
            </a:r>
            <a:r>
              <a:rPr lang="en-US" sz="3000" dirty="0"/>
              <a:t>List </a:t>
            </a:r>
            <a:r>
              <a:rPr lang="th-TH" sz="3000" dirty="0"/>
              <a:t>ใหม่</a:t>
            </a:r>
            <a:r>
              <a:rPr lang="en-US" sz="3000" dirty="0"/>
              <a:t> </a:t>
            </a:r>
            <a:r>
              <a:rPr lang="th-TH" sz="3000" dirty="0"/>
              <a:t>จากคำใน </a:t>
            </a:r>
            <a:r>
              <a:rPr lang="en-US" sz="3000" dirty="0"/>
              <a:t>List </a:t>
            </a:r>
            <a:r>
              <a:rPr lang="th-TH" sz="3000" dirty="0"/>
              <a:t>ที่เป็น</a:t>
            </a:r>
            <a:r>
              <a:rPr lang="en-US" sz="3000" dirty="0"/>
              <a:t> Upper Case </a:t>
            </a:r>
            <a:r>
              <a:rPr lang="th-TH" sz="3000" dirty="0"/>
              <a:t>เท่านั้น</a:t>
            </a:r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pPr lvl="1"/>
            <a:r>
              <a:rPr lang="en-US" sz="3000" dirty="0"/>
              <a:t>Operation </a:t>
            </a:r>
            <a:r>
              <a:rPr lang="th-TH" sz="3000" dirty="0"/>
              <a:t>ในลักษณะนี้เรียกว่า </a:t>
            </a:r>
            <a:r>
              <a:rPr lang="en-US" sz="3000" dirty="0">
                <a:solidFill>
                  <a:srgbClr val="C00000"/>
                </a:solidFill>
              </a:rPr>
              <a:t>Filter </a:t>
            </a:r>
            <a:r>
              <a:rPr lang="th-TH" sz="3000" dirty="0"/>
              <a:t>เนื่องจาก</a:t>
            </a:r>
            <a:r>
              <a:rPr lang="th-TH" sz="3000" i="1" u="sng" dirty="0"/>
              <a:t>เลือก</a:t>
            </a:r>
            <a:r>
              <a:rPr lang="th-TH" sz="3000" dirty="0"/>
              <a:t>เฉพาะสมาชิก</a:t>
            </a:r>
            <a:r>
              <a:rPr lang="th-TH" sz="3000" i="1" u="sng" dirty="0"/>
              <a:t>บางตัว</a:t>
            </a:r>
            <a:r>
              <a:rPr lang="th-TH" sz="3000" dirty="0"/>
              <a:t>จาก </a:t>
            </a:r>
            <a:r>
              <a:rPr lang="en-US" sz="3000" dirty="0"/>
              <a:t>List </a:t>
            </a:r>
            <a:r>
              <a:rPr lang="th-TH" sz="3000" dirty="0"/>
              <a:t>และคัดกรองบางตัวทิ้งไป</a:t>
            </a:r>
            <a:endParaRPr lang="en-US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4180119"/>
            <a:ext cx="7620000" cy="1661993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only_upper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word_list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result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word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word_list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</a:t>
            </a:r>
            <a:r>
              <a:rPr lang="en-US" sz="17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isupper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():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result</a:t>
            </a:r>
            <a:r>
              <a:rPr lang="en-US" sz="17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1752601" y="276807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Think Python: How to Think Like a Computer Scientist</a:t>
            </a:r>
          </a:p>
        </p:txBody>
      </p:sp>
    </p:spTree>
    <p:extLst>
      <p:ext uri="{BB962C8B-B14F-4D97-AF65-F5344CB8AC3E}">
        <p14:creationId xmlns:p14="http://schemas.microsoft.com/office/powerpoint/2010/main" val="381967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762000" y="4486918"/>
            <a:ext cx="8382000" cy="2366961"/>
          </a:xfrm>
        </p:spPr>
        <p:txBody>
          <a:bodyPr>
            <a:normAutofit/>
          </a:bodyPr>
          <a:lstStyle/>
          <a:p>
            <a:r>
              <a:rPr lang="th-TH" sz="2800" dirty="0"/>
              <a:t>ในบางกรณีเช่น การหาค่า </a:t>
            </a:r>
            <a:r>
              <a:rPr lang="en-US" sz="2800" dirty="0"/>
              <a:t>Standard Deviation</a:t>
            </a:r>
            <a:r>
              <a:rPr lang="th-TH" sz="2800" dirty="0"/>
              <a:t> </a:t>
            </a:r>
            <a:br>
              <a:rPr lang="th-TH" sz="2800" dirty="0"/>
            </a:br>
            <a:r>
              <a:rPr lang="th-TH" sz="2800" dirty="0"/>
              <a:t>การคำนวนต้องใช้แต่ละค่าที่รับเข้ามามากกว่า </a:t>
            </a:r>
            <a:r>
              <a:rPr lang="en-US" sz="2800" dirty="0"/>
              <a:t>1 </a:t>
            </a:r>
            <a:r>
              <a:rPr lang="th-TH" sz="2800" dirty="0"/>
              <a:t>ครั้ง</a:t>
            </a:r>
          </a:p>
          <a:p>
            <a:r>
              <a:rPr lang="th-TH" sz="2800" dirty="0"/>
              <a:t>จำเป็นต้องเก็บข้อมูล </a:t>
            </a:r>
            <a:r>
              <a:rPr lang="en-US" sz="2000" b="0" i="1" dirty="0">
                <a:solidFill>
                  <a:prstClr val="black"/>
                </a:solidFill>
                <a:latin typeface="Georgia" panose="02040502050405020303" pitchFamily="18" charset="0"/>
              </a:rPr>
              <a:t>n</a:t>
            </a:r>
            <a:r>
              <a:rPr lang="en-US" sz="2800" dirty="0"/>
              <a:t> </a:t>
            </a:r>
            <a:r>
              <a:rPr lang="th-TH" sz="2800" dirty="0"/>
              <a:t>จำนวน </a:t>
            </a:r>
            <a:endParaRPr lang="en-US" sz="2800" dirty="0"/>
          </a:p>
          <a:p>
            <a:r>
              <a:rPr lang="en-US" sz="2800" dirty="0"/>
              <a:t>List </a:t>
            </a:r>
            <a:r>
              <a:rPr lang="th-TH" sz="2800" dirty="0"/>
              <a:t>เป็น 1 ในชนิดข้อมูลที่สามารถใช้เก็บข้อมูลหลายๆ ค่าในตัวแปร</a:t>
            </a:r>
            <a:r>
              <a:rPr lang="en-US" sz="2800" dirty="0"/>
              <a:t> </a:t>
            </a:r>
            <a:r>
              <a:rPr lang="th-TH" sz="2800" dirty="0"/>
              <a:t>1 ตัว</a:t>
            </a:r>
          </a:p>
          <a:p>
            <a:pPr marL="411480" lvl="1" indent="0">
              <a:buNone/>
            </a:pPr>
            <a:endParaRPr lang="th-TH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34056"/>
            <a:ext cx="3657600" cy="1923540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find_mean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sum_value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sum_value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sum_value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n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600200"/>
            <a:ext cx="7613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E67C8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พิจารณาการหาค่าเฉลี่ยของจำนวน </a:t>
            </a:r>
            <a:r>
              <a:rPr lang="en-US" sz="2000" i="1" dirty="0">
                <a:solidFill>
                  <a:prstClr val="black"/>
                </a:solidFill>
                <a:latin typeface="Georgia" panose="02040502050405020303" pitchFamily="18" charset="0"/>
                <a:cs typeface="BrowalliaUPC" panose="020B0604020202020204" pitchFamily="34" charset="-34"/>
              </a:rPr>
              <a:t>n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จำนวนที่นำเข้าจาก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Keyboard Input</a:t>
            </a:r>
          </a:p>
        </p:txBody>
      </p:sp>
      <p:sp>
        <p:nvSpPr>
          <p:cNvPr id="13" name="Content Placeholder 11"/>
          <p:cNvSpPr txBox="1">
            <a:spLocks/>
          </p:cNvSpPr>
          <p:nvPr/>
        </p:nvSpPr>
        <p:spPr>
          <a:xfrm>
            <a:off x="4718304" y="2532888"/>
            <a:ext cx="3657600" cy="16998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32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28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b="1" kern="1200" baseline="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800" dirty="0"/>
              <a:t>ในฟังก์ชันนี้เราใช้ตัวแปร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sz="2800" dirty="0"/>
              <a:t> </a:t>
            </a:r>
            <a:r>
              <a:rPr lang="th-TH" sz="2800" dirty="0"/>
              <a:t>เพียง </a:t>
            </a:r>
            <a:r>
              <a:rPr lang="en-US" sz="2800" dirty="0"/>
              <a:t>1 </a:t>
            </a:r>
            <a:r>
              <a:rPr lang="th-TH" sz="2800" dirty="0"/>
              <a:t>ตัวในการเก็บค่าที่รับเข้ามาทั้ง </a:t>
            </a:r>
            <a:r>
              <a:rPr lang="en-US" sz="2000" b="0" i="1" dirty="0">
                <a:solidFill>
                  <a:prstClr val="black"/>
                </a:solidFill>
                <a:latin typeface="Georgia" panose="02040502050405020303" pitchFamily="18" charset="0"/>
              </a:rPr>
              <a:t>n</a:t>
            </a:r>
            <a:r>
              <a:rPr lang="en-US" sz="2800" dirty="0"/>
              <a:t> </a:t>
            </a:r>
            <a:r>
              <a:rPr lang="th-TH" sz="2800" dirty="0"/>
              <a:t>ค่าผ่านการ </a:t>
            </a:r>
            <a:r>
              <a:rPr lang="en-US" sz="2800" dirty="0"/>
              <a:t>Reassign (</a:t>
            </a:r>
            <a:r>
              <a:rPr lang="th-TH" sz="2800" dirty="0"/>
              <a:t>เขียนค่าทับ</a:t>
            </a:r>
            <a:r>
              <a:rPr lang="en-US" sz="2800" dirty="0"/>
              <a:t>)</a:t>
            </a:r>
            <a:endParaRPr lang="th-TH" sz="28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417" y="4264406"/>
            <a:ext cx="1804583" cy="87015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5" name="Rectangle 14"/>
          <p:cNvSpPr/>
          <p:nvPr/>
        </p:nvSpPr>
        <p:spPr>
          <a:xfrm>
            <a:off x="4360601" y="5426395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ตัวแปร </a:t>
            </a:r>
            <a:r>
              <a:rPr lang="en-US" sz="2000" i="1" dirty="0">
                <a:solidFill>
                  <a:prstClr val="black"/>
                </a:solidFill>
                <a:latin typeface="Georgia" panose="02040502050405020303" pitchFamily="18" charset="0"/>
                <a:cs typeface="BrowalliaUPC" panose="020B0604020202020204" pitchFamily="34" charset="-34"/>
              </a:rPr>
              <a:t>n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ตัว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96000" y="5457172"/>
            <a:ext cx="2869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en-US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→ </a:t>
            </a:r>
            <a:r>
              <a:rPr lang="th-TH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ไม่สะดวกในการเรียกใช้</a:t>
            </a:r>
            <a:endParaRPr lang="en-US" sz="24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4576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Map, Filter and Reduce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253680"/>
          </a:xfrm>
        </p:spPr>
        <p:txBody>
          <a:bodyPr>
            <a:normAutofit/>
          </a:bodyPr>
          <a:lstStyle/>
          <a:p>
            <a:r>
              <a:rPr lang="th-TH" sz="3000" dirty="0"/>
              <a:t>พิจารณาฟังก์ชัน</a:t>
            </a:r>
            <a:r>
              <a:rPr lang="en-US" sz="3000" dirty="0"/>
              <a:t>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capitalize_all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th-TH" sz="3000" dirty="0"/>
              <a:t> ที่สร้าง </a:t>
            </a:r>
            <a:r>
              <a:rPr lang="en-US" sz="3000" dirty="0"/>
              <a:t>List </a:t>
            </a:r>
            <a:r>
              <a:rPr lang="th-TH" sz="3000" dirty="0"/>
              <a:t>ใหม่ที่ประกอบด้วยสมาชิกของเดิมทุกตัวในรูป</a:t>
            </a:r>
            <a:r>
              <a:rPr lang="en-US" sz="3000" dirty="0"/>
              <a:t> Capitalized</a:t>
            </a:r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pPr marL="114300" indent="0">
              <a:buNone/>
            </a:pPr>
            <a:endParaRPr lang="th-TH" sz="1400" dirty="0"/>
          </a:p>
          <a:p>
            <a:pPr lvl="1"/>
            <a:r>
              <a:rPr lang="en-US" sz="3000" dirty="0"/>
              <a:t>Operation </a:t>
            </a:r>
            <a:r>
              <a:rPr lang="th-TH" sz="3000" dirty="0"/>
              <a:t>ในลักษณะนี้เรียกว่า </a:t>
            </a:r>
            <a:r>
              <a:rPr lang="en-US" sz="3000" dirty="0">
                <a:solidFill>
                  <a:srgbClr val="C00000"/>
                </a:solidFill>
              </a:rPr>
              <a:t>Map </a:t>
            </a:r>
            <a:r>
              <a:rPr lang="th-TH" sz="3000" dirty="0"/>
              <a:t>เนื่องจากสมาชิกแต่ละตัวใน </a:t>
            </a:r>
            <a:r>
              <a:rPr lang="en-US" sz="3000" dirty="0"/>
              <a:t>List </a:t>
            </a:r>
            <a:r>
              <a:rPr lang="th-TH" sz="3000" dirty="0"/>
              <a:t>ผลลัพธ์ เกิดจากการดำเนินการ</a:t>
            </a:r>
            <a:r>
              <a:rPr lang="en-US" sz="3000" dirty="0"/>
              <a:t> (</a:t>
            </a:r>
            <a:r>
              <a:rPr lang="th-TH" sz="3000" dirty="0"/>
              <a:t>ในกรณีนี้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string.capitalize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3000" dirty="0"/>
              <a:t>) </a:t>
            </a:r>
            <a:r>
              <a:rPr lang="th-TH" sz="3000" dirty="0"/>
              <a:t>ลงบนสมาชิกแต่ละตัวของ </a:t>
            </a:r>
            <a:r>
              <a:rPr lang="en-US" sz="3000" dirty="0"/>
              <a:t>List </a:t>
            </a:r>
            <a:r>
              <a:rPr lang="th-TH" sz="3000" dirty="0"/>
              <a:t>เดิม </a:t>
            </a:r>
            <a:r>
              <a:rPr lang="en-US" sz="3000" dirty="0"/>
              <a:t>(1:1)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1752601" y="276807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2590800"/>
            <a:ext cx="7620000" cy="1477328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capitalize_all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word_list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):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result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[]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word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word_list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: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result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append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word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capitalize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())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result</a:t>
            </a:r>
            <a:endParaRPr lang="en-US" sz="2800" dirty="0">
              <a:effectLst/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13305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map()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9906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Python </a:t>
            </a:r>
            <a:r>
              <a:rPr lang="th-TH" sz="3200" dirty="0"/>
              <a:t>มีฟังก์ชัน </a:t>
            </a:r>
            <a:r>
              <a:rPr lang="en-US" sz="3200" dirty="0"/>
              <a:t>built-in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map()</a:t>
            </a:r>
            <a:r>
              <a:rPr lang="en-US" sz="3200" dirty="0"/>
              <a:t> </a:t>
            </a:r>
            <a:r>
              <a:rPr lang="th-TH" sz="3200" dirty="0"/>
              <a:t>เพื่อใช้ดำเนินการ </a:t>
            </a:r>
            <a:r>
              <a:rPr lang="en-US" sz="3200" dirty="0"/>
              <a:t>Map </a:t>
            </a:r>
            <a:r>
              <a:rPr lang="th-TH" sz="3200" dirty="0"/>
              <a:t>ฟังก์ชันใดๆ ไปที่แต่ละ </a:t>
            </a:r>
            <a:r>
              <a:rPr lang="en-US" sz="3200" dirty="0"/>
              <a:t>Element </a:t>
            </a:r>
            <a:r>
              <a:rPr lang="th-TH" sz="3200" dirty="0"/>
              <a:t>ของ </a:t>
            </a:r>
            <a:r>
              <a:rPr lang="en-US" sz="3200" dirty="0"/>
              <a:t>List (</a:t>
            </a:r>
            <a:r>
              <a:rPr lang="th-TH" sz="3200" dirty="0"/>
              <a:t>หรือ </a:t>
            </a:r>
            <a:r>
              <a:rPr lang="en-US" sz="3200" dirty="0" err="1"/>
              <a:t>Iterable</a:t>
            </a:r>
            <a:r>
              <a:rPr lang="en-US" sz="3200" dirty="0"/>
              <a:t> </a:t>
            </a:r>
            <a:r>
              <a:rPr lang="th-TH" sz="3200" dirty="0"/>
              <a:t>อื่นๆ</a:t>
            </a:r>
            <a:r>
              <a:rPr lang="en-US" sz="3200" dirty="0"/>
              <a:t>)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90800"/>
            <a:ext cx="7620000" cy="3810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math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pi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as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PI</a:t>
            </a: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6287E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circle_area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(radius):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PI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radius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map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6287E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circle_area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a))</a:t>
            </a:r>
            <a:endParaRPr lang="en-US" dirty="0">
              <a:solidFill>
                <a:srgbClr val="00702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&lt;map object at 0x039AF210&gt;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(result)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	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[3.141592653589793, 12.566370614359172, 28.274333882308138, 50.26548245743669, 78.53981633974483]</a:t>
            </a:r>
            <a:endParaRPr lang="th-TH" sz="16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or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result_list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= list(map(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circle_area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a))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sp>
        <p:nvSpPr>
          <p:cNvPr id="7" name="Line Callout 2 (Accent Bar) 6"/>
          <p:cNvSpPr/>
          <p:nvPr/>
        </p:nvSpPr>
        <p:spPr>
          <a:xfrm>
            <a:off x="6553200" y="3048000"/>
            <a:ext cx="1905000" cy="4572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6118"/>
              <a:gd name="adj6" fmla="val -137390"/>
            </a:avLst>
          </a:prstGeom>
          <a:noFill/>
          <a:ln>
            <a:solidFill>
              <a:srgbClr val="FF66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ต้องเป็นฟังก์ชันที่ทำงานกับพารามิเตอร์ตัวเดียว</a:t>
            </a:r>
            <a:endParaRPr lang="en-US" b="1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18684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filter()</a:t>
            </a:r>
            <a:r>
              <a:rPr lang="en-US" dirty="0"/>
              <a:t> Function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0469"/>
            <a:ext cx="7620000" cy="178314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6287E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positive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(x):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To use with filter() the function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0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must return</a:t>
            </a:r>
            <a:r>
              <a:rPr lang="th-TH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 or False only 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-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-3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filter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6287E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positive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a)))</a:t>
            </a:r>
            <a:endParaRPr lang="en-US" dirty="0">
              <a:solidFill>
                <a:srgbClr val="00702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4, 5]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7334" y="1600200"/>
            <a:ext cx="76246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E67C8"/>
              </a:buClr>
              <a:buFont typeface="Arial" pitchFamily="34" charset="0"/>
              <a:buChar char="•"/>
            </a:pP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Python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มีฟังก์ชัน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built-in 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filter()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เช่นกัน</a:t>
            </a:r>
            <a:endParaRPr lang="en-US" sz="32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7334" y="3990393"/>
            <a:ext cx="76246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E67C8"/>
              </a:buClr>
              <a:buFont typeface="Arial" pitchFamily="34" charset="0"/>
              <a:buChar char="•"/>
            </a:pP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ฟังก์ชัน 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reduce()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ถูกถอดออกจากฟังกชัน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built-in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Python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3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เนื่องจากทำให้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Code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อ่านและเข้าใจยากกว่าการใช้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Loop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ปกติ และย้ายไปอยู่ใน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Module </a:t>
            </a:r>
            <a:r>
              <a:rPr lang="en-US" sz="2000" b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functools</a:t>
            </a:r>
            <a:endParaRPr lang="en-US" sz="2000" b="1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3447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Elements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84975"/>
            <a:ext cx="7620000" cy="177742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20805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Sort item destructively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sort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sort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5, 7, 7, 11]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1600200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th-TH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เรียง </a:t>
            </a:r>
            <a:r>
              <a:rPr lang="en-US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Elements</a:t>
            </a:r>
            <a:r>
              <a:rPr lang="en-US" sz="3200" b="1" i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–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เดิม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(Destructively)</a:t>
            </a:r>
            <a:endParaRPr lang="en-US" sz="3200" b="1" u="sng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3960845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th-TH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เรียง </a:t>
            </a:r>
            <a:r>
              <a:rPr lang="en-US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Elements</a:t>
            </a:r>
            <a:r>
              <a:rPr lang="en-US" sz="3200" b="1" i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–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สร้าง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ใหม่ (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Non-destructively)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0" y="4535876"/>
            <a:ext cx="7620000" cy="186492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sorted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non-destructively with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sorted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(list)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2, 5, 3, 5, 11, 7]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5, 7, 7, 11]</a:t>
            </a:r>
          </a:p>
        </p:txBody>
      </p:sp>
    </p:spTree>
    <p:extLst>
      <p:ext uri="{BB962C8B-B14F-4D97-AF65-F5344CB8AC3E}">
        <p14:creationId xmlns:p14="http://schemas.microsoft.com/office/powerpoint/2010/main" val="39384777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Elements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84975"/>
            <a:ext cx="7620000" cy="177742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6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solidFill>
                <a:srgbClr val="20805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Sort item destructively with </a:t>
            </a:r>
            <a:r>
              <a:rPr lang="en-US" sz="1700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reverse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reverse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[7, 6, 5, 4, 3, 2, 1]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1600200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th-TH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กลับลำดับ </a:t>
            </a:r>
            <a:r>
              <a:rPr lang="en-US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Elements</a:t>
            </a:r>
            <a:r>
              <a:rPr lang="en-US" sz="3200" b="1" i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–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เดิม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(Destructively)</a:t>
            </a:r>
            <a:endParaRPr lang="en-US" sz="3200" b="1" u="sng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3960845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th-TH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กลับลำดับ </a:t>
            </a:r>
            <a:r>
              <a:rPr lang="en-US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Elements</a:t>
            </a:r>
            <a:r>
              <a:rPr lang="en-US" sz="3200" b="1" i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–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สร้าง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ใหม่ (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Non-destructively)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0" y="4535876"/>
            <a:ext cx="7620000" cy="186492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6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reversed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(a))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non-destructively with 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reversed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(list)</a:t>
            </a:r>
            <a:endParaRPr lang="en-US" sz="17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2, 3, 4, 5, 6, 7]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[7, 6, 5, 4, 3, 2, 1]</a:t>
            </a:r>
          </a:p>
        </p:txBody>
      </p:sp>
    </p:spTree>
    <p:extLst>
      <p:ext uri="{BB962C8B-B14F-4D97-AF65-F5344CB8AC3E}">
        <p14:creationId xmlns:p14="http://schemas.microsoft.com/office/powerpoint/2010/main" val="10668025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Swapping Elements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801314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Failed swap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[3, 3, 5,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Swap with a temp variable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temp </a:t>
            </a:r>
            <a:r>
              <a:rPr lang="pt-BR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pt-BR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</a:t>
            </a:r>
            <a:r>
              <a:rPr lang="pt-BR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pt-BR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pt-BR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</a:t>
            </a:r>
            <a:r>
              <a:rPr lang="pt-BR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pt-BR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temp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[3, 2, 5,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b="1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Swap with tuple assignment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[3, 2, 5, 7]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0" y="3886200"/>
            <a:ext cx="2895600" cy="769441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Tuple swap</a:t>
            </a:r>
          </a:p>
          <a:p>
            <a:pPr lvl="0"/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sz="20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sz="20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6576490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Lists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1716" y="277425"/>
            <a:ext cx="7010399" cy="274637"/>
          </a:xfrm>
        </p:spPr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5062924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		# same as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	# differs in last element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        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prefix of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0" y="3886200"/>
            <a:ext cx="2895600" cy="1477328"/>
          </a:xfrm>
          <a:prstGeom prst="rect">
            <a:avLst/>
          </a:prstGeom>
          <a:solidFill>
            <a:srgbClr val="EEFFCC"/>
          </a:solidFill>
          <a:ln w="2857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/>
            <a:r>
              <a:rPr lang="th-TH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เทียบทีละ </a:t>
            </a:r>
            <a:r>
              <a:rPr lang="en-US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 </a:t>
            </a:r>
          </a:p>
          <a:p>
            <a:pPr lvl="0"/>
            <a:r>
              <a:rPr lang="th-TH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ลักษณะเดียวกับการเทียบคำ</a:t>
            </a:r>
            <a:endParaRPr lang="en-US" sz="24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lvl="0"/>
            <a:r>
              <a:rPr lang="th-TH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ในภาษาอังกฤษ ทีละตัวอักษร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bat &lt; cat     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#True</a:t>
            </a:r>
          </a:p>
        </p:txBody>
      </p:sp>
    </p:spTree>
    <p:extLst>
      <p:ext uri="{BB962C8B-B14F-4D97-AF65-F5344CB8AC3E}">
        <p14:creationId xmlns:p14="http://schemas.microsoft.com/office/powerpoint/2010/main" val="42824634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Operation Summary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7529" y="1318102"/>
          <a:ext cx="8968942" cy="5000108"/>
        </p:xfrm>
        <a:graphic>
          <a:graphicData uri="http://schemas.openxmlformats.org/drawingml/2006/table">
            <a:tbl>
              <a:tblPr/>
              <a:tblGrid>
                <a:gridCol w="1555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2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0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56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Operation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Result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Notes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s[i] = x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item </a:t>
                      </a:r>
                      <a:r>
                        <a:rPr lang="en-US" sz="1600" b="1" i="1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of 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is replaced by 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x</a:t>
                      </a:r>
                      <a:endParaRPr lang="en-US" sz="1600" b="1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s[i:j] = t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slice of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from </a:t>
                      </a:r>
                      <a:r>
                        <a:rPr lang="en-US" sz="1600" b="1" i="1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to 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j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is replaced by the contents of the 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iterable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t</a:t>
                      </a:r>
                      <a:endParaRPr lang="en-US" sz="1600" b="1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del s[i:j]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same as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j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 = []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s[i:j:k] = t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the elements of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j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k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 are replaced by those of 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t</a:t>
                      </a:r>
                      <a:endParaRPr lang="en-US" sz="1600" b="1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del s[i:j:k]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removes the elements of s[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j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k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 from the list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s.append(x)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appends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to the end of the sequence (same as 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len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(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):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len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(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)] = [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s.clear()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removes all items from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(same as del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[:])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s.copy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()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creates a shallow copy of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(same as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[:])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s.extend(t)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extends </a:t>
                      </a:r>
                      <a:r>
                        <a:rPr lang="en-US" sz="1600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with the contents of </a:t>
                      </a:r>
                      <a:r>
                        <a:rPr lang="en-US" sz="1600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t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(same as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len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(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):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len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(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)] = 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t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s.insert(i, x)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inserts </a:t>
                      </a:r>
                      <a:r>
                        <a:rPr lang="en-US" sz="1600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into </a:t>
                      </a:r>
                      <a:r>
                        <a:rPr lang="en-US" sz="1600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at the index given by </a:t>
                      </a:r>
                      <a:r>
                        <a:rPr lang="en-US" sz="1600" b="1" i="1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(same as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 = [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s.pop([i])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retrieves the item at 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and also removes it from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s.remove(x)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remove the first item from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where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 ==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x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s.reverse()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reverses the items of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in place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52601" y="276807"/>
            <a:ext cx="7010399" cy="274637"/>
          </a:xfrm>
        </p:spPr>
        <p:txBody>
          <a:bodyPr/>
          <a:lstStyle/>
          <a:p>
            <a:r>
              <a:rPr lang="en-US" dirty="0"/>
              <a:t>https://docs.python.org/3/library/stdtypes.html#typesseq-mutable</a:t>
            </a:r>
          </a:p>
        </p:txBody>
      </p:sp>
    </p:spTree>
    <p:extLst>
      <p:ext uri="{BB962C8B-B14F-4D97-AF65-F5344CB8AC3E}">
        <p14:creationId xmlns:p14="http://schemas.microsoft.com/office/powerpoint/2010/main" val="17491211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/>
              <a:t>Tuple </a:t>
            </a:r>
            <a:r>
              <a:rPr lang="th-TH" sz="3200" dirty="0"/>
              <a:t>เป็นรายการข้อมูลที่มีลำดับ</a:t>
            </a:r>
            <a:r>
              <a:rPr lang="en-US" sz="3200" dirty="0"/>
              <a:t> (Sequence Data Type) </a:t>
            </a:r>
            <a:r>
              <a:rPr lang="th-TH" sz="3200" dirty="0"/>
              <a:t>เช่นเดียวกันกับ </a:t>
            </a:r>
            <a:r>
              <a:rPr lang="en-US" sz="3200" dirty="0"/>
              <a:t>List, String, </a:t>
            </a:r>
            <a:r>
              <a:rPr lang="th-TH" sz="3200" dirty="0"/>
              <a:t>และ </a:t>
            </a:r>
            <a:r>
              <a:rPr lang="en-US" sz="3200" dirty="0"/>
              <a:t>Range* </a:t>
            </a:r>
            <a:r>
              <a:rPr lang="th-TH" sz="3200" dirty="0"/>
              <a:t>ที่มีลักษณะ </a:t>
            </a:r>
            <a:r>
              <a:rPr lang="en-US" sz="3200" dirty="0"/>
              <a:t>Immutable</a:t>
            </a:r>
          </a:p>
          <a:p>
            <a:pPr lvl="1"/>
            <a:r>
              <a:rPr lang="th-TH" sz="2800" dirty="0"/>
              <a:t>เราใช้เครื่องหมาย </a:t>
            </a:r>
            <a:r>
              <a:rPr lang="en-US" sz="2800" dirty="0"/>
              <a:t>Comma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2800" dirty="0"/>
              <a:t> </a:t>
            </a:r>
            <a:r>
              <a:rPr lang="th-TH" sz="2800" dirty="0"/>
              <a:t>คั่นระหว่างแต่ละ </a:t>
            </a:r>
            <a:r>
              <a:rPr lang="en-US" sz="2800" dirty="0"/>
              <a:t>Element </a:t>
            </a:r>
            <a:r>
              <a:rPr lang="th-TH" sz="2800" dirty="0"/>
              <a:t>และ ใช้เครื่องหมายวงเล็บ </a:t>
            </a:r>
            <a:r>
              <a:rPr lang="th-TH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th-TH" sz="2800" dirty="0"/>
              <a:t> ล้อมรอบ เช่น </a:t>
            </a:r>
            <a:r>
              <a:rPr lang="th-TH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th-TH" sz="2000" dirty="0">
                <a:latin typeface="Consolas" panose="020B0609020204030204" pitchFamily="49" charset="0"/>
                <a:cs typeface="Consolas" panose="020B0609020204030204" pitchFamily="49" charset="0"/>
              </a:rPr>
              <a:t>1, 2, 3</a:t>
            </a:r>
            <a:r>
              <a:rPr lang="th-TH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/>
            <a:r>
              <a:rPr lang="en-US" sz="2800" dirty="0"/>
              <a:t>Tuple </a:t>
            </a:r>
            <a:r>
              <a:rPr lang="th-TH" sz="2800" dirty="0"/>
              <a:t>ต้องมี</a:t>
            </a:r>
            <a:r>
              <a:rPr lang="en-US" sz="2800" dirty="0"/>
              <a:t> Comma </a:t>
            </a:r>
            <a:r>
              <a:rPr lang="th-TH" sz="2800" dirty="0"/>
              <a:t>เสมอ </a:t>
            </a:r>
            <a:r>
              <a:rPr lang="en-US" sz="2800" dirty="0"/>
              <a:t>– </a:t>
            </a:r>
            <a:r>
              <a:rPr lang="th-TH" sz="2400" dirty="0"/>
              <a:t>แต่ไม่จำเป็นต้องมีเครื่องหมายวงเล็บ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*https://docs.python.org/3/library/stdtypes.html#typesseq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4597054"/>
            <a:ext cx="7620000" cy="1809726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12345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54321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'hello!'</a:t>
            </a:r>
            <a:endParaRPr lang="en-US" altLang="en-US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en-US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12345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(12345, 54321, 'hello!')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4522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h-TH" sz="2800" dirty="0"/>
              <a:t>กรณีเป็น </a:t>
            </a:r>
            <a:r>
              <a:rPr lang="en-US" sz="2800" dirty="0"/>
              <a:t>Tuple </a:t>
            </a:r>
            <a:r>
              <a:rPr lang="th-TH" sz="2800" dirty="0"/>
              <a:t>ว่างเราจำเป็นต้องใส่เครื่องหมายวงเล็บ</a:t>
            </a:r>
          </a:p>
          <a:p>
            <a:pPr lvl="1"/>
            <a:r>
              <a:rPr lang="th-TH" sz="2800" dirty="0"/>
              <a:t>หากไม่ใช่ </a:t>
            </a:r>
            <a:r>
              <a:rPr lang="en-US" sz="2800" dirty="0"/>
              <a:t>Tuple </a:t>
            </a:r>
            <a:r>
              <a:rPr lang="th-TH" sz="2800" dirty="0"/>
              <a:t>ว่าง ต้องใส่ </a:t>
            </a:r>
            <a:r>
              <a:rPr lang="en-US" sz="2800" dirty="0"/>
              <a:t>Comma </a:t>
            </a:r>
            <a:r>
              <a:rPr lang="th-TH" sz="2800" i="1" u="sng" dirty="0"/>
              <a:t>ทุกกรณี</a:t>
            </a:r>
            <a:r>
              <a:rPr lang="en-US" sz="2800" i="1" u="sng" dirty="0"/>
              <a:t> </a:t>
            </a:r>
            <a:r>
              <a:rPr lang="en-US" sz="2800" dirty="0"/>
              <a:t> </a:t>
            </a:r>
            <a:endParaRPr lang="th-TH" sz="2800" i="1" u="sng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https://docs.python.org/3/tutorial/datastructures.html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79800"/>
            <a:ext cx="7620000" cy="4154984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()</a:t>
            </a: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Empty tuple, needs parentheses</a:t>
            </a: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		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Singleton (One Element)</a:t>
            </a:r>
            <a:endParaRPr lang="en-US" sz="16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(1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)</a:t>
            </a:r>
            <a:endParaRPr lang="en-US" sz="16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6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12345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54321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407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'python!'</a:t>
            </a:r>
            <a:r>
              <a:rPr lang="en-US" altLang="en-US" sz="16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Tuples may be nested:</a:t>
            </a:r>
            <a:endParaRPr lang="th-TH" sz="16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u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(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u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((12345, 54321, 'python!'), (1, 2, 3, 4, 5))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altLang="en-US" sz="1600" b="1" dirty="0">
              <a:solidFill>
                <a:srgbClr val="C65D0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88888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				</a:t>
            </a:r>
            <a:r>
              <a:rPr lang="en-US" altLang="en-US" sz="16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Tuples are immutable:</a:t>
            </a:r>
            <a:endParaRPr lang="en-US" altLang="en-US" sz="16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TypeError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'tuple'</a:t>
            </a:r>
            <a:r>
              <a:rPr lang="th-TH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object does not support item assignment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but they can contain mutable objects: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([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], [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([1, 2, 3], [3, 2, 1])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7948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[2]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List </a:t>
            </a:r>
            <a:r>
              <a:rPr lang="th-TH" sz="2800" dirty="0"/>
              <a:t>เป็นชนิดข้อมูลแบบประกอบ </a:t>
            </a:r>
            <a:r>
              <a:rPr lang="en-US" sz="2800" dirty="0"/>
              <a:t>(Compound Data</a:t>
            </a:r>
            <a:r>
              <a:rPr lang="th-TH" sz="2800" dirty="0"/>
              <a:t> </a:t>
            </a:r>
            <a:r>
              <a:rPr lang="en-US" sz="2800" dirty="0"/>
              <a:t>Type) </a:t>
            </a:r>
            <a:r>
              <a:rPr lang="th-TH" sz="2800" dirty="0"/>
              <a:t>ที่มีลักษณะเป็นรายการข้อมูลที่</a:t>
            </a:r>
            <a:r>
              <a:rPr lang="th-TH" sz="2800" i="1" u="sng" dirty="0"/>
              <a:t>มีลำดับ</a:t>
            </a:r>
            <a:r>
              <a:rPr lang="th-TH" sz="2800" dirty="0"/>
              <a:t> </a:t>
            </a:r>
            <a:r>
              <a:rPr lang="en-US" sz="2800" dirty="0"/>
              <a:t>(Sequence Type)</a:t>
            </a:r>
            <a:r>
              <a:rPr lang="th-TH" sz="2800" dirty="0"/>
              <a:t> คล้ายกันกับ </a:t>
            </a:r>
            <a:r>
              <a:rPr lang="en-US" sz="2800" dirty="0"/>
              <a:t>String</a:t>
            </a:r>
          </a:p>
          <a:p>
            <a:pPr lvl="1"/>
            <a:r>
              <a:rPr lang="en-US" sz="2800" dirty="0"/>
              <a:t>String </a:t>
            </a:r>
            <a:r>
              <a:rPr lang="th-TH" sz="2800" dirty="0"/>
              <a:t>เป็นรายการอักขระ</a:t>
            </a:r>
          </a:p>
          <a:p>
            <a:pPr lvl="1"/>
            <a:r>
              <a:rPr lang="en-US" sz="2800" dirty="0"/>
              <a:t>List </a:t>
            </a:r>
            <a:r>
              <a:rPr lang="th-TH" sz="2800" dirty="0"/>
              <a:t>เป็นรายการข้อมูลประเภทใดก็ได้</a:t>
            </a:r>
          </a:p>
          <a:p>
            <a:r>
              <a:rPr lang="th-TH" sz="2800" dirty="0"/>
              <a:t>เราเรียกข้อมูลแต่ละตัวที่อยู่ใน </a:t>
            </a:r>
            <a:r>
              <a:rPr lang="en-US" sz="2800" dirty="0"/>
              <a:t>List</a:t>
            </a:r>
            <a:r>
              <a:rPr lang="th-TH" sz="2800" dirty="0"/>
              <a:t> ว่า </a:t>
            </a:r>
            <a:r>
              <a:rPr lang="en-US" sz="2800" dirty="0"/>
              <a:t>Element </a:t>
            </a:r>
            <a:r>
              <a:rPr lang="th-TH" sz="2800" dirty="0"/>
              <a:t>หรือ </a:t>
            </a:r>
            <a:r>
              <a:rPr lang="en-US" sz="2800" dirty="0"/>
              <a:t>Item</a:t>
            </a:r>
            <a:endParaRPr lang="th-TH" sz="2800" dirty="0"/>
          </a:p>
          <a:p>
            <a:r>
              <a:rPr lang="th-TH" sz="2800" dirty="0"/>
              <a:t>เราใช้เครื่องหมาย </a:t>
            </a:r>
            <a:r>
              <a:rPr lang="en-US" sz="2800" dirty="0"/>
              <a:t>Bracket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</a:t>
            </a:r>
            <a:r>
              <a:rPr lang="en-US" sz="2800" dirty="0"/>
              <a:t> </a:t>
            </a:r>
            <a:r>
              <a:rPr lang="th-TH" sz="2800" dirty="0"/>
              <a:t>เพื่อแสดง </a:t>
            </a:r>
            <a:r>
              <a:rPr lang="en-US" sz="2800" dirty="0"/>
              <a:t>List </a:t>
            </a:r>
            <a:r>
              <a:rPr lang="th-TH" sz="2800" dirty="0"/>
              <a:t>และคั่นระหว่างแต่ละ </a:t>
            </a:r>
            <a:r>
              <a:rPr lang="en-US" sz="2800" dirty="0"/>
              <a:t>Element </a:t>
            </a:r>
            <a:r>
              <a:rPr lang="th-TH" sz="2800" dirty="0"/>
              <a:t>ด้วยเครื่องหมาย </a:t>
            </a:r>
            <a:r>
              <a:rPr lang="en-US" sz="2800" dirty="0"/>
              <a:t>Comma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2800" dirty="0"/>
              <a:t> </a:t>
            </a:r>
            <a:r>
              <a:rPr lang="th-TH" sz="2800" dirty="0"/>
              <a:t>เช่น</a:t>
            </a:r>
          </a:p>
        </p:txBody>
      </p:sp>
      <p:sp>
        <p:nvSpPr>
          <p:cNvPr id="5" name="Rectangle 4"/>
          <p:cNvSpPr/>
          <p:nvPr/>
        </p:nvSpPr>
        <p:spPr>
          <a:xfrm>
            <a:off x="766665" y="5428862"/>
            <a:ext cx="7615335" cy="990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4, 9, 16, 25]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https://docs.python.org/3/tutorial/introduction.html#lists</a:t>
            </a:r>
          </a:p>
        </p:txBody>
      </p:sp>
    </p:spTree>
    <p:extLst>
      <p:ext uri="{BB962C8B-B14F-4D97-AF65-F5344CB8AC3E}">
        <p14:creationId xmlns:p14="http://schemas.microsoft.com/office/powerpoint/2010/main" val="343128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 Assignment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1600200"/>
            <a:ext cx="7620000" cy="5062924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tuple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'hello'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)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Creating from </a:t>
            </a:r>
            <a:r>
              <a:rPr lang="en-US" sz="17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iterables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using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tuple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('h', 'e', 'l', 'l', 'o')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tuple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)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tuple from list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(2, 3, 5, 7)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a, b, c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'cat'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multiple assignment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'c'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b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'a'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't'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a, b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[2, 8]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2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004626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537636"/>
            <a:ext cx="7620000" cy="863164"/>
          </a:xfrm>
        </p:spPr>
        <p:txBody>
          <a:bodyPr>
            <a:normAutofit fontScale="92500" lnSpcReduction="20000"/>
          </a:bodyPr>
          <a:lstStyle/>
          <a:p>
            <a:r>
              <a:rPr lang="th-TH" dirty="0"/>
              <a:t>เราไม่สามารถเปลี่ยน </a:t>
            </a:r>
            <a:r>
              <a:rPr lang="en-US" dirty="0"/>
              <a:t>Element </a:t>
            </a:r>
            <a:r>
              <a:rPr lang="th-TH" dirty="0"/>
              <a:t>ใน</a:t>
            </a:r>
            <a:r>
              <a:rPr lang="en-US" dirty="0"/>
              <a:t> Tuple </a:t>
            </a:r>
            <a:r>
              <a:rPr lang="th-TH" dirty="0"/>
              <a:t>ได้ แต่เราสามารถ </a:t>
            </a:r>
            <a:r>
              <a:rPr lang="en-US" dirty="0"/>
              <a:t>Assign </a:t>
            </a:r>
            <a:r>
              <a:rPr lang="th-TH" dirty="0"/>
              <a:t>ค่าใหม่ได้ </a:t>
            </a:r>
            <a:r>
              <a:rPr lang="en-US" dirty="0"/>
              <a:t>(</a:t>
            </a:r>
            <a:r>
              <a:rPr lang="th-TH" dirty="0"/>
              <a:t>ย้าย </a:t>
            </a:r>
            <a:r>
              <a:rPr lang="en-US" dirty="0"/>
              <a:t>Reference </a:t>
            </a:r>
            <a:r>
              <a:rPr lang="th-TH" dirty="0"/>
              <a:t>ไปชี้ที่ </a:t>
            </a:r>
            <a:r>
              <a:rPr lang="en-US" dirty="0"/>
              <a:t>Tuple </a:t>
            </a:r>
            <a:r>
              <a:rPr lang="th-TH" dirty="0"/>
              <a:t>ใหม่</a:t>
            </a:r>
            <a:r>
              <a:rPr lang="en-US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8952" y="1600200"/>
            <a:ext cx="7620000" cy="3754874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altLang="en-US" sz="17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88888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				</a:t>
            </a:r>
            <a:r>
              <a:rPr lang="en-US" altLang="en-US" sz="17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Tuples are immutable:</a:t>
            </a:r>
            <a:endParaRPr lang="en-US" altLang="en-US" sz="17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TypeError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en-US" sz="17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n-US" altLang="en-US" sz="17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tuple'object</a:t>
            </a:r>
            <a:r>
              <a:rPr lang="en-US" altLang="en-US" sz="17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does not support item assignment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7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but they can contain mutable objects: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7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([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], [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])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([1, 2, 3], [3, 2, 1])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th-TH" altLang="en-US" sz="17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7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Cannot modify but can replace one tuple with another: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t = (</a:t>
            </a:r>
            <a:r>
              <a:rPr lang="en-US" alt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,) + t[1:]</a:t>
            </a:r>
            <a:r>
              <a:rPr lang="th-TH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endParaRPr lang="en-US" altLang="en-US" sz="17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print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('A', 'b', 'c', 'd', 'e ')</a:t>
            </a:r>
          </a:p>
        </p:txBody>
      </p:sp>
    </p:spTree>
    <p:extLst>
      <p:ext uri="{BB962C8B-B14F-4D97-AF65-F5344CB8AC3E}">
        <p14:creationId xmlns:p14="http://schemas.microsoft.com/office/powerpoint/2010/main" val="26813158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 Swap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524315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a, b, c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[2, 8, 5]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2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8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5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Swapping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b, c,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a, b, 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5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b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8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9392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 as Return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2971800"/>
          </a:xfrm>
          <a:ln>
            <a:noFill/>
          </a:ln>
        </p:spPr>
        <p:txBody>
          <a:bodyPr>
            <a:noAutofit/>
          </a:bodyPr>
          <a:lstStyle/>
          <a:p>
            <a:r>
              <a:rPr lang="th-TH" sz="3200" dirty="0"/>
              <a:t>ฟังก์ชันใดๆ สามารถคืนค่าได้เพียงค่าเดียว หากต้องการคืนค่ามากกว่าหนึ่งค่า เราสามารถคืนค่าเป็น </a:t>
            </a:r>
            <a:r>
              <a:rPr lang="en-US" sz="3200" dirty="0"/>
              <a:t>Sequence Type </a:t>
            </a:r>
            <a:r>
              <a:rPr lang="th-TH" sz="3200" dirty="0"/>
              <a:t>เช่น </a:t>
            </a:r>
            <a:r>
              <a:rPr lang="en-US" sz="3200" dirty="0"/>
              <a:t>Tuple (</a:t>
            </a:r>
            <a:r>
              <a:rPr lang="th-TH" sz="3200" dirty="0"/>
              <a:t>หรือ </a:t>
            </a:r>
            <a:r>
              <a:rPr lang="en-US" sz="3200" dirty="0"/>
              <a:t>List) </a:t>
            </a:r>
            <a:r>
              <a:rPr lang="th-TH" sz="3200" dirty="0"/>
              <a:t>ได้ </a:t>
            </a:r>
          </a:p>
          <a:p>
            <a:pPr lvl="1"/>
            <a:r>
              <a:rPr lang="th-TH" sz="2800" dirty="0"/>
              <a:t>เช่น ในการหารจำนวนเต็มการคำนวณหาผลหาร </a:t>
            </a:r>
            <a:r>
              <a:rPr lang="en-US" sz="2800" dirty="0"/>
              <a:t>(</a:t>
            </a:r>
            <a:r>
              <a:rPr lang="en-US" sz="2800" dirty="0" err="1"/>
              <a:t>Quotiant</a:t>
            </a:r>
            <a:r>
              <a:rPr lang="en-US" sz="2800" dirty="0"/>
              <a:t>) </a:t>
            </a:r>
            <a:r>
              <a:rPr lang="th-TH" sz="2800" dirty="0"/>
              <a:t>และเศษ</a:t>
            </a:r>
            <a:r>
              <a:rPr lang="en-US" sz="2800" dirty="0"/>
              <a:t> (Remainder) </a:t>
            </a:r>
            <a:r>
              <a:rPr lang="th-TH" sz="2800" dirty="0"/>
              <a:t>ทั้งสองค่าในคราวเดียวกัน เป็นวิธีที่มีประสิทธิภาพมากกว่าโดยการใช้ฟังก์ชัน </a:t>
            </a:r>
            <a:r>
              <a:rPr lang="en-US" sz="2800" dirty="0"/>
              <a:t>built-in</a:t>
            </a:r>
            <a:r>
              <a:rPr lang="th-TH" sz="2800" dirty="0"/>
              <a:t>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divmod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4581816"/>
            <a:ext cx="7620000" cy="2185214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t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divmod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t</a:t>
            </a:r>
            <a:endParaRPr lang="it-IT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(2 , 1)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fr-FR" sz="1700" dirty="0" err="1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quot</a:t>
            </a: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, rem </a:t>
            </a:r>
            <a:r>
              <a:rPr lang="fr-FR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divmod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fr-FR" sz="1700" dirty="0" err="1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quot</a:t>
            </a:r>
            <a:endParaRPr lang="fr-FR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2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rem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1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39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Strings, Lists and Tuples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00200"/>
            <a:ext cx="7620000" cy="2912829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52601" y="274638"/>
            <a:ext cx="7010399" cy="274637"/>
          </a:xfrm>
        </p:spPr>
        <p:txBody>
          <a:bodyPr/>
          <a:lstStyle/>
          <a:p>
            <a:r>
              <a:rPr lang="en-US" dirty="0"/>
              <a:t>Introduction to Computation and Programming Using Python, Revised - </a:t>
            </a:r>
            <a:r>
              <a:rPr lang="en-US" dirty="0" err="1"/>
              <a:t>Guttag</a:t>
            </a:r>
            <a:r>
              <a:rPr lang="en-US" dirty="0"/>
              <a:t>, John V.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862" y="4872838"/>
            <a:ext cx="5906277" cy="178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385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24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4E67C8"/>
                </a:solidFill>
              </a:rPr>
              <a:t>O</a:t>
            </a:r>
            <a:r>
              <a:rPr lang="en-US" sz="6000" dirty="0">
                <a:solidFill>
                  <a:srgbClr val="212745"/>
                </a:solidFill>
              </a:rPr>
              <a:t>ne-</a:t>
            </a:r>
            <a:r>
              <a:rPr lang="en-US" sz="6000" dirty="0">
                <a:solidFill>
                  <a:srgbClr val="4E67C8"/>
                </a:solidFill>
              </a:rPr>
              <a:t>D</a:t>
            </a:r>
            <a:r>
              <a:rPr lang="en-US" sz="6000" dirty="0">
                <a:solidFill>
                  <a:srgbClr val="212745"/>
                </a:solidFill>
              </a:rPr>
              <a:t>imensional </a:t>
            </a:r>
            <a:r>
              <a:rPr lang="en-US" sz="6000" dirty="0">
                <a:solidFill>
                  <a:srgbClr val="4E67C8"/>
                </a:solidFill>
              </a:rPr>
              <a:t>L</a:t>
            </a:r>
            <a:r>
              <a:rPr lang="en-US" sz="6000" dirty="0">
                <a:solidFill>
                  <a:srgbClr val="212745"/>
                </a:solidFill>
              </a:rPr>
              <a:t>ists</a:t>
            </a:r>
            <a:br>
              <a:rPr lang="en-US" sz="60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212745"/>
                </a:solidFill>
              </a:rPr>
              <a:t>and </a:t>
            </a:r>
            <a:r>
              <a:rPr lang="en-US" sz="6000" dirty="0">
                <a:solidFill>
                  <a:srgbClr val="4E67C8"/>
                </a:solidFill>
              </a:rPr>
              <a:t>T</a:t>
            </a:r>
            <a:r>
              <a:rPr lang="en-US" sz="6000" dirty="0">
                <a:solidFill>
                  <a:srgbClr val="212745"/>
                </a:solidFill>
              </a:rPr>
              <a:t>uples</a:t>
            </a:r>
            <a:br>
              <a:rPr lang="th-TH" sz="60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212745"/>
                </a:solidFill>
              </a:rPr>
              <a:t>Part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408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Basics (Recap)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dirty="0"/>
              <a:t>แบบ </a:t>
            </a:r>
            <a:r>
              <a:rPr lang="en-US" dirty="0"/>
              <a:t>nondestructive </a:t>
            </a:r>
          </a:p>
          <a:p>
            <a:pPr marL="114300" indent="0">
              <a:buNone/>
            </a:pPr>
            <a:endParaRPr lang="en-US" sz="4000" dirty="0"/>
          </a:p>
          <a:p>
            <a:r>
              <a:rPr lang="th-TH" dirty="0"/>
              <a:t>แบบ </a:t>
            </a:r>
            <a:r>
              <a:rPr lang="en-US" dirty="0"/>
              <a:t>destructive</a:t>
            </a:r>
            <a:endParaRPr lang="th-TH" dirty="0"/>
          </a:p>
          <a:p>
            <a:endParaRPr lang="th-TH" sz="4000" dirty="0"/>
          </a:p>
          <a:p>
            <a:pPr marL="114300" indent="0">
              <a:buNone/>
            </a:pPr>
            <a:endParaRPr lang="th-TH" dirty="0"/>
          </a:p>
          <a:p>
            <a:r>
              <a:rPr lang="en-US" dirty="0"/>
              <a:t>method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list.sort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/>
              <a:t> </a:t>
            </a:r>
            <a:r>
              <a:rPr lang="th-TH" dirty="0"/>
              <a:t>ใช้ได้เฉพาะกับ </a:t>
            </a:r>
            <a:r>
              <a:rPr lang="en-US" dirty="0"/>
              <a:t>List </a:t>
            </a:r>
            <a:r>
              <a:rPr lang="th-TH" dirty="0"/>
              <a:t>เท่านั้น แต่ฟังก์ชัน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sorted()</a:t>
            </a:r>
            <a:r>
              <a:rPr lang="en-US" dirty="0"/>
              <a:t> </a:t>
            </a:r>
            <a:r>
              <a:rPr lang="th-TH" dirty="0"/>
              <a:t>ใช้ได้กับ </a:t>
            </a:r>
            <a:r>
              <a:rPr lang="en-US" dirty="0" err="1"/>
              <a:t>iterable</a:t>
            </a:r>
            <a:r>
              <a:rPr lang="en-US" dirty="0"/>
              <a:t> </a:t>
            </a:r>
            <a:r>
              <a:rPr lang="th-TH" dirty="0"/>
              <a:t>ชนิดใดก็ได้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2174424"/>
            <a:ext cx="7620000" cy="67037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sorted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2, 3, 4, 5]</a:t>
            </a:r>
            <a:endParaRPr lang="en-US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495640"/>
            <a:ext cx="7620000" cy="1264320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]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en-US" dirty="0" err="1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sort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()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[1, 2, 3, 4, 5]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778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เราสามารถระบุวิธีในการเรียงลำดับผ่านฟังก์ชัน ในรูปของ พารามิเตอร์</a:t>
            </a:r>
            <a:r>
              <a:rPr lang="en-US" dirty="0"/>
              <a:t> </a:t>
            </a:r>
            <a:r>
              <a:rPr lang="en-US" sz="2000" i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key</a:t>
            </a:r>
            <a:r>
              <a:rPr lang="en-US" dirty="0"/>
              <a:t> </a:t>
            </a:r>
            <a:r>
              <a:rPr lang="th-TH" dirty="0"/>
              <a:t>ได้</a:t>
            </a:r>
          </a:p>
          <a:p>
            <a:r>
              <a:rPr lang="th-TH" dirty="0"/>
              <a:t>พิจารณาการ </a:t>
            </a:r>
            <a:r>
              <a:rPr lang="en-US" dirty="0"/>
              <a:t>Sort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Case-insensitive sort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0" y="3316069"/>
            <a:ext cx="7620000" cy="646331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"This is a test string from </a:t>
            </a:r>
            <a:r>
              <a:rPr lang="en-US" alt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Andrew"</a:t>
            </a:r>
            <a:r>
              <a:rPr lang="en-US" altLang="en-US" dirty="0" err="1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split</a:t>
            </a:r>
            <a:r>
              <a:rPr lang="en-US" altLang="en-US" b="1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['Andrew', 'This', 'a', 'from', 'is', 'string', 'test']</a:t>
            </a:r>
            <a:endParaRPr lang="en-US" altLang="en-US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5072578"/>
            <a:ext cx="7620000" cy="923330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"This is a test string from </a:t>
            </a:r>
            <a:r>
              <a:rPr lang="en-US" alt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Andrew"</a:t>
            </a:r>
            <a:r>
              <a:rPr lang="en-US" altLang="en-US" dirty="0" err="1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split</a:t>
            </a:r>
            <a:r>
              <a:rPr lang="en-US" altLang="en-US" b="1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(),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key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str</a:t>
            </a:r>
            <a:r>
              <a:rPr lang="en-US" dirty="0" err="1">
                <a:solidFill>
                  <a:srgbClr val="666666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.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lower</a:t>
            </a:r>
            <a:r>
              <a:rPr lang="en-US" altLang="en-US" sz="1600" b="1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['a', 'Andrew', 'from', 'is', 'string', 'test', 'This']</a:t>
            </a:r>
            <a:endParaRPr lang="en-US" alt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976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Functions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583529"/>
            <a:ext cx="7620000" cy="1817270"/>
          </a:xfrm>
        </p:spPr>
        <p:txBody>
          <a:bodyPr/>
          <a:lstStyle/>
          <a:p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lambda </a:t>
            </a:r>
            <a:r>
              <a:rPr lang="en-US" dirty="0"/>
              <a:t>statement </a:t>
            </a:r>
            <a:r>
              <a:rPr lang="th-TH" dirty="0"/>
              <a:t>ใน </a:t>
            </a:r>
            <a:r>
              <a:rPr lang="en-US" dirty="0"/>
              <a:t>Python </a:t>
            </a:r>
            <a:r>
              <a:rPr lang="th-TH" dirty="0"/>
              <a:t>มีหน้าที่เปลี่ยน </a:t>
            </a:r>
            <a:r>
              <a:rPr lang="en-US" dirty="0"/>
              <a:t>Parameter </a:t>
            </a:r>
            <a:r>
              <a:rPr lang="th-TH" dirty="0"/>
              <a:t>และ </a:t>
            </a:r>
            <a:r>
              <a:rPr lang="en-US" dirty="0"/>
              <a:t>Expression </a:t>
            </a:r>
            <a:r>
              <a:rPr lang="th-TH" dirty="0"/>
              <a:t>ให้เป็นฟังก์ชันที่ไม่มีชื่อที่ โดยฟังก์ชันจะมีหน้าที่คืนค่าที่ </a:t>
            </a:r>
            <a:r>
              <a:rPr lang="en-US" dirty="0"/>
              <a:t>evaluate </a:t>
            </a:r>
            <a:r>
              <a:rPr lang="th-TH" dirty="0"/>
              <a:t>ได้ตาม </a:t>
            </a:r>
            <a:r>
              <a:rPr lang="en-US" dirty="0"/>
              <a:t>Expression </a:t>
            </a:r>
            <a:r>
              <a:rPr lang="th-TH" dirty="0"/>
              <a:t>ที่ระบุ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2800767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sz="1600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i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key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key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lambda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Line Callout 1 6"/>
          <p:cNvSpPr/>
          <p:nvPr/>
        </p:nvSpPr>
        <p:spPr>
          <a:xfrm>
            <a:off x="5943600" y="3048000"/>
            <a:ext cx="1295400" cy="457200"/>
          </a:xfrm>
          <a:prstGeom prst="borderCallout1">
            <a:avLst>
              <a:gd name="adj1" fmla="val 18750"/>
              <a:gd name="adj2" fmla="val -8333"/>
              <a:gd name="adj3" fmla="val 180586"/>
              <a:gd name="adj4" fmla="val -123743"/>
            </a:avLst>
          </a:prstGeom>
          <a:solidFill>
            <a:srgbClr val="F5D3D3"/>
          </a:solidFill>
          <a:ln>
            <a:solidFill>
              <a:srgbClr val="C0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expression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5029200" y="2408237"/>
            <a:ext cx="1295400" cy="457200"/>
          </a:xfrm>
          <a:prstGeom prst="borderCallout1">
            <a:avLst>
              <a:gd name="adj1" fmla="val 18750"/>
              <a:gd name="adj2" fmla="val -8333"/>
              <a:gd name="adj3" fmla="val 318884"/>
              <a:gd name="adj4" fmla="val -101215"/>
            </a:avLst>
          </a:prstGeom>
          <a:solidFill>
            <a:srgbClr val="F5D3D3"/>
          </a:solidFill>
          <a:ln>
            <a:solidFill>
              <a:srgbClr val="C0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parameter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44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Functions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280806"/>
            <a:ext cx="7620000" cy="971685"/>
          </a:xfrm>
        </p:spPr>
        <p:txBody>
          <a:bodyPr>
            <a:normAutofit/>
          </a:bodyPr>
          <a:lstStyle/>
          <a:p>
            <a:r>
              <a:rPr lang="th-TH" sz="2800" dirty="0"/>
              <a:t>เนื่องจากมีความจำเป็นต้องใช้ฟังก์ชัน </a:t>
            </a:r>
            <a:r>
              <a:rPr lang="en-US" sz="2800" dirty="0"/>
              <a:t>key </a:t>
            </a:r>
            <a:r>
              <a:rPr lang="th-TH" sz="2800" dirty="0"/>
              <a:t>ในลักษณะนี้บ่อยครั้ง </a:t>
            </a:r>
            <a:r>
              <a:rPr lang="en-US" sz="2800" dirty="0"/>
              <a:t>Python </a:t>
            </a:r>
            <a:r>
              <a:rPr lang="th-TH" sz="2800" dirty="0"/>
              <a:t>มีฟังก์ชันใน</a:t>
            </a:r>
            <a:r>
              <a:rPr lang="en-US" sz="2800" dirty="0"/>
              <a:t> Operator Module </a:t>
            </a:r>
            <a:r>
              <a:rPr lang="th-TH" sz="2800" dirty="0"/>
              <a:t>เพื่อทำหน้าที่นี้โดยเฉพาะ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762000" y="1600200"/>
            <a:ext cx="7620000" cy="2585323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student_tuples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'john'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'jane'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dave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sort by 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student_tuples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key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lambda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student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student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dave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'jane'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'john'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5347774"/>
            <a:ext cx="7620000" cy="923330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operator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itemgetter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student_tuples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key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itemgetter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dave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'jane'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'john'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87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โดยมากแต่ละ </a:t>
            </a:r>
            <a:r>
              <a:rPr lang="en-US" sz="3200" dirty="0"/>
              <a:t>Element </a:t>
            </a:r>
            <a:r>
              <a:rPr lang="th-TH" sz="3200" dirty="0"/>
              <a:t>ใน </a:t>
            </a:r>
            <a:r>
              <a:rPr lang="en-US" sz="3200" dirty="0"/>
              <a:t>List </a:t>
            </a:r>
            <a:r>
              <a:rPr lang="th-TH" sz="3200" dirty="0"/>
              <a:t>จะมีชนิดข้อมูล </a:t>
            </a:r>
            <a:r>
              <a:rPr lang="en-US" sz="3200" dirty="0"/>
              <a:t>(Data Type) </a:t>
            </a:r>
            <a:r>
              <a:rPr lang="th-TH" sz="3200" dirty="0"/>
              <a:t>เป็นชนิดเดียวกันทั้งหมด แต่ </a:t>
            </a:r>
            <a:r>
              <a:rPr lang="en-US" sz="3200" dirty="0"/>
              <a:t>List </a:t>
            </a:r>
            <a:r>
              <a:rPr lang="th-TH" sz="3200" dirty="0"/>
              <a:t>สามารถประกอบด้วย </a:t>
            </a:r>
            <a:r>
              <a:rPr lang="en-US" sz="3200" dirty="0"/>
              <a:t>Element </a:t>
            </a:r>
            <a:r>
              <a:rPr lang="th-TH" sz="3200" dirty="0"/>
              <a:t>ที่มีชนิดข้อมูล ต่างกันก็ได้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pPr lvl="1"/>
            <a:r>
              <a:rPr lang="en-US" sz="3200" dirty="0"/>
              <a:t>List </a:t>
            </a:r>
            <a:r>
              <a:rPr lang="th-TH" sz="3200" dirty="0"/>
              <a:t>ด้านบนประกอบด้วย </a:t>
            </a:r>
            <a:r>
              <a:rPr lang="en-US" sz="3200" dirty="0"/>
              <a:t>Element </a:t>
            </a:r>
            <a:r>
              <a:rPr lang="th-TH" sz="3200" dirty="0"/>
              <a:t>ชนิด </a:t>
            </a:r>
            <a:r>
              <a:rPr lang="en-US" sz="3200" dirty="0"/>
              <a:t>String, Float, Integer </a:t>
            </a:r>
            <a:r>
              <a:rPr lang="th-TH" sz="3200" dirty="0"/>
              <a:t>และ อีก </a:t>
            </a:r>
            <a:r>
              <a:rPr lang="en-US" sz="3200" dirty="0"/>
              <a:t>List </a:t>
            </a:r>
            <a:r>
              <a:rPr lang="th-TH" sz="3200" dirty="0"/>
              <a:t>ซ้อนอยู่ข้างใน</a:t>
            </a:r>
            <a:r>
              <a:rPr lang="en-US" sz="3200" dirty="0"/>
              <a:t> (Nested List)</a:t>
            </a:r>
          </a:p>
          <a:p>
            <a:r>
              <a:rPr lang="th-TH" sz="3200" dirty="0"/>
              <a:t>เราเรียก </a:t>
            </a:r>
            <a:r>
              <a:rPr lang="en-US" sz="3200" dirty="0"/>
              <a:t>List </a:t>
            </a:r>
            <a:r>
              <a:rPr lang="th-TH" sz="3200" dirty="0"/>
              <a:t>ที่ไม่มี </a:t>
            </a:r>
            <a:r>
              <a:rPr lang="en-US" sz="3200" dirty="0"/>
              <a:t>Element </a:t>
            </a:r>
            <a:r>
              <a:rPr lang="th-TH" sz="3200" dirty="0"/>
              <a:t>เรียกว่า </a:t>
            </a:r>
            <a:r>
              <a:rPr lang="en-US" sz="3200" dirty="0"/>
              <a:t>Empty List (</a:t>
            </a:r>
            <a:r>
              <a:rPr lang="th-TH" sz="3200" dirty="0"/>
              <a:t>ลิสต์ว่าง</a:t>
            </a:r>
            <a:r>
              <a:rPr lang="en-US" sz="3200" dirty="0"/>
              <a:t>)</a:t>
            </a:r>
            <a:endParaRPr lang="th-TH" sz="3200" dirty="0"/>
          </a:p>
        </p:txBody>
      </p:sp>
      <p:grpSp>
        <p:nvGrpSpPr>
          <p:cNvPr id="3" name="Group 2"/>
          <p:cNvGrpSpPr/>
          <p:nvPr/>
        </p:nvGrpSpPr>
        <p:grpSpPr>
          <a:xfrm>
            <a:off x="758952" y="3180184"/>
            <a:ext cx="7615335" cy="640080"/>
            <a:chOff x="758952" y="3180184"/>
            <a:chExt cx="7615335" cy="640080"/>
          </a:xfrm>
        </p:grpSpPr>
        <p:sp>
          <p:nvSpPr>
            <p:cNvPr id="9" name="Rectangle 8"/>
            <p:cNvSpPr/>
            <p:nvPr/>
          </p:nvSpPr>
          <p:spPr>
            <a:xfrm>
              <a:off x="5120640" y="3265715"/>
              <a:ext cx="987552" cy="228600"/>
            </a:xfrm>
            <a:prstGeom prst="rect">
              <a:avLst/>
            </a:prstGeom>
            <a:solidFill>
              <a:srgbClr val="DEC8EE">
                <a:alpha val="4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58952" y="3180184"/>
              <a:ext cx="7615335" cy="640080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b="1" dirty="0">
                  <a:solidFill>
                    <a:srgbClr val="C65D09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&gt;&gt;&gt; </a:t>
              </a:r>
              <a:r>
                <a:rPr lang="en-US" dirty="0" err="1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mixed_list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rgbClr val="666666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=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pl-PL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[</a:t>
              </a:r>
              <a:r>
                <a:rPr lang="en-US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'</a:t>
              </a:r>
              <a:r>
                <a:rPr lang="pl-PL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spam</a:t>
              </a:r>
              <a:r>
                <a:rPr lang="en-US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'</a:t>
              </a:r>
              <a:r>
                <a:rPr lang="pl-PL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2.0, 5, [10, 20]]</a:t>
              </a:r>
              <a:endPara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endParaRPr>
            </a:p>
            <a:p>
              <a:pPr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b="1" dirty="0">
                  <a:solidFill>
                    <a:srgbClr val="C65D09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&gt;&gt;&gt;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MS Mincho" panose="02020609040205080304" pitchFamily="49" charset="-128"/>
                  <a:cs typeface="Consolas" panose="020B0609020204030204" pitchFamily="49" charset="0"/>
                </a:rPr>
                <a:t> empty = []</a:t>
              </a:r>
              <a:endPara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5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Ascending and Descending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เราสามารถระบุวิธีในการเรียงลำดับผ่านฟังก์ชัน จากมากไปน้อยหรือน้อยไปมากได้ทั้งใน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list.sort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/>
              <a:t> </a:t>
            </a:r>
            <a:r>
              <a:rPr lang="th-TH" dirty="0"/>
              <a:t>และ ฟังก์ชัน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sorted()</a:t>
            </a:r>
            <a:r>
              <a:rPr lang="en-US" dirty="0"/>
              <a:t> </a:t>
            </a:r>
            <a:r>
              <a:rPr lang="th-TH" dirty="0"/>
              <a:t>ในรูปของ พารามิเตอร์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reverse</a:t>
            </a:r>
            <a:endParaRPr lang="th-TH" sz="20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3207603"/>
            <a:ext cx="7620000" cy="1477328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reverse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826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zip</a:t>
            </a:r>
            <a:r>
              <a:rPr lang="en-US" dirty="0"/>
              <a:t> and </a:t>
            </a:r>
            <a:r>
              <a:rPr lang="en-US" sz="4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unzip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294765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zipped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zip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zipping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zipped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type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zipped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'zip'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y2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zip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unzipping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y2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y2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321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List Comprehensions </a:t>
            </a:r>
            <a:r>
              <a:rPr lang="th-TH" sz="3000" dirty="0"/>
              <a:t>เป็น </a:t>
            </a:r>
            <a:r>
              <a:rPr lang="en-US" sz="3000" dirty="0"/>
              <a:t>concept </a:t>
            </a:r>
            <a:r>
              <a:rPr lang="th-TH" sz="3000" dirty="0"/>
              <a:t>หนึ่งใน </a:t>
            </a:r>
            <a:r>
              <a:rPr lang="en-US" sz="3000" dirty="0"/>
              <a:t>python </a:t>
            </a:r>
            <a:r>
              <a:rPr lang="th-TH" sz="3000" dirty="0"/>
              <a:t>ในการสร้าง </a:t>
            </a:r>
            <a:r>
              <a:rPr lang="en-US" sz="3000" dirty="0"/>
              <a:t>list</a:t>
            </a:r>
            <a:r>
              <a:rPr lang="th-TH" sz="3000" dirty="0"/>
              <a:t> ซึ่งโดยมากมักเป็นการสร้าง </a:t>
            </a:r>
            <a:r>
              <a:rPr lang="en-US" sz="3000" dirty="0"/>
              <a:t>list </a:t>
            </a:r>
            <a:r>
              <a:rPr lang="th-TH" sz="3000" dirty="0"/>
              <a:t>จาก </a:t>
            </a:r>
            <a:r>
              <a:rPr lang="en-US" sz="3000" dirty="0"/>
              <a:t>element </a:t>
            </a:r>
            <a:r>
              <a:rPr lang="th-TH" sz="3000" dirty="0"/>
              <a:t>ของ </a:t>
            </a:r>
            <a:r>
              <a:rPr lang="en-US" sz="3000" dirty="0"/>
              <a:t>list </a:t>
            </a:r>
            <a:r>
              <a:rPr lang="th-TH" sz="3000" dirty="0"/>
              <a:t>อื่นๆ </a:t>
            </a:r>
            <a:r>
              <a:rPr lang="en-US" sz="3000" dirty="0"/>
              <a:t>(</a:t>
            </a:r>
            <a:r>
              <a:rPr lang="th-TH" sz="3000" dirty="0"/>
              <a:t>หรือ </a:t>
            </a:r>
            <a:r>
              <a:rPr lang="en-US" sz="3000" dirty="0" err="1"/>
              <a:t>iterable</a:t>
            </a:r>
            <a:r>
              <a:rPr lang="en-US" sz="3000" dirty="0"/>
              <a:t> data type </a:t>
            </a:r>
            <a:r>
              <a:rPr lang="th-TH" sz="3000" dirty="0"/>
              <a:t>ชนิดอื่นๆ</a:t>
            </a:r>
            <a:r>
              <a:rPr lang="en-US" sz="3000" dirty="0"/>
              <a:t>)</a:t>
            </a:r>
            <a:endParaRPr lang="th-TH" sz="3000" dirty="0"/>
          </a:p>
          <a:p>
            <a:r>
              <a:rPr lang="th-TH" sz="3000" dirty="0"/>
              <a:t>พิจารณา การสร้าง </a:t>
            </a:r>
            <a:r>
              <a:rPr lang="en-US" sz="3000" dirty="0"/>
              <a:t>List</a:t>
            </a:r>
            <a:endParaRPr lang="th-TH" sz="3000" dirty="0"/>
          </a:p>
          <a:p>
            <a:endParaRPr lang="th-TH" sz="3900" dirty="0"/>
          </a:p>
          <a:p>
            <a:endParaRPr lang="th-TH" dirty="0"/>
          </a:p>
          <a:p>
            <a:pPr marL="114300" indent="0">
              <a:buNone/>
            </a:pPr>
            <a:endParaRPr lang="en-US" sz="3200" dirty="0"/>
          </a:p>
          <a:p>
            <a:r>
              <a:rPr lang="th-TH" sz="3000" dirty="0"/>
              <a:t>เราสามารถสร้าง </a:t>
            </a:r>
            <a:r>
              <a:rPr lang="en-US" sz="3000" dirty="0"/>
              <a:t>list </a:t>
            </a:r>
            <a:r>
              <a:rPr lang="th-TH" sz="3000" dirty="0"/>
              <a:t>ที่เหมือนกันโดยใช้</a:t>
            </a:r>
          </a:p>
          <a:p>
            <a:pPr marL="11430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3510280"/>
            <a:ext cx="7620000" cy="1923540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squares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squares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7811" y="6039093"/>
            <a:ext cx="7684189" cy="38869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squares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[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**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x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range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10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)]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9877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  <a:r>
              <a:rPr lang="th-TH" dirty="0"/>
              <a:t> </a:t>
            </a:r>
            <a:r>
              <a:rPr lang="en-US" dirty="0"/>
              <a:t>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List comprehension </a:t>
            </a:r>
            <a:r>
              <a:rPr lang="th-TH" dirty="0"/>
              <a:t>ประกอบด้วย </a:t>
            </a:r>
            <a:r>
              <a:rPr lang="en-US" dirty="0"/>
              <a:t>square brackets </a:t>
            </a:r>
            <a:r>
              <a:rPr lang="en-US" dirty="0">
                <a:solidFill>
                  <a:srgbClr val="C00000"/>
                </a:solidFill>
              </a:rPr>
              <a:t>[ ]</a:t>
            </a:r>
            <a:r>
              <a:rPr lang="th-TH" dirty="0">
                <a:solidFill>
                  <a:srgbClr val="C00000"/>
                </a:solidFill>
              </a:rPr>
              <a:t> </a:t>
            </a:r>
            <a:br>
              <a:rPr lang="th-TH" dirty="0">
                <a:solidFill>
                  <a:srgbClr val="C00000"/>
                </a:solidFill>
              </a:rPr>
            </a:br>
            <a:r>
              <a:rPr lang="th-TH" dirty="0"/>
              <a:t>ที่มี </a:t>
            </a:r>
            <a:r>
              <a:rPr lang="en-US" dirty="0"/>
              <a:t>expression 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h-TH" dirty="0"/>
              <a:t>ข้างใน โดยสามารถมีมากกว่า </a:t>
            </a:r>
            <a:r>
              <a:rPr lang="en-US" dirty="0"/>
              <a:t>1 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/>
              <a:t> expression </a:t>
            </a:r>
            <a:r>
              <a:rPr lang="th-TH" dirty="0"/>
              <a:t>หรือมี 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/>
              <a:t> expression </a:t>
            </a:r>
            <a:r>
              <a:rPr lang="th-TH" dirty="0"/>
              <a:t>ได้</a:t>
            </a:r>
            <a:endParaRPr lang="en-US" dirty="0"/>
          </a:p>
          <a:p>
            <a:r>
              <a:rPr lang="th-TH" dirty="0"/>
              <a:t>ผลลัพธ์ที่ได้จะเป็น </a:t>
            </a:r>
            <a:r>
              <a:rPr lang="en-US" dirty="0"/>
              <a:t>list </a:t>
            </a:r>
            <a:r>
              <a:rPr lang="th-TH" dirty="0"/>
              <a:t>ที่เกิดจากการ </a:t>
            </a:r>
            <a:r>
              <a:rPr lang="en-US" dirty="0"/>
              <a:t>evaluate </a:t>
            </a:r>
            <a:r>
              <a:rPr lang="th-TH" dirty="0"/>
              <a:t>ตัว </a:t>
            </a:r>
            <a:r>
              <a:rPr lang="en-US" dirty="0"/>
              <a:t>Expression </a:t>
            </a:r>
            <a:r>
              <a:rPr lang="th-TH" dirty="0"/>
              <a:t>ภายใน </a:t>
            </a:r>
            <a:r>
              <a:rPr lang="en-US" dirty="0"/>
              <a:t>Brackets </a:t>
            </a:r>
            <a:r>
              <a:rPr lang="en-US" dirty="0">
                <a:solidFill>
                  <a:srgbClr val="C00000"/>
                </a:solidFill>
              </a:rPr>
              <a:t>[ ]</a:t>
            </a:r>
            <a:r>
              <a:rPr lang="th-TH" dirty="0">
                <a:solidFill>
                  <a:srgbClr val="C00000"/>
                </a:solidFill>
              </a:rPr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Expression </a:t>
            </a:r>
            <a:r>
              <a:rPr lang="th-TH" dirty="0"/>
              <a:t>ด้านบนสร้าง </a:t>
            </a:r>
            <a:r>
              <a:rPr lang="en-US" dirty="0"/>
              <a:t>list </a:t>
            </a:r>
            <a:r>
              <a:rPr lang="th-TH" dirty="0"/>
              <a:t>ของ </a:t>
            </a:r>
            <a:r>
              <a:rPr lang="en-US" dirty="0"/>
              <a:t>tuple </a:t>
            </a:r>
            <a:r>
              <a:rPr lang="th-TH" dirty="0"/>
              <a:t>ที่ประกอบด้วย </a:t>
            </a:r>
            <a:r>
              <a:rPr lang="en-US" dirty="0"/>
              <a:t>element </a:t>
            </a:r>
            <a:r>
              <a:rPr lang="th-TH" dirty="0"/>
              <a:t>จาก </a:t>
            </a:r>
            <a:r>
              <a:rPr lang="en-US" dirty="0"/>
              <a:t>2 list </a:t>
            </a:r>
            <a:r>
              <a:rPr lang="th-TH" dirty="0"/>
              <a:t>จับคู่กัน</a:t>
            </a:r>
            <a:endParaRPr lang="en-US" dirty="0"/>
          </a:p>
          <a:p>
            <a:pPr lvl="1"/>
            <a:r>
              <a:rPr lang="th-TH" dirty="0"/>
              <a:t>เว้นกรณีที่ </a:t>
            </a:r>
            <a:r>
              <a:rPr lang="en-US" dirty="0"/>
              <a:t>element </a:t>
            </a:r>
            <a:r>
              <a:rPr lang="th-TH" dirty="0"/>
              <a:t>จาก </a:t>
            </a:r>
            <a:r>
              <a:rPr lang="en-US" dirty="0"/>
              <a:t>2 list </a:t>
            </a:r>
            <a:r>
              <a:rPr lang="th-TH" dirty="0"/>
              <a:t>เท่ากัน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4010660"/>
            <a:ext cx="7620000" cy="63831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7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30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  <a:r>
              <a:rPr lang="th-TH" dirty="0"/>
              <a:t> </a:t>
            </a:r>
            <a:r>
              <a:rPr lang="en-US" dirty="0"/>
              <a:t>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605280"/>
            <a:ext cx="7620000" cy="3978012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2800" b="1" dirty="0">
              <a:solidFill>
                <a:srgbClr val="000000"/>
              </a:solidFill>
              <a:latin typeface="BrowalliaUPC" panose="020B0604020202020204" pitchFamily="34" charset="-34"/>
              <a:ea typeface="Times New Roman" panose="02020603050405020304" pitchFamily="18" charset="0"/>
              <a:cs typeface="BrowalliaUPC" panose="020B06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b="1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</a:t>
            </a:r>
            <a:r>
              <a:rPr lang="en-US" sz="2800" b="1" dirty="0">
                <a:solidFill>
                  <a:srgbClr val="000000"/>
                </a:solidFill>
                <a:latin typeface="BrowalliaUPC" panose="020B0604020202020204" pitchFamily="34" charset="-34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Expression </a:t>
            </a:r>
            <a:r>
              <a:rPr lang="th-TH" b="1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นี้มีการทำงานเหมือน</a:t>
            </a:r>
            <a:r>
              <a:rPr lang="en-US" b="1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</a:p>
          <a:p>
            <a:pPr>
              <a:lnSpc>
                <a:spcPct val="107000"/>
              </a:lnSpc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combs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combs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combs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0200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  <a:r>
              <a:rPr lang="th-TH" dirty="0"/>
              <a:t> </a:t>
            </a:r>
            <a:r>
              <a:rPr lang="en-US" dirty="0"/>
              <a:t>[4]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1606057"/>
            <a:ext cx="7620000" cy="4834785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create a new list with the values doubled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filter the list to exclude negative numbers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apply a function to all the elements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abs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lnSpc>
                <a:spcPct val="107000"/>
              </a:lnSpc>
            </a:pP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call a method on each element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freshfruit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  banana'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  loganberry 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'passion fruit  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weapon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strip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weapon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freshfruit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'banana'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'loganberry'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'passion fruit'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0226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  <a:r>
              <a:rPr lang="th-TH" dirty="0"/>
              <a:t> </a:t>
            </a:r>
            <a:r>
              <a:rPr lang="en-US" dirty="0"/>
              <a:t>[5]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1600200"/>
            <a:ext cx="7620000" cy="4044377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create a list of 2-tuples like (number, square)</a:t>
            </a: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the tuple must be parenthesized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File "&lt;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stdin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&gt;"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line 1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?</a:t>
            </a:r>
            <a:endParaRPr lang="en-US" sz="1600" dirty="0">
              <a:solidFill>
                <a:srgbClr val="FF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600" dirty="0">
              <a:solidFill>
                <a:srgbClr val="FF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 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^</a:t>
            </a:r>
            <a:endParaRPr lang="en-US" sz="1600" dirty="0">
              <a:solidFill>
                <a:srgbClr val="FF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SyntaxError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invalid syntax</a:t>
            </a:r>
          </a:p>
          <a:p>
            <a:pPr>
              <a:lnSpc>
                <a:spcPct val="107000"/>
              </a:lnSpc>
            </a:pPr>
            <a:endParaRPr lang="en-US" sz="1600" dirty="0">
              <a:solidFill>
                <a:srgbClr val="FF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flatten a list using a </a:t>
            </a:r>
            <a:r>
              <a:rPr lang="en-US" sz="16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listcomp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with two 'for'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elem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elem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180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447800"/>
            <a:ext cx="8305800" cy="3051175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</a:t>
            </a:r>
            <a:r>
              <a:rPr lang="en-US" dirty="0"/>
              <a:t>wo-</a:t>
            </a:r>
            <a:r>
              <a:rPr lang="en-US" dirty="0">
                <a:solidFill>
                  <a:schemeClr val="accent1"/>
                </a:solidFill>
              </a:rPr>
              <a:t>D</a:t>
            </a:r>
            <a:r>
              <a:rPr lang="en-US" dirty="0"/>
              <a:t>imensional </a:t>
            </a:r>
            <a:r>
              <a:rPr lang="en-US" dirty="0">
                <a:solidFill>
                  <a:schemeClr val="accent1"/>
                </a:solidFill>
              </a:rPr>
              <a:t>L</a:t>
            </a:r>
            <a:r>
              <a:rPr lang="en-US" dirty="0"/>
              <a:t>ists</a:t>
            </a:r>
            <a:br>
              <a:rPr lang="en-US" dirty="0"/>
            </a:br>
            <a:r>
              <a:rPr lang="en-US" dirty="0"/>
              <a:t>Part III</a:t>
            </a:r>
          </a:p>
        </p:txBody>
      </p:sp>
    </p:spTree>
    <p:extLst>
      <p:ext uri="{BB962C8B-B14F-4D97-AF65-F5344CB8AC3E}">
        <p14:creationId xmlns:p14="http://schemas.microsoft.com/office/powerpoint/2010/main" val="7384188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762000" y="5038002"/>
            <a:ext cx="7772400" cy="1362798"/>
          </a:xfrm>
        </p:spPr>
        <p:txBody>
          <a:bodyPr>
            <a:noAutofit/>
          </a:bodyPr>
          <a:lstStyle/>
          <a:p>
            <a:r>
              <a:rPr lang="en-US" sz="2800" dirty="0"/>
              <a:t>Deep Copy </a:t>
            </a:r>
            <a:r>
              <a:rPr lang="th-TH" sz="2800" dirty="0"/>
              <a:t>และ </a:t>
            </a:r>
            <a:r>
              <a:rPr lang="en-US" sz="2800" dirty="0"/>
              <a:t>Shallow Copy </a:t>
            </a:r>
            <a:r>
              <a:rPr lang="th-TH" sz="2800" dirty="0"/>
              <a:t>แตกต่างกันเฉพาะในกรณีที่ </a:t>
            </a:r>
            <a:r>
              <a:rPr lang="en-US" sz="2800" dirty="0"/>
              <a:t>Element </a:t>
            </a:r>
            <a:r>
              <a:rPr lang="th-TH" sz="2800" dirty="0"/>
              <a:t>ของ </a:t>
            </a:r>
            <a:r>
              <a:rPr lang="en-US" sz="2800" dirty="0"/>
              <a:t>List </a:t>
            </a:r>
            <a:r>
              <a:rPr lang="th-TH" sz="2800" dirty="0"/>
              <a:t>เป็น </a:t>
            </a:r>
            <a:r>
              <a:rPr lang="en-US" sz="2800" u="sng" dirty="0"/>
              <a:t>Compound Object</a:t>
            </a:r>
            <a:r>
              <a:rPr lang="en-US" sz="2800" dirty="0"/>
              <a:t> </a:t>
            </a:r>
            <a:r>
              <a:rPr lang="th-TH" sz="2800" dirty="0"/>
              <a:t>เช่น </a:t>
            </a:r>
            <a:r>
              <a:rPr lang="en-US" sz="2800" dirty="0"/>
              <a:t>List (</a:t>
            </a:r>
            <a:r>
              <a:rPr lang="th-TH" sz="2800" dirty="0"/>
              <a:t>หรือ </a:t>
            </a:r>
            <a:r>
              <a:rPr lang="en-US" sz="2800" dirty="0"/>
              <a:t>Class)</a:t>
            </a:r>
            <a:r>
              <a:rPr lang="th-TH" sz="2400" dirty="0">
                <a:solidFill>
                  <a:schemeClr val="bg1"/>
                </a:solidFill>
              </a:rPr>
              <a:t>หม่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48200" y="5971032"/>
            <a:ext cx="41087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indent="-228600">
              <a:spcBef>
                <a:spcPct val="20000"/>
              </a:spcBef>
              <a:buClr>
                <a:srgbClr val="A6B727"/>
              </a:buClr>
              <a:buFont typeface="Arial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Shallow Copy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แค่สร้าง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Reference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ใหม่</a:t>
            </a:r>
            <a:b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แล้วชี้ไปที่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เดิม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72545" y="597103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2880" indent="-228600">
              <a:spcBef>
                <a:spcPct val="20000"/>
              </a:spcBef>
              <a:buClr>
                <a:srgbClr val="A6B727"/>
              </a:buClr>
              <a:buFont typeface="Arial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Deep Copy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จะสร้าง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ใหม่</a:t>
            </a:r>
            <a:b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แล้วสร้าง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Reference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ชี้ไป</a:t>
            </a:r>
            <a:endParaRPr lang="en-US" sz="2400" b="1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 Copying (Recap)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https://docs.python.org/3/library/copy.html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58952" y="1600200"/>
            <a:ext cx="7616952" cy="3437801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list1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77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36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list2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[:]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list2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copy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list2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list1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list2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list2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sorted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sequence change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import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copy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list2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copy</a:t>
            </a:r>
            <a:r>
              <a:rPr lang="en-US" sz="17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copy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shallow copy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list2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copy</a:t>
            </a:r>
            <a:r>
              <a:rPr lang="en-US" sz="17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deepcopy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deep copy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663751" y="2200999"/>
            <a:ext cx="2493789" cy="1645920"/>
            <a:chOff x="4663751" y="2200999"/>
            <a:chExt cx="2493789" cy="1645920"/>
          </a:xfrm>
        </p:grpSpPr>
        <p:sp>
          <p:nvSpPr>
            <p:cNvPr id="3" name="Rectangle 2"/>
            <p:cNvSpPr/>
            <p:nvPr/>
          </p:nvSpPr>
          <p:spPr>
            <a:xfrm>
              <a:off x="5049271" y="2837819"/>
              <a:ext cx="2108269" cy="65223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lvl="0">
                <a:lnSpc>
                  <a:spcPct val="107000"/>
                </a:lnSpc>
              </a:pPr>
              <a:r>
                <a:rPr lang="en-US" sz="1700" i="1" dirty="0">
                  <a:solidFill>
                    <a:srgbClr val="C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# shallow copy</a:t>
              </a:r>
              <a:br>
                <a:rPr lang="en-US" sz="1700" i="1" dirty="0">
                  <a:solidFill>
                    <a:srgbClr val="C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</a:br>
              <a:r>
                <a:rPr lang="en-US" sz="1700" i="1" dirty="0">
                  <a:solidFill>
                    <a:srgbClr val="C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# (default mode)</a:t>
              </a:r>
              <a:endPara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endParaRPr>
            </a:p>
          </p:txBody>
        </p:sp>
        <p:sp>
          <p:nvSpPr>
            <p:cNvPr id="6" name="Right Brace 5"/>
            <p:cNvSpPr/>
            <p:nvPr/>
          </p:nvSpPr>
          <p:spPr>
            <a:xfrm>
              <a:off x="4663751" y="2200999"/>
              <a:ext cx="304800" cy="1645920"/>
            </a:xfrm>
            <a:prstGeom prst="rightBrace">
              <a:avLst>
                <a:gd name="adj1" fmla="val 32823"/>
                <a:gd name="adj2" fmla="val 50000"/>
              </a:avLst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204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Shallow Copy vs Deep Copy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z="1100"/>
              <a:t>https://developer.apple.com/library/mac/documentation/Cocoa/Conceptual/Collections/Articles/Copying.html</a:t>
            </a:r>
            <a:endParaRPr lang="en-US" sz="11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0" y="1417638"/>
            <a:ext cx="6035040" cy="332607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58952" y="4883671"/>
            <a:ext cx="3410712" cy="158504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copy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copy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  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#atomic</a:t>
            </a:r>
            <a:endParaRPr lang="en-US" sz="17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169664" y="4883671"/>
            <a:ext cx="34107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copy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deepcopy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  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#atomic</a:t>
            </a:r>
          </a:p>
          <a:p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  <a:endParaRPr lang="en-US" sz="16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4160333" y="4915676"/>
            <a:ext cx="0" cy="1524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42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and Strings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8952" y="1600200"/>
            <a:ext cx="762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E67C8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ฟังก์ชัน 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list()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ใช้สร้าง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จาก </a:t>
            </a:r>
            <a:r>
              <a:rPr lang="en-US" sz="2800" b="1" dirty="0" err="1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Iterable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อื่นๆ เช่น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String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0" y="2123420"/>
            <a:ext cx="7620000" cy="445994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"wahoo!"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from a string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['w', 'a', 'h', 'o', 'o', '!']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range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or from a range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[0, 1, 2, 3, 4]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				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same as list("")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 =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""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join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(a)	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use "".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join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 to convert a list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				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of character to a string 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'wahoo!'		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				# also works with a list of string</a:t>
            </a: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--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join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([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'parsley'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''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'is'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''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'</a:t>
            </a:r>
            <a:r>
              <a:rPr lang="en-US" sz="1600" dirty="0" err="1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gharsley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'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'parsley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--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--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gharsley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79696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Dimensional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1553545"/>
          </a:xfrm>
        </p:spPr>
        <p:txBody>
          <a:bodyPr>
            <a:normAutofit lnSpcReduction="10000"/>
          </a:bodyPr>
          <a:lstStyle/>
          <a:p>
            <a:r>
              <a:rPr lang="th-TH" sz="3200" dirty="0"/>
              <a:t>ในบางกรณี การแทนข้อมูลที่ใช้ในรูปแบบตาราง </a:t>
            </a:r>
            <a:r>
              <a:rPr lang="en-US" sz="3200" dirty="0"/>
              <a:t>(Matrix, 2-dimensional Array </a:t>
            </a:r>
            <a:r>
              <a:rPr lang="th-TH" sz="3200" dirty="0"/>
              <a:t>หรือ </a:t>
            </a:r>
            <a:r>
              <a:rPr lang="en-US" sz="3200" dirty="0"/>
              <a:t>2-dimensional List) </a:t>
            </a:r>
            <a:r>
              <a:rPr lang="th-TH" sz="3200" dirty="0"/>
              <a:t>ทำให้ทำงานได้มีประสิทธิภาพมากขึ้น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http://www.cs.cmu.edu/~./15110/lectures/lec15-Arrays.pdf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3153745"/>
            <a:ext cx="4572000" cy="32624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18AB3"/>
              </a:buClr>
              <a:buFont typeface="Arial" pitchFamily="34" charset="0"/>
              <a:buChar char="•"/>
            </a:pP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เราสามารถเข้าถึงข้อมูลในแต่ละช่อง </a:t>
            </a:r>
            <a:r>
              <a:rPr lang="en-US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(Cell) </a:t>
            </a: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ได้ด้วยการใช้ เครื่องหมาย </a:t>
            </a:r>
            <a:r>
              <a:rPr lang="en-US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Subscript </a:t>
            </a: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ระบุ </a:t>
            </a:r>
            <a:r>
              <a:rPr lang="en-US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Row </a:t>
            </a: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และ </a:t>
            </a:r>
            <a:r>
              <a:rPr lang="en-US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Column</a:t>
            </a: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ในรูป</a:t>
            </a:r>
          </a:p>
          <a:p>
            <a:pPr marL="114300" lvl="0" algn="ctr">
              <a:spcBef>
                <a:spcPct val="20000"/>
              </a:spcBef>
              <a:buClr>
                <a:srgbClr val="418AB3"/>
              </a:buClr>
            </a:pP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2000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row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][</a:t>
            </a:r>
            <a:r>
              <a:rPr lang="en-US" sz="2000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column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  <a:p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i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i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50</a:t>
            </a:r>
          </a:p>
        </p:txBody>
      </p:sp>
      <p:sp>
        <p:nvSpPr>
          <p:cNvPr id="8" name="Right Arrow 7"/>
          <p:cNvSpPr/>
          <p:nvPr/>
        </p:nvSpPr>
        <p:spPr>
          <a:xfrm>
            <a:off x="5867400" y="5444687"/>
            <a:ext cx="1981200" cy="381000"/>
          </a:xfrm>
          <a:prstGeom prst="rightArrow">
            <a:avLst/>
          </a:prstGeom>
          <a:solidFill>
            <a:srgbClr val="00B0F0">
              <a:alpha val="5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column</a:t>
            </a:r>
          </a:p>
        </p:txBody>
      </p:sp>
      <p:sp>
        <p:nvSpPr>
          <p:cNvPr id="9" name="Down Arrow 8"/>
          <p:cNvSpPr/>
          <p:nvPr/>
        </p:nvSpPr>
        <p:spPr>
          <a:xfrm>
            <a:off x="7997952" y="3353413"/>
            <a:ext cx="384048" cy="1984248"/>
          </a:xfrm>
          <a:prstGeom prst="downArrow">
            <a:avLst/>
          </a:prstGeom>
          <a:solidFill>
            <a:srgbClr val="FAAE76"/>
          </a:solidFill>
          <a:ln>
            <a:solidFill>
              <a:srgbClr val="FF7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row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5638800" y="2667000"/>
            <a:ext cx="2222500" cy="2643187"/>
            <a:chOff x="5448301" y="2587625"/>
            <a:chExt cx="2222500" cy="2643187"/>
          </a:xfrm>
        </p:grpSpPr>
        <p:sp>
          <p:nvSpPr>
            <p:cNvPr id="68" name="Line 59"/>
            <p:cNvSpPr>
              <a:spLocks noChangeShapeType="1"/>
            </p:cNvSpPr>
            <p:nvPr/>
          </p:nvSpPr>
          <p:spPr bwMode="auto">
            <a:xfrm>
              <a:off x="5691188" y="3298825"/>
              <a:ext cx="0" cy="19319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60"/>
            <p:cNvSpPr>
              <a:spLocks noChangeShapeType="1"/>
            </p:cNvSpPr>
            <p:nvPr/>
          </p:nvSpPr>
          <p:spPr bwMode="auto">
            <a:xfrm>
              <a:off x="6075363" y="3298825"/>
              <a:ext cx="0" cy="19319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61"/>
            <p:cNvSpPr>
              <a:spLocks noChangeShapeType="1"/>
            </p:cNvSpPr>
            <p:nvPr/>
          </p:nvSpPr>
          <p:spPr bwMode="auto">
            <a:xfrm>
              <a:off x="6459538" y="3298825"/>
              <a:ext cx="0" cy="19319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62"/>
            <p:cNvSpPr>
              <a:spLocks noChangeShapeType="1"/>
            </p:cNvSpPr>
            <p:nvPr/>
          </p:nvSpPr>
          <p:spPr bwMode="auto">
            <a:xfrm>
              <a:off x="6843713" y="3298825"/>
              <a:ext cx="0" cy="19319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63"/>
            <p:cNvSpPr>
              <a:spLocks noChangeShapeType="1"/>
            </p:cNvSpPr>
            <p:nvPr/>
          </p:nvSpPr>
          <p:spPr bwMode="auto">
            <a:xfrm>
              <a:off x="7227888" y="3298825"/>
              <a:ext cx="0" cy="19319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64"/>
            <p:cNvSpPr>
              <a:spLocks noChangeShapeType="1"/>
            </p:cNvSpPr>
            <p:nvPr/>
          </p:nvSpPr>
          <p:spPr bwMode="auto">
            <a:xfrm>
              <a:off x="5684838" y="3305175"/>
              <a:ext cx="1933575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65"/>
            <p:cNvSpPr>
              <a:spLocks noChangeShapeType="1"/>
            </p:cNvSpPr>
            <p:nvPr/>
          </p:nvSpPr>
          <p:spPr bwMode="auto">
            <a:xfrm>
              <a:off x="5684838" y="3689350"/>
              <a:ext cx="1933575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66"/>
            <p:cNvSpPr>
              <a:spLocks noChangeShapeType="1"/>
            </p:cNvSpPr>
            <p:nvPr/>
          </p:nvSpPr>
          <p:spPr bwMode="auto">
            <a:xfrm>
              <a:off x="5684838" y="4073525"/>
              <a:ext cx="1933575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67"/>
            <p:cNvSpPr>
              <a:spLocks noChangeShapeType="1"/>
            </p:cNvSpPr>
            <p:nvPr/>
          </p:nvSpPr>
          <p:spPr bwMode="auto">
            <a:xfrm>
              <a:off x="5684838" y="4456113"/>
              <a:ext cx="1933575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68"/>
            <p:cNvSpPr>
              <a:spLocks noChangeShapeType="1"/>
            </p:cNvSpPr>
            <p:nvPr/>
          </p:nvSpPr>
          <p:spPr bwMode="auto">
            <a:xfrm>
              <a:off x="5684838" y="4840288"/>
              <a:ext cx="1933575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69"/>
            <p:cNvSpPr>
              <a:spLocks noChangeShapeType="1"/>
            </p:cNvSpPr>
            <p:nvPr/>
          </p:nvSpPr>
          <p:spPr bwMode="auto">
            <a:xfrm>
              <a:off x="7612063" y="3298825"/>
              <a:ext cx="0" cy="19319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70"/>
            <p:cNvSpPr>
              <a:spLocks noChangeShapeType="1"/>
            </p:cNvSpPr>
            <p:nvPr/>
          </p:nvSpPr>
          <p:spPr bwMode="auto">
            <a:xfrm>
              <a:off x="5684838" y="5224463"/>
              <a:ext cx="1933575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71"/>
            <p:cNvSpPr>
              <a:spLocks noChangeArrowheads="1"/>
            </p:cNvSpPr>
            <p:nvPr/>
          </p:nvSpPr>
          <p:spPr bwMode="auto">
            <a:xfrm>
              <a:off x="6397626" y="2587625"/>
              <a:ext cx="249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B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2"/>
            <p:cNvSpPr>
              <a:spLocks noChangeArrowheads="1"/>
            </p:cNvSpPr>
            <p:nvPr/>
          </p:nvSpPr>
          <p:spPr bwMode="auto">
            <a:xfrm>
              <a:off x="5834063" y="3011488"/>
              <a:ext cx="20955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3"/>
            <p:cNvSpPr>
              <a:spLocks noChangeArrowheads="1"/>
            </p:cNvSpPr>
            <p:nvPr/>
          </p:nvSpPr>
          <p:spPr bwMode="auto">
            <a:xfrm>
              <a:off x="6218238" y="3011488"/>
              <a:ext cx="20955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4"/>
            <p:cNvSpPr>
              <a:spLocks noChangeArrowheads="1"/>
            </p:cNvSpPr>
            <p:nvPr/>
          </p:nvSpPr>
          <p:spPr bwMode="auto">
            <a:xfrm>
              <a:off x="6602413" y="3011488"/>
              <a:ext cx="20955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75"/>
            <p:cNvSpPr>
              <a:spLocks noChangeArrowheads="1"/>
            </p:cNvSpPr>
            <p:nvPr/>
          </p:nvSpPr>
          <p:spPr bwMode="auto">
            <a:xfrm>
              <a:off x="6986588" y="3011488"/>
              <a:ext cx="20955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>
                  <a:ln>
                    <a:noFill/>
                  </a:ln>
                  <a:solidFill>
                    <a:srgbClr val="0070C0"/>
                  </a:solidFill>
                  <a:effectLst/>
                  <a:latin typeface="Consolas" panose="020B0609020204030204" pitchFamily="49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Freeform 76"/>
            <p:cNvSpPr>
              <a:spLocks/>
            </p:cNvSpPr>
            <p:nvPr/>
          </p:nvSpPr>
          <p:spPr bwMode="auto">
            <a:xfrm>
              <a:off x="6985001" y="3192463"/>
              <a:ext cx="100013" cy="17462"/>
            </a:xfrm>
            <a:custGeom>
              <a:avLst/>
              <a:gdLst>
                <a:gd name="T0" fmla="*/ 0 w 63"/>
                <a:gd name="T1" fmla="*/ 0 h 11"/>
                <a:gd name="T2" fmla="*/ 31 w 63"/>
                <a:gd name="T3" fmla="*/ 0 h 11"/>
                <a:gd name="T4" fmla="*/ 63 w 63"/>
                <a:gd name="T5" fmla="*/ 0 h 11"/>
                <a:gd name="T6" fmla="*/ 63 w 63"/>
                <a:gd name="T7" fmla="*/ 11 h 11"/>
                <a:gd name="T8" fmla="*/ 31 w 63"/>
                <a:gd name="T9" fmla="*/ 11 h 11"/>
                <a:gd name="T10" fmla="*/ 0 w 63"/>
                <a:gd name="T11" fmla="*/ 11 h 11"/>
                <a:gd name="T12" fmla="*/ 0 w 63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1">
                  <a:moveTo>
                    <a:pt x="0" y="0"/>
                  </a:moveTo>
                  <a:lnTo>
                    <a:pt x="31" y="0"/>
                  </a:lnTo>
                  <a:lnTo>
                    <a:pt x="63" y="0"/>
                  </a:lnTo>
                  <a:lnTo>
                    <a:pt x="63" y="11"/>
                  </a:lnTo>
                  <a:lnTo>
                    <a:pt x="31" y="11"/>
                  </a:lnTo>
                  <a:lnTo>
                    <a:pt x="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77"/>
            <p:cNvSpPr>
              <a:spLocks noChangeArrowheads="1"/>
            </p:cNvSpPr>
            <p:nvPr/>
          </p:nvSpPr>
          <p:spPr bwMode="auto">
            <a:xfrm>
              <a:off x="7370763" y="3011488"/>
              <a:ext cx="20955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78"/>
            <p:cNvSpPr>
              <a:spLocks noChangeArrowheads="1"/>
            </p:cNvSpPr>
            <p:nvPr/>
          </p:nvSpPr>
          <p:spPr bwMode="auto">
            <a:xfrm>
              <a:off x="5449888" y="3395663"/>
              <a:ext cx="195263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79"/>
            <p:cNvSpPr>
              <a:spLocks noChangeArrowheads="1"/>
            </p:cNvSpPr>
            <p:nvPr/>
          </p:nvSpPr>
          <p:spPr bwMode="auto">
            <a:xfrm>
              <a:off x="5821363" y="3367088"/>
              <a:ext cx="249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80"/>
            <p:cNvSpPr>
              <a:spLocks noChangeArrowheads="1"/>
            </p:cNvSpPr>
            <p:nvPr/>
          </p:nvSpPr>
          <p:spPr bwMode="auto">
            <a:xfrm>
              <a:off x="6142038" y="3367088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18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81"/>
            <p:cNvSpPr>
              <a:spLocks noChangeArrowheads="1"/>
            </p:cNvSpPr>
            <p:nvPr/>
          </p:nvSpPr>
          <p:spPr bwMode="auto">
            <a:xfrm>
              <a:off x="6526213" y="3367088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43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82"/>
            <p:cNvSpPr>
              <a:spLocks noChangeArrowheads="1"/>
            </p:cNvSpPr>
            <p:nvPr/>
          </p:nvSpPr>
          <p:spPr bwMode="auto">
            <a:xfrm>
              <a:off x="6910388" y="3367088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49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83"/>
            <p:cNvSpPr>
              <a:spLocks noChangeArrowheads="1"/>
            </p:cNvSpPr>
            <p:nvPr/>
          </p:nvSpPr>
          <p:spPr bwMode="auto">
            <a:xfrm>
              <a:off x="7294563" y="3367088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65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84"/>
            <p:cNvSpPr>
              <a:spLocks noChangeArrowheads="1"/>
            </p:cNvSpPr>
            <p:nvPr/>
          </p:nvSpPr>
          <p:spPr bwMode="auto">
            <a:xfrm>
              <a:off x="5449888" y="3781425"/>
              <a:ext cx="195263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85"/>
            <p:cNvSpPr>
              <a:spLocks noChangeArrowheads="1"/>
            </p:cNvSpPr>
            <p:nvPr/>
          </p:nvSpPr>
          <p:spPr bwMode="auto">
            <a:xfrm>
              <a:off x="5757863" y="3748088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14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86"/>
            <p:cNvSpPr>
              <a:spLocks noChangeArrowheads="1"/>
            </p:cNvSpPr>
            <p:nvPr/>
          </p:nvSpPr>
          <p:spPr bwMode="auto">
            <a:xfrm>
              <a:off x="6142038" y="3748088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30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87"/>
            <p:cNvSpPr>
              <a:spLocks noChangeArrowheads="1"/>
            </p:cNvSpPr>
            <p:nvPr/>
          </p:nvSpPr>
          <p:spPr bwMode="auto">
            <a:xfrm>
              <a:off x="6526213" y="3748088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32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88"/>
            <p:cNvSpPr>
              <a:spLocks noChangeArrowheads="1"/>
            </p:cNvSpPr>
            <p:nvPr/>
          </p:nvSpPr>
          <p:spPr bwMode="auto">
            <a:xfrm>
              <a:off x="6910388" y="3748088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53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89"/>
            <p:cNvSpPr>
              <a:spLocks noChangeArrowheads="1"/>
            </p:cNvSpPr>
            <p:nvPr/>
          </p:nvSpPr>
          <p:spPr bwMode="auto">
            <a:xfrm>
              <a:off x="7294563" y="3748088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75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90"/>
            <p:cNvSpPr>
              <a:spLocks noChangeArrowheads="1"/>
            </p:cNvSpPr>
            <p:nvPr/>
          </p:nvSpPr>
          <p:spPr bwMode="auto">
            <a:xfrm>
              <a:off x="5449888" y="4162425"/>
              <a:ext cx="20955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>
                  <a:ln>
                    <a:noFill/>
                  </a:ln>
                  <a:solidFill>
                    <a:srgbClr val="FF6600"/>
                  </a:solidFill>
                  <a:effectLst/>
                  <a:latin typeface="Consolas" panose="020B0609020204030204" pitchFamily="49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Freeform 91"/>
            <p:cNvSpPr>
              <a:spLocks/>
            </p:cNvSpPr>
            <p:nvPr/>
          </p:nvSpPr>
          <p:spPr bwMode="auto">
            <a:xfrm>
              <a:off x="5448301" y="4343400"/>
              <a:ext cx="98425" cy="17462"/>
            </a:xfrm>
            <a:custGeom>
              <a:avLst/>
              <a:gdLst>
                <a:gd name="T0" fmla="*/ 0 w 62"/>
                <a:gd name="T1" fmla="*/ 0 h 11"/>
                <a:gd name="T2" fmla="*/ 31 w 62"/>
                <a:gd name="T3" fmla="*/ 0 h 11"/>
                <a:gd name="T4" fmla="*/ 62 w 62"/>
                <a:gd name="T5" fmla="*/ 0 h 11"/>
                <a:gd name="T6" fmla="*/ 62 w 62"/>
                <a:gd name="T7" fmla="*/ 11 h 11"/>
                <a:gd name="T8" fmla="*/ 31 w 62"/>
                <a:gd name="T9" fmla="*/ 11 h 11"/>
                <a:gd name="T10" fmla="*/ 0 w 62"/>
                <a:gd name="T11" fmla="*/ 11 h 11"/>
                <a:gd name="T12" fmla="*/ 0 w 62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11">
                  <a:moveTo>
                    <a:pt x="0" y="0"/>
                  </a:moveTo>
                  <a:lnTo>
                    <a:pt x="31" y="0"/>
                  </a:lnTo>
                  <a:lnTo>
                    <a:pt x="62" y="0"/>
                  </a:lnTo>
                  <a:lnTo>
                    <a:pt x="62" y="11"/>
                  </a:lnTo>
                  <a:lnTo>
                    <a:pt x="31" y="11"/>
                  </a:lnTo>
                  <a:lnTo>
                    <a:pt x="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92"/>
            <p:cNvSpPr>
              <a:spLocks noChangeArrowheads="1"/>
            </p:cNvSpPr>
            <p:nvPr/>
          </p:nvSpPr>
          <p:spPr bwMode="auto">
            <a:xfrm>
              <a:off x="5821363" y="4133850"/>
              <a:ext cx="249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93"/>
            <p:cNvSpPr>
              <a:spLocks noChangeArrowheads="1"/>
            </p:cNvSpPr>
            <p:nvPr/>
          </p:nvSpPr>
          <p:spPr bwMode="auto">
            <a:xfrm>
              <a:off x="6142038" y="4133850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28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94"/>
            <p:cNvSpPr>
              <a:spLocks noChangeArrowheads="1"/>
            </p:cNvSpPr>
            <p:nvPr/>
          </p:nvSpPr>
          <p:spPr bwMode="auto">
            <a:xfrm>
              <a:off x="6526213" y="4133850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38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95"/>
            <p:cNvSpPr>
              <a:spLocks noChangeArrowheads="1"/>
            </p:cNvSpPr>
            <p:nvPr/>
          </p:nvSpPr>
          <p:spPr bwMode="auto">
            <a:xfrm>
              <a:off x="6910388" y="4133850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nsolas" panose="020B0609020204030204" pitchFamily="49" charset="0"/>
                </a:rPr>
                <a:t>50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Freeform 96"/>
            <p:cNvSpPr>
              <a:spLocks/>
            </p:cNvSpPr>
            <p:nvPr/>
          </p:nvSpPr>
          <p:spPr bwMode="auto">
            <a:xfrm>
              <a:off x="6908801" y="4371975"/>
              <a:ext cx="252413" cy="15875"/>
            </a:xfrm>
            <a:custGeom>
              <a:avLst/>
              <a:gdLst>
                <a:gd name="T0" fmla="*/ 0 w 159"/>
                <a:gd name="T1" fmla="*/ 0 h 10"/>
                <a:gd name="T2" fmla="*/ 40 w 159"/>
                <a:gd name="T3" fmla="*/ 0 h 10"/>
                <a:gd name="T4" fmla="*/ 79 w 159"/>
                <a:gd name="T5" fmla="*/ 0 h 10"/>
                <a:gd name="T6" fmla="*/ 119 w 159"/>
                <a:gd name="T7" fmla="*/ 0 h 10"/>
                <a:gd name="T8" fmla="*/ 159 w 159"/>
                <a:gd name="T9" fmla="*/ 0 h 10"/>
                <a:gd name="T10" fmla="*/ 159 w 159"/>
                <a:gd name="T11" fmla="*/ 10 h 10"/>
                <a:gd name="T12" fmla="*/ 119 w 159"/>
                <a:gd name="T13" fmla="*/ 10 h 10"/>
                <a:gd name="T14" fmla="*/ 79 w 159"/>
                <a:gd name="T15" fmla="*/ 10 h 10"/>
                <a:gd name="T16" fmla="*/ 40 w 159"/>
                <a:gd name="T17" fmla="*/ 10 h 10"/>
                <a:gd name="T18" fmla="*/ 0 w 159"/>
                <a:gd name="T19" fmla="*/ 10 h 10"/>
                <a:gd name="T20" fmla="*/ 0 w 159"/>
                <a:gd name="T2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0">
                  <a:moveTo>
                    <a:pt x="0" y="0"/>
                  </a:moveTo>
                  <a:lnTo>
                    <a:pt x="40" y="0"/>
                  </a:lnTo>
                  <a:lnTo>
                    <a:pt x="79" y="0"/>
                  </a:lnTo>
                  <a:lnTo>
                    <a:pt x="119" y="0"/>
                  </a:lnTo>
                  <a:lnTo>
                    <a:pt x="159" y="0"/>
                  </a:lnTo>
                  <a:lnTo>
                    <a:pt x="159" y="10"/>
                  </a:lnTo>
                  <a:lnTo>
                    <a:pt x="119" y="10"/>
                  </a:lnTo>
                  <a:lnTo>
                    <a:pt x="79" y="10"/>
                  </a:lnTo>
                  <a:lnTo>
                    <a:pt x="40" y="10"/>
                  </a:lnTo>
                  <a:lnTo>
                    <a:pt x="0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97"/>
            <p:cNvSpPr>
              <a:spLocks noChangeArrowheads="1"/>
            </p:cNvSpPr>
            <p:nvPr/>
          </p:nvSpPr>
          <p:spPr bwMode="auto">
            <a:xfrm>
              <a:off x="7294563" y="4133850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73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98"/>
            <p:cNvSpPr>
              <a:spLocks noChangeArrowheads="1"/>
            </p:cNvSpPr>
            <p:nvPr/>
          </p:nvSpPr>
          <p:spPr bwMode="auto">
            <a:xfrm>
              <a:off x="5449888" y="4546600"/>
              <a:ext cx="195263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Rectangle 99"/>
            <p:cNvSpPr>
              <a:spLocks noChangeArrowheads="1"/>
            </p:cNvSpPr>
            <p:nvPr/>
          </p:nvSpPr>
          <p:spPr bwMode="auto">
            <a:xfrm>
              <a:off x="5757863" y="4518025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10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100"/>
            <p:cNvSpPr>
              <a:spLocks noChangeArrowheads="1"/>
            </p:cNvSpPr>
            <p:nvPr/>
          </p:nvSpPr>
          <p:spPr bwMode="auto">
            <a:xfrm>
              <a:off x="6142038" y="4518025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24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101"/>
            <p:cNvSpPr>
              <a:spLocks noChangeArrowheads="1"/>
            </p:cNvSpPr>
            <p:nvPr/>
          </p:nvSpPr>
          <p:spPr bwMode="auto">
            <a:xfrm>
              <a:off x="6526213" y="4518025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37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102"/>
            <p:cNvSpPr>
              <a:spLocks noChangeArrowheads="1"/>
            </p:cNvSpPr>
            <p:nvPr/>
          </p:nvSpPr>
          <p:spPr bwMode="auto">
            <a:xfrm>
              <a:off x="6910388" y="4518025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58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103"/>
            <p:cNvSpPr>
              <a:spLocks noChangeArrowheads="1"/>
            </p:cNvSpPr>
            <p:nvPr/>
          </p:nvSpPr>
          <p:spPr bwMode="auto">
            <a:xfrm>
              <a:off x="7294563" y="4518025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62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104"/>
            <p:cNvSpPr>
              <a:spLocks noChangeArrowheads="1"/>
            </p:cNvSpPr>
            <p:nvPr/>
          </p:nvSpPr>
          <p:spPr bwMode="auto">
            <a:xfrm>
              <a:off x="5449888" y="4932363"/>
              <a:ext cx="195263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105"/>
            <p:cNvSpPr>
              <a:spLocks noChangeArrowheads="1"/>
            </p:cNvSpPr>
            <p:nvPr/>
          </p:nvSpPr>
          <p:spPr bwMode="auto">
            <a:xfrm>
              <a:off x="5821363" y="4899025"/>
              <a:ext cx="249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06"/>
            <p:cNvSpPr>
              <a:spLocks noChangeArrowheads="1"/>
            </p:cNvSpPr>
            <p:nvPr/>
          </p:nvSpPr>
          <p:spPr bwMode="auto">
            <a:xfrm>
              <a:off x="6142038" y="4899025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19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07"/>
            <p:cNvSpPr>
              <a:spLocks noChangeArrowheads="1"/>
            </p:cNvSpPr>
            <p:nvPr/>
          </p:nvSpPr>
          <p:spPr bwMode="auto">
            <a:xfrm>
              <a:off x="6526213" y="4899025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40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08"/>
            <p:cNvSpPr>
              <a:spLocks noChangeArrowheads="1"/>
            </p:cNvSpPr>
            <p:nvPr/>
          </p:nvSpPr>
          <p:spPr bwMode="auto">
            <a:xfrm>
              <a:off x="6910388" y="4899025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46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109"/>
            <p:cNvSpPr>
              <a:spLocks noChangeArrowheads="1"/>
            </p:cNvSpPr>
            <p:nvPr/>
          </p:nvSpPr>
          <p:spPr bwMode="auto">
            <a:xfrm>
              <a:off x="7294563" y="4899025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66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893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2D Lists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http://www.cs.cmu.edu/~./15110/lectures/lec15-Arrays.pdf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8951" y="4038600"/>
            <a:ext cx="3657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rgbClr val="C65D09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6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28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 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b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</a:p>
          <a:p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[[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7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2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9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],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[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6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1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8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]]</a:t>
            </a:r>
            <a:endParaRPr lang="en-US" sz="2800" dirty="0">
              <a:solidFill>
                <a:srgbClr val="333333"/>
              </a:solidFill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8951" y="2811259"/>
            <a:ext cx="7623048" cy="1200329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r>
              <a:rPr lang="th-TH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 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14" name="Content Placeholder 9"/>
          <p:cNvSpPr txBox="1">
            <a:spLocks/>
          </p:cNvSpPr>
          <p:nvPr/>
        </p:nvSpPr>
        <p:spPr>
          <a:xfrm>
            <a:off x="758952" y="5784721"/>
            <a:ext cx="7620000" cy="616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32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28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b="1" kern="1200" baseline="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/>
          </a:p>
        </p:txBody>
      </p:sp>
      <p:sp>
        <p:nvSpPr>
          <p:cNvPr id="15" name="Rectangle 14"/>
          <p:cNvSpPr/>
          <p:nvPr/>
        </p:nvSpPr>
        <p:spPr>
          <a:xfrm>
            <a:off x="758952" y="1600200"/>
            <a:ext cx="7616952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18AB3"/>
              </a:buClr>
            </a:pPr>
            <a:r>
              <a:rPr lang="en-US" sz="3200" b="1" i="1" u="sng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Static Allocation </a:t>
            </a:r>
            <a:endParaRPr lang="th-TH" sz="3200" b="1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342900" lvl="0" indent="-228600">
              <a:spcBef>
                <a:spcPct val="20000"/>
              </a:spcBef>
              <a:buClr>
                <a:srgbClr val="418AB3"/>
              </a:buClr>
              <a:buFont typeface="Arial" pitchFamily="34" charset="0"/>
              <a:buChar char="•"/>
            </a:pP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คือการสร้าง </a:t>
            </a:r>
            <a:r>
              <a:rPr lang="en-US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แบบกำหนดค่า</a:t>
            </a:r>
            <a:endParaRPr lang="en-US" sz="3200" b="1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648200" y="4343400"/>
          <a:ext cx="1536192" cy="1536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404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845807" y="4343400"/>
          <a:ext cx="1536192" cy="1536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404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71888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99862" y="4218993"/>
            <a:ext cx="1225296" cy="304800"/>
          </a:xfrm>
          <a:prstGeom prst="rect">
            <a:avLst/>
          </a:prstGeom>
          <a:solidFill>
            <a:srgbClr val="00B0F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2D Lists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1752600"/>
          </a:xfrm>
          <a:ln>
            <a:noFill/>
          </a:ln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i="1" u="sng" dirty="0"/>
              <a:t>Dynamic Allocation</a:t>
            </a:r>
          </a:p>
          <a:p>
            <a:pPr marL="114300" indent="0">
              <a:buNone/>
            </a:pPr>
            <a:r>
              <a:rPr lang="th-TH" sz="3200" dirty="0"/>
              <a:t>ต้องการสร้าง </a:t>
            </a:r>
            <a:r>
              <a:rPr lang="en-US" sz="3200" dirty="0"/>
              <a:t>Zero Matrix </a:t>
            </a:r>
            <a:r>
              <a:rPr lang="th-TH" sz="3200" dirty="0"/>
              <a:t>ขนาด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3 ⨯ 2</a:t>
            </a:r>
            <a:endParaRPr lang="th-TH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3200" dirty="0"/>
              <a:t>Wrong: </a:t>
            </a:r>
            <a:r>
              <a:rPr lang="th-TH" sz="3200" dirty="0"/>
              <a:t>การใช้</a:t>
            </a:r>
            <a:r>
              <a:rPr lang="en-US" sz="3200" dirty="0"/>
              <a:t>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3200" dirty="0"/>
              <a:t> </a:t>
            </a:r>
            <a:r>
              <a:rPr lang="th-TH" sz="3200" dirty="0"/>
              <a:t>เป็นการสร้าง </a:t>
            </a:r>
            <a:r>
              <a:rPr lang="en-US" sz="3200" dirty="0"/>
              <a:t>Shallow Copy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3355904"/>
            <a:ext cx="7620000" cy="2862322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rows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cols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rows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229856" y="1024865"/>
          <a:ext cx="1152144" cy="1536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04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8">
                <a:tc rowSpan="3"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8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 vMerge="1"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Line Callout 1 (Accent Bar) 8"/>
          <p:cNvSpPr/>
          <p:nvPr/>
        </p:nvSpPr>
        <p:spPr>
          <a:xfrm>
            <a:off x="3657600" y="3535362"/>
            <a:ext cx="3810000" cy="501057"/>
          </a:xfrm>
          <a:prstGeom prst="accentCallout1">
            <a:avLst>
              <a:gd name="adj1" fmla="val 18750"/>
              <a:gd name="adj2" fmla="val -8333"/>
              <a:gd name="adj3" fmla="val 134875"/>
              <a:gd name="adj4" fmla="val -27875"/>
            </a:avLst>
          </a:prstGeom>
          <a:noFill/>
          <a:ln>
            <a:solidFill>
              <a:srgbClr val="FF66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Atomic </a:t>
            </a: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ดังนั้นสามารถทำ 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Shallow Copy </a:t>
            </a:r>
            <a:endParaRPr lang="th-TH" sz="2400" b="1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[0, 0, 0]</a:t>
            </a:r>
          </a:p>
        </p:txBody>
      </p:sp>
      <p:sp>
        <p:nvSpPr>
          <p:cNvPr id="12" name="Line Callout 1 (Accent Bar) 11"/>
          <p:cNvSpPr/>
          <p:nvPr/>
        </p:nvSpPr>
        <p:spPr>
          <a:xfrm>
            <a:off x="4618653" y="4787065"/>
            <a:ext cx="3581400" cy="355503"/>
          </a:xfrm>
          <a:prstGeom prst="accentCallout1">
            <a:avLst>
              <a:gd name="adj1" fmla="val 18750"/>
              <a:gd name="adj2" fmla="val -8333"/>
              <a:gd name="adj3" fmla="val -112721"/>
              <a:gd name="adj4" fmla="val -29298"/>
            </a:avLst>
          </a:prstGeom>
          <a:noFill/>
          <a:ln>
            <a:solidFill>
              <a:srgbClr val="C0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Shallow copying 1D List: WRONG</a:t>
            </a:r>
          </a:p>
        </p:txBody>
      </p:sp>
    </p:spTree>
    <p:extLst>
      <p:ext uri="{BB962C8B-B14F-4D97-AF65-F5344CB8AC3E}">
        <p14:creationId xmlns:p14="http://schemas.microsoft.com/office/powerpoint/2010/main" val="30349411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2D Lists [3]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2792959"/>
            <a:ext cx="3611880" cy="3416320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rows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cols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=[]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row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range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rows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...  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*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cols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8952" y="1600200"/>
            <a:ext cx="7616952" cy="1175706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18AB3"/>
              </a:buClr>
            </a:pPr>
            <a:r>
              <a:rPr lang="en-US" sz="3200" b="1" i="1" u="sng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Dynamic Allocation</a:t>
            </a:r>
          </a:p>
          <a:p>
            <a:pPr marL="342900" lvl="0" indent="-228600">
              <a:spcBef>
                <a:spcPct val="20000"/>
              </a:spcBef>
              <a:buClr>
                <a:srgbClr val="418AB3"/>
              </a:buClr>
              <a:buFont typeface="Arial" pitchFamily="34" charset="0"/>
              <a:buChar char="•"/>
            </a:pPr>
            <a:r>
              <a:rPr lang="en-US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Right: </a:t>
            </a: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ใช้ </a:t>
            </a:r>
            <a:r>
              <a:rPr lang="en-US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Loop </a:t>
            </a: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เพื่อเพิ่มที่ละแถว</a:t>
            </a:r>
            <a:endParaRPr lang="en-US" sz="3200" b="1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40580" y="2792959"/>
            <a:ext cx="3741420" cy="1323439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i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make_2d_list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97096" y="4341776"/>
            <a:ext cx="4727448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18AB3"/>
              </a:buClr>
              <a:buFont typeface="Arial" pitchFamily="34" charset="0"/>
              <a:buChar char="•"/>
            </a:pP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สร้างเป็นฟังก์ชัน 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make_2d_list()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213120" y="3271798"/>
            <a:ext cx="496284" cy="365760"/>
          </a:xfrm>
          <a:prstGeom prst="rightArrow">
            <a:avLst/>
          </a:prstGeom>
          <a:solidFill>
            <a:srgbClr val="FAAE76"/>
          </a:solidFill>
          <a:ln>
            <a:solidFill>
              <a:srgbClr val="FF77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1383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Looping over 2D Lists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8952" y="1600200"/>
            <a:ext cx="4498848" cy="4382738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Create an "arbitrary" 2d List</a:t>
            </a: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"Before: a =\n"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Now find its dimensions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rows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cols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And now loop over every element 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and add one to each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rows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cols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a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col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Finally, print the results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"\</a:t>
            </a:r>
            <a:r>
              <a:rPr lang="en-US" sz="17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nAfter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 a =\n"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62600" y="1600200"/>
            <a:ext cx="281940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Before: a = 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[[2, 3, 5], [1, 4, 7]]</a:t>
            </a:r>
          </a:p>
          <a:p>
            <a:endParaRPr lang="en-US" sz="16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After:  a = 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[[3, 4, 6], [2, 5, 8]]</a:t>
            </a:r>
          </a:p>
        </p:txBody>
      </p:sp>
    </p:spTree>
    <p:extLst>
      <p:ext uri="{BB962C8B-B14F-4D97-AF65-F5344CB8AC3E}">
        <p14:creationId xmlns:p14="http://schemas.microsoft.com/office/powerpoint/2010/main" val="26188472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Copying 2D List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724400" y="1600895"/>
            <a:ext cx="3657600" cy="2554545"/>
          </a:xfrm>
          <a:prstGeom prst="rect">
            <a:avLst/>
          </a:prstGeom>
          <a:ln w="254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</a:rPr>
              <a:t>$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 python list_copy.py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Before</a:t>
            </a:r>
          </a:p>
          <a:p>
            <a:r>
              <a:rPr lang="pt-BR" sz="1600" dirty="0">
                <a:solidFill>
                  <a:prstClr val="black"/>
                </a:solidFill>
                <a:latin typeface="Consolas" panose="020B0609020204030204" pitchFamily="49" charset="0"/>
              </a:rPr>
              <a:t>   a = [[1, 2, 3], [4, 5, 6]]</a:t>
            </a:r>
          </a:p>
          <a:p>
            <a:r>
              <a:rPr lang="pl-PL" sz="1600" dirty="0">
                <a:solidFill>
                  <a:prstClr val="black"/>
                </a:solidFill>
                <a:latin typeface="Consolas" panose="020B0609020204030204" pitchFamily="49" charset="0"/>
              </a:rPr>
              <a:t>   b = [[1, 2, 3], [4, 5, 6]]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   c = [[1, 2, 3], [4, 5, 6]]</a:t>
            </a:r>
          </a:p>
          <a:p>
            <a:endParaRPr lang="en-US" sz="16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After a[0][0] = 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</a:rPr>
              <a:t>9</a:t>
            </a:r>
          </a:p>
          <a:p>
            <a:r>
              <a:rPr lang="pt-BR" sz="1600" dirty="0">
                <a:solidFill>
                  <a:prstClr val="black"/>
                </a:solidFill>
                <a:latin typeface="Consolas" panose="020B0609020204030204" pitchFamily="49" charset="0"/>
              </a:rPr>
              <a:t>   a = [[</a:t>
            </a:r>
            <a:r>
              <a:rPr lang="pt-BR" sz="1600" dirty="0">
                <a:solidFill>
                  <a:srgbClr val="C00000"/>
                </a:solidFill>
                <a:latin typeface="Consolas" panose="020B0609020204030204" pitchFamily="49" charset="0"/>
              </a:rPr>
              <a:t>9</a:t>
            </a:r>
            <a:r>
              <a:rPr lang="pt-BR" sz="1600" dirty="0">
                <a:solidFill>
                  <a:prstClr val="black"/>
                </a:solidFill>
                <a:latin typeface="Consolas" panose="020B0609020204030204" pitchFamily="49" charset="0"/>
              </a:rPr>
              <a:t>, 2, 3], [4, 5, 6]]</a:t>
            </a:r>
          </a:p>
          <a:p>
            <a:r>
              <a:rPr lang="pl-PL" sz="1600" dirty="0">
                <a:solidFill>
                  <a:prstClr val="black"/>
                </a:solidFill>
                <a:latin typeface="Consolas" panose="020B0609020204030204" pitchFamily="49" charset="0"/>
              </a:rPr>
              <a:t>   b = [[</a:t>
            </a:r>
            <a:r>
              <a:rPr lang="pl-PL" sz="1600" dirty="0">
                <a:solidFill>
                  <a:srgbClr val="C00000"/>
                </a:solidFill>
                <a:latin typeface="Consolas" panose="020B0609020204030204" pitchFamily="49" charset="0"/>
              </a:rPr>
              <a:t>9</a:t>
            </a:r>
            <a:r>
              <a:rPr lang="pl-PL" sz="1600" dirty="0">
                <a:solidFill>
                  <a:prstClr val="black"/>
                </a:solidFill>
                <a:latin typeface="Consolas" panose="020B0609020204030204" pitchFamily="49" charset="0"/>
              </a:rPr>
              <a:t>, 2, 3], [4, 5, 6]]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   c = [[1, 2, 3], [4, 5, 6]]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58952" y="1600200"/>
            <a:ext cx="3657600" cy="4770537"/>
            <a:chOff x="758952" y="1600200"/>
            <a:chExt cx="3657600" cy="4770537"/>
          </a:xfrm>
        </p:grpSpPr>
        <p:sp>
          <p:nvSpPr>
            <p:cNvPr id="8" name="Rectangle 7"/>
            <p:cNvSpPr/>
            <p:nvPr/>
          </p:nvSpPr>
          <p:spPr>
            <a:xfrm>
              <a:off x="758952" y="1600200"/>
              <a:ext cx="3657600" cy="477053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01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import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copy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02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03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i="1" dirty="0">
                  <a:solidFill>
                    <a:srgbClr val="40809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# Create a 2d list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04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a 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=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[[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2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3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],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[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4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5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6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]]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05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06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i="1" dirty="0">
                  <a:solidFill>
                    <a:srgbClr val="40809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# Try to copy it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07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b 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=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dirty="0" err="1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copy</a:t>
              </a:r>
              <a:r>
                <a:rPr lang="en-US" sz="1600" b="1" dirty="0" err="1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.</a:t>
              </a:r>
              <a:r>
                <a:rPr lang="en-US" sz="1600" dirty="0" err="1">
                  <a:solidFill>
                    <a:srgbClr val="C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copy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a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08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c 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=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dirty="0" err="1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copy</a:t>
              </a:r>
              <a:r>
                <a:rPr lang="en-US" sz="1600" b="1" dirty="0" err="1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.</a:t>
              </a:r>
              <a:r>
                <a:rPr lang="en-US" sz="1600" dirty="0" err="1">
                  <a:solidFill>
                    <a:srgbClr val="0070C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deepcopy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a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09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10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print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"Before"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11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print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   a ="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a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12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print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   b ="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b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13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print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   c ="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c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14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15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a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[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][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]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=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9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16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print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"\</a:t>
              </a:r>
              <a:r>
                <a:rPr lang="en-US" sz="1600" dirty="0" err="1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nAfter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a[0][0] = 9"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17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print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   a ="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a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18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print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   b ="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b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19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print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   c ="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c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08556" y="1600200"/>
              <a:ext cx="110799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Consolas" panose="020B0609020204030204" pitchFamily="49" charset="0"/>
                  <a:cs typeface="Consolas" panose="020B0609020204030204" pitchFamily="49" charset="0"/>
                </a:rPr>
                <a:t>list_copy.py</a:t>
              </a:r>
            </a:p>
          </p:txBody>
        </p:sp>
      </p:grp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</p:spTree>
    <p:extLst>
      <p:ext uri="{BB962C8B-B14F-4D97-AF65-F5344CB8AC3E}">
        <p14:creationId xmlns:p14="http://schemas.microsoft.com/office/powerpoint/2010/main" val="46841109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Copying 2D List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4485382"/>
            <a:ext cx="3657600" cy="1915418"/>
          </a:xfrm>
        </p:spPr>
        <p:txBody>
          <a:bodyPr>
            <a:normAutofit lnSpcReduction="10000"/>
          </a:bodyPr>
          <a:lstStyle/>
          <a:p>
            <a:r>
              <a:rPr lang="th-TH" sz="3200" dirty="0"/>
              <a:t>ในกรณีที่ใช้ </a:t>
            </a:r>
            <a:r>
              <a:rPr lang="en-US" sz="3200" dirty="0"/>
              <a:t>Deep Copy </a:t>
            </a:r>
            <a:r>
              <a:rPr lang="th-TH" sz="3200" dirty="0"/>
              <a:t>ถ้า</a:t>
            </a:r>
            <a:r>
              <a:rPr lang="en-US" sz="3200" dirty="0"/>
              <a:t> Original </a:t>
            </a:r>
            <a:r>
              <a:rPr lang="th-TH" sz="3200" dirty="0"/>
              <a:t>เป็น </a:t>
            </a:r>
            <a:r>
              <a:rPr lang="en-US" sz="3200" dirty="0"/>
              <a:t>Shallow Copy </a:t>
            </a:r>
            <a:r>
              <a:rPr lang="th-TH" sz="3200" dirty="0"/>
              <a:t>ก็จะได้ผลลัพธ์เป็น </a:t>
            </a:r>
            <a:r>
              <a:rPr lang="en-US" sz="3200" dirty="0"/>
              <a:t>Shallow Copy </a:t>
            </a:r>
          </a:p>
          <a:p>
            <a:pPr lv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8952" y="1600200"/>
            <a:ext cx="7623048" cy="2554545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copy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3 shallow copies of the same row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appears to modify all 3 rows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</a:rPr>
              <a:t>"a = \n"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en-US" sz="1600" dirty="0"/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3 shallow copies of the same row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copy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deepcopy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meant to make each row distinct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</a:rPr>
              <a:t>"\</a:t>
            </a:r>
            <a:r>
              <a:rPr lang="en-US" sz="1600" dirty="0" err="1">
                <a:solidFill>
                  <a:srgbClr val="4070A0"/>
                </a:solidFill>
                <a:latin typeface="Consolas" panose="020B0609020204030204" pitchFamily="49" charset="0"/>
              </a:rPr>
              <a:t>nb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</a:rPr>
              <a:t> = \n"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b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en-US" sz="1600" dirty="0"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8952" y="4485382"/>
            <a:ext cx="3657600" cy="1323439"/>
          </a:xfrm>
          <a:prstGeom prst="rect">
            <a:avLst/>
          </a:prstGeom>
          <a:ln w="254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 =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 [[42, 0], [42, 0], [42, 0]]</a:t>
            </a:r>
          </a:p>
          <a:p>
            <a:endParaRPr lang="en-US" sz="16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b =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 [[42, 0], [42, 0], [42, 0]]</a:t>
            </a:r>
          </a:p>
        </p:txBody>
      </p:sp>
    </p:spTree>
    <p:extLst>
      <p:ext uri="{BB962C8B-B14F-4D97-AF65-F5344CB8AC3E}">
        <p14:creationId xmlns:p14="http://schemas.microsoft.com/office/powerpoint/2010/main" val="179198678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Rows and Columns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8952" y="2128989"/>
            <a:ext cx="7589520" cy="1569660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Accessing a whole row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alias (not a copy!); cheap (no new list created)</a:t>
            </a:r>
            <a:endParaRPr lang="en-US" sz="1600" dirty="0">
              <a:solidFill>
                <a:srgbClr val="80008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	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[4, 5, 6]</a:t>
            </a:r>
            <a:endParaRPr lang="en-US" sz="1600" dirty="0">
              <a:solidFill>
                <a:srgbClr val="C00000"/>
              </a:solidFill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8952" y="1600200"/>
            <a:ext cx="7589520" cy="523220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marL="342900" indent="-228600">
              <a:spcBef>
                <a:spcPct val="20000"/>
              </a:spcBef>
              <a:buClr>
                <a:srgbClr val="418AB3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ต้องการเข้าถึงข้อมูลทั้ง</a:t>
            </a:r>
            <a:r>
              <a:rPr lang="en-US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Row </a:t>
            </a:r>
            <a:r>
              <a:rPr lang="th-TH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ในคราวเดียว</a:t>
            </a:r>
            <a:endParaRPr lang="en-US" sz="2800" b="1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8952" y="4225714"/>
            <a:ext cx="7589520" cy="2062103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Accessing a whole column</a:t>
            </a: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copy (not an alias!); expensive (new list created)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colList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colList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col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colList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	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[2, 5]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59" y="3696476"/>
            <a:ext cx="7589520" cy="523220"/>
          </a:xfrm>
          <a:prstGeom prst="rect">
            <a:avLst/>
          </a:prstGeom>
          <a:ln>
            <a:noFill/>
          </a:ln>
        </p:spPr>
        <p:txBody>
          <a:bodyPr anchor="b">
            <a:spAutoFit/>
          </a:bodyPr>
          <a:lstStyle/>
          <a:p>
            <a:pPr marL="342900" indent="-228600">
              <a:spcBef>
                <a:spcPct val="20000"/>
              </a:spcBef>
              <a:buClr>
                <a:srgbClr val="418AB3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ต้องการเข้าถึงข้อมูลทั้ง</a:t>
            </a:r>
            <a:r>
              <a:rPr lang="en-US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Column</a:t>
            </a:r>
            <a:r>
              <a:rPr lang="th-TH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ในคราวเดียว</a:t>
            </a:r>
            <a:endParaRPr lang="en-US" sz="2800" b="1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80319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Non-Rectangular 2D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List 2 </a:t>
            </a:r>
            <a:r>
              <a:rPr lang="th-TH" sz="3200" dirty="0"/>
              <a:t>มิติไม่จำเป็นต้องมีลักษณะเป็นสี่เหลี่ยมผืนผ้า</a:t>
            </a:r>
          </a:p>
          <a:p>
            <a:pPr lvl="1"/>
            <a:r>
              <a:rPr lang="th-TH" sz="3200" dirty="0"/>
              <a:t>แต่ละแถวไม่จำเป็นต้องมีจำนวน </a:t>
            </a:r>
            <a:r>
              <a:rPr lang="en-US" sz="3200" dirty="0"/>
              <a:t>Element </a:t>
            </a:r>
            <a:r>
              <a:rPr lang="th-TH" sz="3200" dirty="0"/>
              <a:t>เท่ากัน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811621"/>
            <a:ext cx="7620000" cy="3293209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2d lists do not have to be rectangular</a:t>
            </a: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rows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cols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"Row"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"has"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"columns: 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end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cols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col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end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 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  <a:endParaRPr lang="en-US" sz="16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Line Callout 1 (Accent Bar) 6"/>
          <p:cNvSpPr/>
          <p:nvPr/>
        </p:nvSpPr>
        <p:spPr>
          <a:xfrm>
            <a:off x="4244660" y="4640787"/>
            <a:ext cx="3140516" cy="304800"/>
          </a:xfrm>
          <a:prstGeom prst="accentCallout1">
            <a:avLst>
              <a:gd name="adj1" fmla="val 18750"/>
              <a:gd name="adj2" fmla="val -8333"/>
              <a:gd name="adj3" fmla="val 100790"/>
              <a:gd name="adj4" fmla="val -20057"/>
            </a:avLst>
          </a:prstGeom>
          <a:noFill/>
          <a:ln>
            <a:solidFill>
              <a:srgbClr val="FF66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เช็คจำนวน 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Column </a:t>
            </a: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ทุกครั้งเมื่อขึ้น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Row</a:t>
            </a: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ใหม่</a:t>
            </a:r>
            <a:endParaRPr lang="en-US" sz="1600" b="1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05400" y="3134786"/>
            <a:ext cx="3467912" cy="1323439"/>
          </a:xfrm>
          <a:prstGeom prst="rect">
            <a:avLst/>
          </a:prstGeom>
          <a:solidFill>
            <a:schemeClr val="bg1"/>
          </a:solidFill>
          <a:ln w="254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Row 0 has 3 columns: 1 2 3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Row 1 has 2 columns: 4 5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Row 2 has 1 columns: 6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Row 3 has 4 columns: 7 8 9 10</a:t>
            </a:r>
          </a:p>
        </p:txBody>
      </p:sp>
    </p:spTree>
    <p:extLst>
      <p:ext uri="{BB962C8B-B14F-4D97-AF65-F5344CB8AC3E}">
        <p14:creationId xmlns:p14="http://schemas.microsoft.com/office/powerpoint/2010/main" val="315171183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800" dirty="0"/>
              <a:t>โดยแท้ที่จริงแล้ว </a:t>
            </a:r>
            <a:r>
              <a:rPr lang="en-US" sz="2800" dirty="0"/>
              <a:t>List</a:t>
            </a:r>
            <a:r>
              <a:rPr lang="th-TH" sz="2800" dirty="0"/>
              <a:t> 2 มิติ ใน </a:t>
            </a:r>
            <a:r>
              <a:rPr lang="en-US" sz="2800" dirty="0"/>
              <a:t>Python </a:t>
            </a:r>
            <a:r>
              <a:rPr lang="th-TH" sz="2800" dirty="0"/>
              <a:t>คือ </a:t>
            </a:r>
            <a:r>
              <a:rPr lang="en-US" sz="2800" dirty="0"/>
              <a:t>Nested List (List </a:t>
            </a:r>
            <a:r>
              <a:rPr lang="th-TH" sz="2800" dirty="0"/>
              <a:t>ซ้อน </a:t>
            </a:r>
            <a:r>
              <a:rPr lang="en-US" sz="2800" dirty="0"/>
              <a:t>List) </a:t>
            </a:r>
            <a:r>
              <a:rPr lang="th-TH" sz="2800" dirty="0"/>
              <a:t>ดังนั้น เราสามารถสร้าง </a:t>
            </a:r>
            <a:r>
              <a:rPr lang="en-US" sz="2800" dirty="0"/>
              <a:t>List 3 </a:t>
            </a:r>
            <a:r>
              <a:rPr lang="th-TH" sz="2800" dirty="0"/>
              <a:t>มิติ หรือ </a:t>
            </a:r>
            <a:r>
              <a:rPr lang="en-US" sz="2800" dirty="0"/>
              <a:t>4 </a:t>
            </a:r>
            <a:r>
              <a:rPr lang="th-TH" sz="2800" dirty="0"/>
              <a:t>มิติ และ อื่นๆ ได้อย่างไม่จำกัดรูปร่างและขนาด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8952" y="3200400"/>
            <a:ext cx="7620000" cy="2727029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]],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]],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)):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j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])):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j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])):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"a[%d][%d][%d] = %d"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j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j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k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67400" y="2514600"/>
            <a:ext cx="1905000" cy="2800767"/>
          </a:xfrm>
          <a:prstGeom prst="rect">
            <a:avLst/>
          </a:prstGeom>
          <a:solidFill>
            <a:schemeClr val="bg1"/>
          </a:solidFill>
          <a:ln w="254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a[0][0][0] = 1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a[0][0][1] = 2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a[0][1][0] = 3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a[0][1][1] = 4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a[1][0][0] = 5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a[1][0][1] = 6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a[1][0][2] = 7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a[1][1][0] = 8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a[1][1][1] = 9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a[2][0][0] = 10</a:t>
            </a:r>
          </a:p>
        </p:txBody>
      </p:sp>
    </p:spTree>
    <p:extLst>
      <p:ext uri="{BB962C8B-B14F-4D97-AF65-F5344CB8AC3E}">
        <p14:creationId xmlns:p14="http://schemas.microsoft.com/office/powerpoint/2010/main" val="1802814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are Mutable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9144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List </a:t>
            </a:r>
            <a:r>
              <a:rPr lang="th-TH" sz="2800" dirty="0"/>
              <a:t>มีคุณสมบัติ </a:t>
            </a:r>
            <a:r>
              <a:rPr lang="en-US" sz="2800" dirty="0"/>
              <a:t>Mutable </a:t>
            </a:r>
            <a:r>
              <a:rPr lang="th-TH" sz="2800" dirty="0"/>
              <a:t>กล่าวคือสามารถเปลี่ยนแปลงข้อมูลที่เก็บใน </a:t>
            </a:r>
            <a:r>
              <a:rPr lang="en-US" sz="2800" dirty="0"/>
              <a:t>List </a:t>
            </a:r>
            <a:r>
              <a:rPr lang="th-TH" sz="2800" dirty="0"/>
              <a:t>ได้ </a:t>
            </a:r>
            <a:r>
              <a:rPr lang="en-US" sz="2800" dirty="0"/>
              <a:t>(</a:t>
            </a:r>
            <a:r>
              <a:rPr lang="th-TH" sz="2800" dirty="0"/>
              <a:t>ต่างจาก </a:t>
            </a:r>
            <a:r>
              <a:rPr lang="en-US" sz="2800" dirty="0"/>
              <a:t>String </a:t>
            </a:r>
            <a:r>
              <a:rPr lang="th-TH" sz="2800" dirty="0"/>
              <a:t>ซึ่งมีคุณสมบัติ </a:t>
            </a:r>
            <a:r>
              <a:rPr lang="en-US" sz="2800" dirty="0"/>
              <a:t>Immutable)</a:t>
            </a:r>
            <a:endParaRPr lang="th-TH" sz="2800" dirty="0"/>
          </a:p>
          <a:p>
            <a:endParaRPr lang="en-US" sz="2800" dirty="0"/>
          </a:p>
          <a:p>
            <a:endParaRPr lang="th-TH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6665" y="2438400"/>
            <a:ext cx="7615335" cy="122387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numbers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numbers[1]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(numbers)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[17, 5]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661385" y="3733800"/>
            <a:ext cx="3520737" cy="1541320"/>
            <a:chOff x="661385" y="4217908"/>
            <a:chExt cx="3520737" cy="1541320"/>
          </a:xfrm>
        </p:grpSpPr>
        <p:sp>
          <p:nvSpPr>
            <p:cNvPr id="12" name="Rectangle 11"/>
            <p:cNvSpPr/>
            <p:nvPr/>
          </p:nvSpPr>
          <p:spPr>
            <a:xfrm>
              <a:off x="2209800" y="4566920"/>
              <a:ext cx="1972322" cy="119230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rtlCol="0" anchor="t"/>
            <a:lstStyle/>
            <a:p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	17</a:t>
              </a:r>
            </a:p>
            <a:p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	123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2819400" y="4765040"/>
              <a:ext cx="457200" cy="0"/>
            </a:xfrm>
            <a:prstGeom prst="straightConnector1">
              <a:avLst/>
            </a:prstGeom>
            <a:ln w="19050"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2819400" y="5035550"/>
              <a:ext cx="457200" cy="0"/>
            </a:xfrm>
            <a:prstGeom prst="straightConnector1">
              <a:avLst/>
            </a:prstGeom>
            <a:ln w="19050"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1684020" y="4751070"/>
              <a:ext cx="457200" cy="0"/>
            </a:xfrm>
            <a:prstGeom prst="straightConnector1">
              <a:avLst/>
            </a:prstGeom>
            <a:ln w="19050"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61385" y="4580890"/>
              <a:ext cx="1071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numbers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162858" y="4217908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list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861263" y="3733800"/>
            <a:ext cx="3520737" cy="1541320"/>
            <a:chOff x="3017520" y="5276962"/>
            <a:chExt cx="3520737" cy="1541320"/>
          </a:xfrm>
        </p:grpSpPr>
        <p:sp>
          <p:nvSpPr>
            <p:cNvPr id="35" name="Rectangle 34"/>
            <p:cNvSpPr/>
            <p:nvPr/>
          </p:nvSpPr>
          <p:spPr>
            <a:xfrm>
              <a:off x="4565935" y="5625974"/>
              <a:ext cx="1972322" cy="119230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rtlCol="0" anchor="t"/>
            <a:lstStyle/>
            <a:p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	17</a:t>
              </a:r>
            </a:p>
            <a:p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	123</a:t>
              </a:r>
            </a:p>
            <a:p>
              <a:r>
                <a:rPr lang="en-US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	5</a:t>
              </a:r>
            </a:p>
            <a:p>
              <a:endPara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5175535" y="5824094"/>
              <a:ext cx="457200" cy="0"/>
            </a:xfrm>
            <a:prstGeom prst="straightConnector1">
              <a:avLst/>
            </a:prstGeom>
            <a:ln w="19050"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5175535" y="6094604"/>
              <a:ext cx="457200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prstDash val="dash"/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4040155" y="5810124"/>
              <a:ext cx="457200" cy="0"/>
            </a:xfrm>
            <a:prstGeom prst="straightConnector1">
              <a:avLst/>
            </a:prstGeom>
            <a:ln w="19050"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3017520" y="5639944"/>
              <a:ext cx="1071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numbers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518993" y="5276962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list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5178552" y="6097270"/>
              <a:ext cx="466078" cy="303530"/>
            </a:xfrm>
            <a:prstGeom prst="straightConnector1">
              <a:avLst/>
            </a:prstGeom>
            <a:ln w="19050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roup 42"/>
            <p:cNvGrpSpPr/>
            <p:nvPr/>
          </p:nvGrpSpPr>
          <p:grpSpPr>
            <a:xfrm>
              <a:off x="5699760" y="5974080"/>
              <a:ext cx="457200" cy="228600"/>
              <a:chOff x="5029200" y="5791200"/>
              <a:chExt cx="457200" cy="228600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5029200" y="5791200"/>
                <a:ext cx="457200" cy="22860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029200" y="5791200"/>
                <a:ext cx="457200" cy="22860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Content Placeholder 2"/>
          <p:cNvSpPr txBox="1">
            <a:spLocks/>
          </p:cNvSpPr>
          <p:nvPr/>
        </p:nvSpPr>
        <p:spPr>
          <a:xfrm>
            <a:off x="762000" y="5463540"/>
            <a:ext cx="7620000" cy="9346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32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28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b="1" kern="1200" baseline="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800" dirty="0"/>
              <a:t>เราสามารถพิจารณา </a:t>
            </a:r>
            <a:r>
              <a:rPr lang="en-US" sz="2800" dirty="0"/>
              <a:t>List </a:t>
            </a:r>
            <a:r>
              <a:rPr lang="th-TH" sz="2800" dirty="0"/>
              <a:t>ในลักษณะความสัมพันธ์ระหว่าง </a:t>
            </a:r>
            <a:r>
              <a:rPr lang="en-US" sz="2800" dirty="0"/>
              <a:t>Index </a:t>
            </a:r>
            <a:r>
              <a:rPr lang="th-TH" sz="2800" dirty="0"/>
              <a:t>และ </a:t>
            </a:r>
            <a:r>
              <a:rPr lang="en-US" sz="2800" dirty="0"/>
              <a:t>Element </a:t>
            </a:r>
            <a:r>
              <a:rPr lang="th-TH" sz="2800" dirty="0"/>
              <a:t>เช่น </a:t>
            </a:r>
            <a:r>
              <a:rPr lang="en-US" sz="2800" dirty="0"/>
              <a:t>Index 0 </a:t>
            </a:r>
            <a:r>
              <a:rPr lang="th-TH" sz="2800" dirty="0"/>
              <a:t>สัมพันธ์กับ</a:t>
            </a:r>
            <a:r>
              <a:rPr lang="en-US" sz="2800" dirty="0"/>
              <a:t> (Maps to) </a:t>
            </a:r>
            <a:r>
              <a:rPr lang="th-TH" sz="2800" dirty="0"/>
              <a:t>ค่า </a:t>
            </a:r>
            <a:r>
              <a:rPr lang="en-US" sz="2800" dirty="0"/>
              <a:t>17</a:t>
            </a:r>
            <a:endParaRPr lang="th-TH" sz="2800" dirty="0"/>
          </a:p>
          <a:p>
            <a:endParaRPr lang="th-TH" sz="2800" dirty="0"/>
          </a:p>
          <a:p>
            <a:endParaRPr lang="en-US" sz="2800" dirty="0"/>
          </a:p>
          <a:p>
            <a:endParaRPr lang="th-TH" sz="2800" dirty="0"/>
          </a:p>
        </p:txBody>
      </p:sp>
      <p:sp>
        <p:nvSpPr>
          <p:cNvPr id="10" name="Right Arrow 9"/>
          <p:cNvSpPr/>
          <p:nvPr/>
        </p:nvSpPr>
        <p:spPr>
          <a:xfrm rot="20744943">
            <a:off x="5508468" y="4768453"/>
            <a:ext cx="1322462" cy="489109"/>
          </a:xfrm>
          <a:prstGeom prst="rightArrow">
            <a:avLst/>
          </a:prstGeom>
          <a:solidFill>
            <a:srgbClr val="FAAE76"/>
          </a:solidFill>
          <a:ln>
            <a:solidFill>
              <a:srgbClr val="FAAE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t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remapping</a:t>
            </a:r>
          </a:p>
        </p:txBody>
      </p:sp>
    </p:spTree>
    <p:extLst>
      <p:ext uri="{BB962C8B-B14F-4D97-AF65-F5344CB8AC3E}">
        <p14:creationId xmlns:p14="http://schemas.microsoft.com/office/powerpoint/2010/main" val="333752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: Part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hlinkClick r:id="rId2"/>
              </a:rPr>
              <a:t>http://www.kosbie.net/cmu/spring-13/15-112/handouts/notes-1d-lists.html</a:t>
            </a:r>
          </a:p>
          <a:p>
            <a:r>
              <a:rPr lang="en-US" dirty="0">
                <a:hlinkClick r:id="rId2"/>
              </a:rPr>
              <a:t>https://docs.python.org/3/tutorial/introduction.html#lists</a:t>
            </a:r>
            <a:endParaRPr lang="en-US" dirty="0"/>
          </a:p>
          <a:p>
            <a:r>
              <a:rPr lang="en-US" dirty="0">
                <a:hlinkClick r:id="rId3"/>
              </a:rPr>
              <a:t>https://docs.python.org/3/tutorial/datastructures.html#more-on-lists</a:t>
            </a:r>
            <a:endParaRPr lang="en-US" dirty="0"/>
          </a:p>
          <a:p>
            <a:r>
              <a:rPr lang="en-US">
                <a:hlinkClick r:id="rId4"/>
              </a:rPr>
              <a:t>https://docs.python.org/3.3/tutorial/datastructures.html#tuples-and-sequences</a:t>
            </a:r>
            <a:endParaRPr lang="en-US"/>
          </a:p>
          <a:p>
            <a:r>
              <a:rPr lang="en-US">
                <a:hlinkClick r:id="rId5"/>
              </a:rPr>
              <a:t>https</a:t>
            </a:r>
            <a:r>
              <a:rPr lang="en-US" dirty="0">
                <a:hlinkClick r:id="rId5"/>
              </a:rPr>
              <a:t>://docs.python.org/3/library/stdtypes.html#typesseq-mutable</a:t>
            </a:r>
            <a:endParaRPr lang="en-US" dirty="0"/>
          </a:p>
          <a:p>
            <a:r>
              <a:rPr lang="en-US" dirty="0">
                <a:hlinkClick r:id="rId6"/>
              </a:rPr>
              <a:t>https://docs.python.org/3/library/stdtypes.html#tuple</a:t>
            </a:r>
            <a:endParaRPr lang="th-TH" dirty="0"/>
          </a:p>
          <a:p>
            <a:r>
              <a:rPr lang="en-US" dirty="0" err="1"/>
              <a:t>Guttag</a:t>
            </a:r>
            <a:r>
              <a:rPr lang="en-US" dirty="0"/>
              <a:t>, John V </a:t>
            </a:r>
            <a:r>
              <a:rPr lang="en-US" i="1" dirty="0"/>
              <a:t>Introduction to Computation and Programming Using Python, Revised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0620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: Part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https://wiki.python.org/moin/HowTo/Sorting</a:t>
            </a:r>
            <a:endParaRPr lang="en-US" dirty="0"/>
          </a:p>
          <a:p>
            <a:r>
              <a:rPr lang="en-US" dirty="0">
                <a:hlinkClick r:id="rId3"/>
              </a:rPr>
              <a:t>https://docs.python.org/3/howto/sorting.html</a:t>
            </a:r>
            <a:endParaRPr lang="en-US" dirty="0"/>
          </a:p>
          <a:p>
            <a:r>
              <a:rPr lang="en-US" dirty="0">
                <a:hlinkClick r:id="rId4"/>
              </a:rPr>
              <a:t>https://docs.python.org/3/howto/functional.html?highlight=lambda</a:t>
            </a:r>
            <a:endParaRPr lang="en-US" dirty="0"/>
          </a:p>
          <a:p>
            <a:r>
              <a:rPr lang="en-US" dirty="0">
                <a:hlinkClick r:id="rId5"/>
              </a:rPr>
              <a:t>https://docs.python.org/3/tutorial/datastructures.html#list-comprehensions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550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: Part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http://www.cs.cmu.edu/~./15110/lectures/lec15-Arrays.pdf</a:t>
            </a:r>
            <a:endParaRPr lang="en-US" dirty="0"/>
          </a:p>
          <a:p>
            <a:r>
              <a:rPr lang="en-US" dirty="0">
                <a:hlinkClick r:id="rId3"/>
              </a:rPr>
              <a:t>https://docs.python.org/3/library/copy.html</a:t>
            </a:r>
            <a:endParaRPr lang="en-US" dirty="0"/>
          </a:p>
          <a:p>
            <a:r>
              <a:rPr lang="en-US" dirty="0">
                <a:hlinkClick r:id="rId4"/>
              </a:rPr>
              <a:t>http://www.kosbie.net/cmu/spring-13/15-112/handouts/notes-2d-lists.html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11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 and 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01000" cy="4800600"/>
          </a:xfrm>
        </p:spPr>
        <p:txBody>
          <a:bodyPr>
            <a:normAutofit/>
          </a:bodyPr>
          <a:lstStyle/>
          <a:p>
            <a:r>
              <a:rPr lang="en-US" sz="3200" dirty="0"/>
              <a:t>Indexing </a:t>
            </a:r>
            <a:r>
              <a:rPr lang="th-TH" sz="3200" dirty="0"/>
              <a:t>และ </a:t>
            </a:r>
            <a:r>
              <a:rPr lang="en-US" sz="3200" dirty="0"/>
              <a:t>Slicing </a:t>
            </a:r>
            <a:r>
              <a:rPr lang="th-TH" sz="3200" dirty="0"/>
              <a:t>ใน </a:t>
            </a:r>
            <a:r>
              <a:rPr lang="en-US" sz="3200" dirty="0"/>
              <a:t>List </a:t>
            </a:r>
            <a:r>
              <a:rPr lang="th-TH" sz="3200" dirty="0"/>
              <a:t>มีลักษณะเดียวกันกับใน</a:t>
            </a:r>
            <a:r>
              <a:rPr lang="en-US" sz="3200" dirty="0"/>
              <a:t> String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https://docs.python.org/3/tutorial/introduction.html#lists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33600"/>
            <a:ext cx="7620000" cy="42672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36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49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th-TH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 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indexing returns the item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squares[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49</a:t>
            </a: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squares[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:]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slicing returns a new list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________________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slicing with [</a:t>
            </a:r>
            <a:r>
              <a:rPr lang="en-US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start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end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step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[4, 16]</a:t>
            </a: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squares[:]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create a (shallow) copy of a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4, 9, 16, 25]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52457" y="2800170"/>
            <a:ext cx="2743200" cy="1200329"/>
          </a:xfrm>
          <a:prstGeom prst="rect">
            <a:avLst/>
          </a:prstGeom>
          <a:solidFill>
            <a:srgbClr val="EEFFCC"/>
          </a:solidFill>
          <a:ln w="25400">
            <a:solidFill>
              <a:srgbClr val="208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Note: Indexing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และ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Slicing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ใช้ได้กับทุก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Sequence Type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ได้แก่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List, Range, Tuple</a:t>
            </a:r>
          </a:p>
        </p:txBody>
      </p:sp>
    </p:spTree>
    <p:extLst>
      <p:ext uri="{BB962C8B-B14F-4D97-AF65-F5344CB8AC3E}">
        <p14:creationId xmlns:p14="http://schemas.microsoft.com/office/powerpoint/2010/main" val="1835727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 and Slicing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เราสามารถ </a:t>
            </a:r>
            <a:r>
              <a:rPr lang="en-US" sz="3200" dirty="0"/>
              <a:t>Assign </a:t>
            </a:r>
            <a:r>
              <a:rPr lang="th-TH" sz="3200" dirty="0"/>
              <a:t>ค่าให้กับ</a:t>
            </a:r>
            <a:r>
              <a:rPr lang="en-US" sz="3200" dirty="0"/>
              <a:t> Slice </a:t>
            </a:r>
            <a:r>
              <a:rPr lang="th-TH" sz="3200" dirty="0"/>
              <a:t>ของ </a:t>
            </a:r>
            <a:r>
              <a:rPr lang="en-US" sz="3200" dirty="0"/>
              <a:t>List </a:t>
            </a:r>
            <a:r>
              <a:rPr lang="th-TH" sz="3200" dirty="0"/>
              <a:t>ได้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33600"/>
            <a:ext cx="7620000" cy="42672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'c'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'd'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'e'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'f'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'g'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replace some values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'C'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'D'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'E'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['a', 'b', '</a:t>
            </a:r>
            <a:r>
              <a:rPr lang="en-US" sz="1700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', '</a:t>
            </a:r>
            <a:r>
              <a:rPr lang="en-US" sz="1700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', '</a:t>
            </a:r>
            <a:r>
              <a:rPr lang="en-US" sz="1700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', 'f', 'g']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now remove them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['a', 'b', 'f', 'g']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replacing all the elements with an empty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letters[:]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sz="17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https://docs.python.org/3/tutorial/introduction.html#lists</a:t>
            </a:r>
          </a:p>
        </p:txBody>
      </p:sp>
    </p:spTree>
    <p:extLst>
      <p:ext uri="{BB962C8B-B14F-4D97-AF65-F5344CB8AC3E}">
        <p14:creationId xmlns:p14="http://schemas.microsoft.com/office/powerpoint/2010/main" val="4015166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11742</TotalTime>
  <Words>8792</Words>
  <Application>Microsoft Office PowerPoint</Application>
  <PresentationFormat>On-screen Show (4:3)</PresentationFormat>
  <Paragraphs>1269</Paragraphs>
  <Slides>72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0" baseType="lpstr">
      <vt:lpstr>Arial</vt:lpstr>
      <vt:lpstr>BrowalliaUPC</vt:lpstr>
      <vt:lpstr>Calibri</vt:lpstr>
      <vt:lpstr>Cambria</vt:lpstr>
      <vt:lpstr>Consolas</vt:lpstr>
      <vt:lpstr>Georgia</vt:lpstr>
      <vt:lpstr>M+ 1m</vt:lpstr>
      <vt:lpstr>Adjacency</vt:lpstr>
      <vt:lpstr>Lecture 6 Lists and Tuples</vt:lpstr>
      <vt:lpstr>One-Dimensional Lists and Tuples Part I</vt:lpstr>
      <vt:lpstr>Lists</vt:lpstr>
      <vt:lpstr>Lists [2]</vt:lpstr>
      <vt:lpstr>Lists [3]</vt:lpstr>
      <vt:lpstr>Lists and Strings</vt:lpstr>
      <vt:lpstr>Lists are Mutable</vt:lpstr>
      <vt:lpstr>Indexing and Slicing</vt:lpstr>
      <vt:lpstr>Indexing and Slicing [2]</vt:lpstr>
      <vt:lpstr>List Properties (len, min, max, sum)</vt:lpstr>
      <vt:lpstr>List Operations</vt:lpstr>
      <vt:lpstr>The del Statement</vt:lpstr>
      <vt:lpstr>Adding Elements</vt:lpstr>
      <vt:lpstr>Adding Elements [2]</vt:lpstr>
      <vt:lpstr>Adding Elements [3]</vt:lpstr>
      <vt:lpstr>Finding Elements</vt:lpstr>
      <vt:lpstr>Finding Elements [2]</vt:lpstr>
      <vt:lpstr>Removing Elements</vt:lpstr>
      <vt:lpstr>Removing Elements [2]</vt:lpstr>
      <vt:lpstr>Removing Elements [3]</vt:lpstr>
      <vt:lpstr>List Alias</vt:lpstr>
      <vt:lpstr>List Alias [2]</vt:lpstr>
      <vt:lpstr>List Alias [3]</vt:lpstr>
      <vt:lpstr>Looping over Lists</vt:lpstr>
      <vt:lpstr>Looping over Lists [2]</vt:lpstr>
      <vt:lpstr>Using Lists with Functions</vt:lpstr>
      <vt:lpstr>Using Lists with Functions [2]</vt:lpstr>
      <vt:lpstr>Using Lists with Functions [3]</vt:lpstr>
      <vt:lpstr>Map, Filter and Reduce</vt:lpstr>
      <vt:lpstr>Map, Filter and Reduce [2]</vt:lpstr>
      <vt:lpstr>The map() Function</vt:lpstr>
      <vt:lpstr>The filter() Function</vt:lpstr>
      <vt:lpstr>Sorting Elements</vt:lpstr>
      <vt:lpstr>Reverse Elements</vt:lpstr>
      <vt:lpstr>Swapping Elements</vt:lpstr>
      <vt:lpstr>Comparing Lists</vt:lpstr>
      <vt:lpstr>List Operation Summary</vt:lpstr>
      <vt:lpstr>Tuples</vt:lpstr>
      <vt:lpstr>Tuples </vt:lpstr>
      <vt:lpstr>Tuples Assignment</vt:lpstr>
      <vt:lpstr>Immutability</vt:lpstr>
      <vt:lpstr>Tuple Swap</vt:lpstr>
      <vt:lpstr>Tuples as Return Values</vt:lpstr>
      <vt:lpstr>Strings, Lists and Tuples</vt:lpstr>
      <vt:lpstr> One-Dimensional Lists and Tuples Part II</vt:lpstr>
      <vt:lpstr>Sorting Basics (Recap)</vt:lpstr>
      <vt:lpstr>Key Functions</vt:lpstr>
      <vt:lpstr>Key Functions [2]</vt:lpstr>
      <vt:lpstr>Key Functions [3]</vt:lpstr>
      <vt:lpstr>Ascending and Descending</vt:lpstr>
      <vt:lpstr>zip and unzip</vt:lpstr>
      <vt:lpstr>List Comprehensions</vt:lpstr>
      <vt:lpstr>List Comprehensions [2]</vt:lpstr>
      <vt:lpstr>List Comprehensions [3]</vt:lpstr>
      <vt:lpstr>List Comprehensions [4]</vt:lpstr>
      <vt:lpstr>List Comprehensions [5]</vt:lpstr>
      <vt:lpstr>Two-Dimensional Lists Part III</vt:lpstr>
      <vt:lpstr>List Copying (Recap)</vt:lpstr>
      <vt:lpstr>Shallow Copy vs Deep Copy</vt:lpstr>
      <vt:lpstr>Two Dimensional Lists</vt:lpstr>
      <vt:lpstr>Creating 2D Lists</vt:lpstr>
      <vt:lpstr>Creating 2D Lists [2]</vt:lpstr>
      <vt:lpstr>Creating 2D Lists [3]</vt:lpstr>
      <vt:lpstr>Looping over 2D Lists</vt:lpstr>
      <vt:lpstr>Copying 2D List </vt:lpstr>
      <vt:lpstr>Copying 2D List [2]</vt:lpstr>
      <vt:lpstr>Accessing Rows and Columns</vt:lpstr>
      <vt:lpstr>Non-Rectangular 2D Lists</vt:lpstr>
      <vt:lpstr>3D Lists</vt:lpstr>
      <vt:lpstr>Reference : Part I</vt:lpstr>
      <vt:lpstr>References : Part II</vt:lpstr>
      <vt:lpstr>References : Part III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C B</cp:lastModifiedBy>
  <cp:revision>1837</cp:revision>
  <dcterms:created xsi:type="dcterms:W3CDTF">2013-07-14T05:50:03Z</dcterms:created>
  <dcterms:modified xsi:type="dcterms:W3CDTF">2020-03-13T06:29:00Z</dcterms:modified>
</cp:coreProperties>
</file>