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49"/>
  </p:notesMasterIdLst>
  <p:sldIdLst>
    <p:sldId id="314" r:id="rId2"/>
    <p:sldId id="403" r:id="rId3"/>
    <p:sldId id="404" r:id="rId4"/>
    <p:sldId id="405" r:id="rId5"/>
    <p:sldId id="456" r:id="rId6"/>
    <p:sldId id="408" r:id="rId7"/>
    <p:sldId id="409" r:id="rId8"/>
    <p:sldId id="410" r:id="rId9"/>
    <p:sldId id="412" r:id="rId10"/>
    <p:sldId id="413" r:id="rId11"/>
    <p:sldId id="423" r:id="rId12"/>
    <p:sldId id="424" r:id="rId13"/>
    <p:sldId id="414" r:id="rId14"/>
    <p:sldId id="415" r:id="rId15"/>
    <p:sldId id="416" r:id="rId16"/>
    <p:sldId id="417" r:id="rId17"/>
    <p:sldId id="418" r:id="rId18"/>
    <p:sldId id="419" r:id="rId19"/>
    <p:sldId id="420" r:id="rId20"/>
    <p:sldId id="421" r:id="rId21"/>
    <p:sldId id="422" r:id="rId22"/>
    <p:sldId id="457" r:id="rId23"/>
    <p:sldId id="425" r:id="rId24"/>
    <p:sldId id="426" r:id="rId25"/>
    <p:sldId id="427" r:id="rId26"/>
    <p:sldId id="428" r:id="rId27"/>
    <p:sldId id="429" r:id="rId28"/>
    <p:sldId id="430" r:id="rId29"/>
    <p:sldId id="431" r:id="rId30"/>
    <p:sldId id="432" r:id="rId31"/>
    <p:sldId id="433" r:id="rId32"/>
    <p:sldId id="434" r:id="rId33"/>
    <p:sldId id="435" r:id="rId34"/>
    <p:sldId id="436" r:id="rId35"/>
    <p:sldId id="437" r:id="rId36"/>
    <p:sldId id="438" r:id="rId37"/>
    <p:sldId id="439" r:id="rId38"/>
    <p:sldId id="440" r:id="rId39"/>
    <p:sldId id="441" r:id="rId40"/>
    <p:sldId id="442" r:id="rId41"/>
    <p:sldId id="443" r:id="rId42"/>
    <p:sldId id="444" r:id="rId43"/>
    <p:sldId id="445" r:id="rId44"/>
    <p:sldId id="452" r:id="rId45"/>
    <p:sldId id="453" r:id="rId46"/>
    <p:sldId id="454" r:id="rId47"/>
    <p:sldId id="402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D09"/>
    <a:srgbClr val="E8F2D3"/>
    <a:srgbClr val="DEC8EE"/>
    <a:srgbClr val="FFC8A3"/>
    <a:srgbClr val="FF6600"/>
    <a:srgbClr val="F5D3D3"/>
    <a:srgbClr val="FC5D04"/>
    <a:srgbClr val="FF3300"/>
    <a:srgbClr val="208050"/>
    <a:srgbClr val="FF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53" autoAdjust="0"/>
    <p:restoredTop sz="69257" autoAdjust="0"/>
  </p:normalViewPr>
  <p:slideViewPr>
    <p:cSldViewPr>
      <p:cViewPr varScale="1">
        <p:scale>
          <a:sx n="59" d="100"/>
          <a:sy n="59" d="100"/>
        </p:scale>
        <p:origin x="182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70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86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880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38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ถ้า</a:t>
            </a:r>
            <a:r>
              <a:rPr lang="th-TH" baseline="0" dirty="0"/>
              <a:t> </a:t>
            </a:r>
            <a:r>
              <a:rPr lang="en-US" baseline="0" dirty="0"/>
              <a:t>x &lt; 0 </a:t>
            </a:r>
            <a:r>
              <a:rPr lang="th-TH" baseline="0" dirty="0"/>
              <a:t>โปรแกรมจะไม่ </a:t>
            </a:r>
            <a:r>
              <a:rPr lang="en-US" baseline="0" dirty="0"/>
              <a:t>terminate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592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91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242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93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C7984-226C-42E2-98CC-41B85D07007C}" type="slidenum">
              <a:rPr lang="en-US" altLang="zh-CN"/>
              <a:pPr/>
              <a:t>44</a:t>
            </a:fld>
            <a:endParaRPr lang="en-US" altLang="zh-CN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5834246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18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76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94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26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5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79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5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325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20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Lecture 3</a:t>
            </a:r>
            <a:br>
              <a:rPr lang="en-US" sz="2400" dirty="0"/>
            </a:br>
            <a:r>
              <a:rPr lang="en-US" dirty="0">
                <a:solidFill>
                  <a:schemeClr val="accent1"/>
                </a:solidFill>
              </a:rPr>
              <a:t>C</a:t>
            </a:r>
            <a:r>
              <a:rPr lang="en-US" dirty="0"/>
              <a:t>onditionals and 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teration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216ED95-3488-4F6E-B9BF-9862986EF04B}"/>
              </a:ext>
            </a:extLst>
          </p:cNvPr>
          <p:cNvSpPr txBox="1">
            <a:spLocks/>
          </p:cNvSpPr>
          <p:nvPr/>
        </p:nvSpPr>
        <p:spPr>
          <a:xfrm>
            <a:off x="2971800" y="6277701"/>
            <a:ext cx="5166360" cy="42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32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30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28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2400" b="1" kern="1200" baseline="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Assembled for 204217 by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ittipitch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Conditionals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เราสามารถนำ </a:t>
            </a:r>
            <a:r>
              <a:rPr lang="en-US" sz="3200" dirty="0"/>
              <a:t>Logical Operators </a:t>
            </a:r>
            <a:r>
              <a:rPr lang="th-TH" sz="3200" dirty="0"/>
              <a:t>มาประยุกต์ใช้เพื่อหลีกเลี่ยงการใช้ </a:t>
            </a:r>
            <a:r>
              <a:rPr lang="en-US" sz="3200" dirty="0"/>
              <a:t>Nested Condition </a:t>
            </a:r>
            <a:r>
              <a:rPr lang="th-TH" sz="3200" dirty="0"/>
              <a:t>ได้เช่น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lvl="0"/>
            <a:r>
              <a:rPr lang="th-TH" sz="3200" dirty="0">
                <a:solidFill>
                  <a:prstClr val="black"/>
                </a:solidFill>
              </a:rPr>
              <a:t>จะเห็นได้ว่าฟังก์ชัน 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print() </a:t>
            </a:r>
            <a:r>
              <a:rPr lang="th-TH" sz="3200" dirty="0">
                <a:solidFill>
                  <a:prstClr val="black"/>
                </a:solidFill>
              </a:rPr>
              <a:t>จะถูกเรียกใช้ก็ต่อเมื่อ เงื่อนไขใน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th-TH" sz="3200" dirty="0">
                <a:solidFill>
                  <a:prstClr val="black"/>
                </a:solidFill>
              </a:rPr>
              <a:t>เป็นจริงทั้ง </a:t>
            </a:r>
            <a:r>
              <a:rPr lang="en-US" sz="3200" dirty="0">
                <a:solidFill>
                  <a:prstClr val="black"/>
                </a:solidFill>
              </a:rPr>
              <a:t>2 </a:t>
            </a:r>
            <a:r>
              <a:rPr lang="th-TH" sz="3200" dirty="0">
                <a:solidFill>
                  <a:prstClr val="black"/>
                </a:solidFill>
              </a:rPr>
              <a:t>กรณี </a:t>
            </a:r>
          </a:p>
          <a:p>
            <a:pPr lvl="0"/>
            <a:r>
              <a:rPr lang="th-TH" sz="3200" dirty="0"/>
              <a:t>เราสามารถ</a:t>
            </a:r>
            <a:r>
              <a:rPr lang="th-TH" sz="3200" dirty="0">
                <a:solidFill>
                  <a:prstClr val="black"/>
                </a:solidFill>
              </a:rPr>
              <a:t>ใช้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3200" dirty="0">
                <a:solidFill>
                  <a:prstClr val="black"/>
                </a:solidFill>
              </a:rPr>
              <a:t> Operator </a:t>
            </a:r>
            <a:r>
              <a:rPr lang="th-TH" sz="3200" dirty="0">
                <a:solidFill>
                  <a:prstClr val="black"/>
                </a:solidFill>
              </a:rPr>
              <a:t>เพื่อสร้าง</a:t>
            </a:r>
            <a:r>
              <a:rPr lang="en-US" sz="3200" dirty="0">
                <a:solidFill>
                  <a:prstClr val="black"/>
                </a:solidFill>
              </a:rPr>
              <a:t> Expression </a:t>
            </a:r>
            <a:r>
              <a:rPr lang="th-TH" sz="3200" dirty="0">
                <a:solidFill>
                  <a:prstClr val="black"/>
                </a:solidFill>
              </a:rPr>
              <a:t>ใหม่ </a:t>
            </a:r>
            <a:endParaRPr lang="en-US" sz="3200" dirty="0">
              <a:solidFill>
                <a:prstClr val="black"/>
              </a:solidFill>
            </a:endParaRPr>
          </a:p>
          <a:p>
            <a:pPr lvl="0"/>
            <a:endParaRPr lang="en-US" sz="3200" dirty="0">
              <a:solidFill>
                <a:prstClr val="black"/>
              </a:solidFill>
            </a:endParaRPr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647274"/>
            <a:ext cx="76200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is a positive single digit number."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486400"/>
            <a:ext cx="7620000" cy="762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	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# 0 &lt; x &lt; 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"x is a positive single digit number."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8831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"dangling-else"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762000" y="1600200"/>
            <a:ext cx="76200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The dangling else is a problem in computer programming in which an optional else clause in an if–then(–else) statement results in nested conditionals being ambiguous.</a:t>
            </a:r>
          </a:p>
          <a:p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In C, the statement </a:t>
            </a:r>
            <a:r>
              <a:rPr lang="en-US" sz="20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if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(a) </a:t>
            </a:r>
            <a:r>
              <a:rPr lang="en-US" sz="20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if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(b) s; </a:t>
            </a:r>
            <a:r>
              <a:rPr lang="en-US" sz="20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else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s2;</a:t>
            </a:r>
            <a:endParaRPr lang="en-US" sz="20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Can be interpreted 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41007" y="487680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97793" y="4045802"/>
            <a:ext cx="2286000" cy="203132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{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62600" y="4045802"/>
            <a:ext cx="2286000" cy="203132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</a:t>
            </a:r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1E1E1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92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dirty="0"/>
              <a:t>The "dangling-else" problem [2]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2362200"/>
            <a:ext cx="3200400" cy="163121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"a"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"b"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7462" y="2362200"/>
            <a:ext cx="3200400" cy="163121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"a"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"b"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535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Opposites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ใน</a:t>
            </a:r>
            <a:r>
              <a:rPr lang="en-US" sz="3200" dirty="0"/>
              <a:t> Relational Operator </a:t>
            </a:r>
            <a:r>
              <a:rPr lang="th-TH" sz="3200" dirty="0"/>
              <a:t>แต่ละตัว จะมีเครื่องหมายตรงกันข้ามอยู่ ตัวอย่างเช่น</a:t>
            </a:r>
          </a:p>
          <a:p>
            <a:r>
              <a:rPr lang="th-TH" sz="3200" dirty="0"/>
              <a:t>ในประเทศไทย ผู้ที่ต้องการทำใบขับขี่ จะต้องมีอายุมากกว่าหรือเท่ากับ </a:t>
            </a:r>
            <a:r>
              <a:rPr lang="en-US" sz="3200" dirty="0"/>
              <a:t>18 </a:t>
            </a:r>
            <a:r>
              <a:rPr lang="th-TH" sz="3200" dirty="0"/>
              <a:t>ปี</a:t>
            </a:r>
            <a:r>
              <a:rPr lang="th-TH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≥ 18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th-TH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th-TH" sz="2800" u="sng" dirty="0">
                <a:solidFill>
                  <a:srgbClr val="C00000"/>
                </a:solidFill>
              </a:rPr>
              <a:t>ไม่</a:t>
            </a:r>
            <a:r>
              <a:rPr lang="th-TH" sz="2800" dirty="0"/>
              <a:t>สามารถทำใบขับขี่ได้หากมี</a:t>
            </a:r>
            <a:br>
              <a:rPr lang="th-TH" sz="2800" dirty="0"/>
            </a:br>
            <a:r>
              <a:rPr lang="th-TH" sz="2800" dirty="0"/>
              <a:t>อายุต่ำกว่า </a:t>
            </a:r>
            <a:r>
              <a:rPr lang="en-US" sz="2800" dirty="0"/>
              <a:t>18 </a:t>
            </a:r>
            <a:r>
              <a:rPr lang="th-TH" sz="2800" dirty="0"/>
              <a:t>ปี</a:t>
            </a:r>
            <a:r>
              <a:rPr lang="en-US" sz="2800" dirty="0"/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 18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th-TH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th-TH" sz="2800" dirty="0"/>
              <a:t>สังเกตว่า เครื่องหมายตรงกัน</a:t>
            </a:r>
            <a:br>
              <a:rPr lang="th-TH" sz="2800" dirty="0"/>
            </a:br>
            <a:r>
              <a:rPr lang="th-TH" sz="2800" dirty="0"/>
              <a:t>ข้ามของ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≥ </a:t>
            </a:r>
            <a:r>
              <a:rPr lang="th-TH" sz="2800" dirty="0"/>
              <a:t>คือ</a:t>
            </a:r>
            <a:r>
              <a:rPr lang="th-TH" sz="2800" dirty="0">
                <a:solidFill>
                  <a:srgbClr val="0070C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86400" y="3820886"/>
          <a:ext cx="3124200" cy="259079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{6E25E649-3F16-4E02-A733-19D2CDBF48F0}</a:tableStyleId>
              </a:tblPr>
              <a:tblGrid>
                <a:gridCol w="1169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11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operator</a:t>
                      </a:r>
                    </a:p>
                  </a:txBody>
                  <a:tcPr marL="38100" marR="60960" marT="7620" marB="76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logical opposite</a:t>
                      </a:r>
                    </a:p>
                  </a:txBody>
                  <a:tcPr marL="38100" marR="60960" marT="7620" marB="76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1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==</a:t>
                      </a:r>
                    </a:p>
                  </a:txBody>
                  <a:tcPr marL="38100" marR="60960" marT="7620" marB="76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!=</a:t>
                      </a:r>
                    </a:p>
                  </a:txBody>
                  <a:tcPr marL="38100" marR="60960" marT="7620" marB="76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1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!=</a:t>
                      </a:r>
                    </a:p>
                  </a:txBody>
                  <a:tcPr marL="38100" marR="60960" marT="7620" marB="76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==</a:t>
                      </a:r>
                    </a:p>
                  </a:txBody>
                  <a:tcPr marL="38100" marR="60960" marT="7620" marB="76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1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&lt;</a:t>
                      </a:r>
                    </a:p>
                  </a:txBody>
                  <a:tcPr marL="38100" marR="60960" marT="7620" marB="76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&gt;=</a:t>
                      </a:r>
                    </a:p>
                  </a:txBody>
                  <a:tcPr marL="38100" marR="60960" marT="7620" marB="76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114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&lt;=</a:t>
                      </a:r>
                    </a:p>
                  </a:txBody>
                  <a:tcPr marL="38100" marR="60960" marT="7620" marB="76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&gt;</a:t>
                      </a:r>
                    </a:p>
                  </a:txBody>
                  <a:tcPr marL="38100" marR="60960" marT="7620" marB="76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114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&gt;</a:t>
                      </a:r>
                    </a:p>
                  </a:txBody>
                  <a:tcPr marL="38100" marR="60960" marT="7620" marB="76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&lt;=</a:t>
                      </a:r>
                    </a:p>
                  </a:txBody>
                  <a:tcPr marL="38100" marR="60960" marT="7620" marB="762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&gt;=</a:t>
                      </a:r>
                    </a:p>
                  </a:txBody>
                  <a:tcPr marL="38100" marR="60960" marT="7620" marB="76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&lt;</a:t>
                      </a:r>
                    </a:p>
                  </a:txBody>
                  <a:tcPr marL="38100" marR="60960" marT="7620" marB="762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45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Opposites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พิจารณาชุดคำสั่ง</a:t>
            </a:r>
            <a:endParaRPr lang="en-US" sz="3200" dirty="0"/>
          </a:p>
          <a:p>
            <a:pPr marL="114300" indent="0">
              <a:buNone/>
            </a:pPr>
            <a:endParaRPr lang="th-TH" sz="3200" dirty="0"/>
          </a:p>
          <a:p>
            <a:pPr marL="114300" indent="0">
              <a:buNone/>
            </a:pPr>
            <a:endParaRPr lang="en-US" sz="3200" dirty="0"/>
          </a:p>
          <a:p>
            <a:pPr lvl="0"/>
            <a:r>
              <a:rPr lang="th-TH" sz="3200" dirty="0"/>
              <a:t>สามารถ</a:t>
            </a:r>
            <a:r>
              <a:rPr lang="th-TH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simplify </a:t>
            </a:r>
            <a:r>
              <a:rPr lang="th-TH" sz="3200" dirty="0">
                <a:solidFill>
                  <a:prstClr val="black"/>
                </a:solidFill>
              </a:rPr>
              <a:t>ได้เป็น</a:t>
            </a:r>
            <a:endParaRPr lang="th-TH" sz="3200" dirty="0"/>
          </a:p>
          <a:p>
            <a:pPr lvl="0"/>
            <a:endParaRPr lang="en-US" sz="3200" dirty="0">
              <a:solidFill>
                <a:prstClr val="black"/>
              </a:solidFill>
            </a:endParaRPr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133600"/>
            <a:ext cx="76200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&gt;=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18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"You're too young to get a driving license!"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en-US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3919368"/>
            <a:ext cx="7620000" cy="7620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		</a:t>
            </a:r>
            <a:r>
              <a:rPr lang="en-US" b="1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th-TH" b="1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อ่านและเข้าใจได้ง่ายกว่า</a:t>
            </a:r>
            <a:r>
              <a:rPr lang="th-TH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"You're too young to get a driving license!"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11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Morgan’s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เช่นเดียวกันกับใน </a:t>
            </a:r>
            <a:r>
              <a:rPr lang="en-US" sz="3200" dirty="0"/>
              <a:t>Boolean Algebra </a:t>
            </a:r>
            <a:r>
              <a:rPr lang="th-TH" sz="3200" dirty="0"/>
              <a:t>เราสามารถนำ </a:t>
            </a:r>
            <a:br>
              <a:rPr lang="th-TH" sz="3200" dirty="0"/>
            </a:br>
            <a:r>
              <a:rPr lang="en-US" sz="3200" dirty="0"/>
              <a:t>De Morgan's Laws </a:t>
            </a:r>
            <a:r>
              <a:rPr lang="th-TH" sz="3200" dirty="0"/>
              <a:t>มาใช้เพื่อ </a:t>
            </a:r>
            <a:r>
              <a:rPr lang="en-US" sz="3200" dirty="0"/>
              <a:t>Simplify </a:t>
            </a:r>
            <a:r>
              <a:rPr lang="th-TH" sz="3200" dirty="0"/>
              <a:t>ประโยคเงื่อนไข </a:t>
            </a:r>
            <a:r>
              <a:rPr lang="en-US" sz="3200" dirty="0"/>
              <a:t>(Conditional Statements) </a:t>
            </a:r>
            <a:r>
              <a:rPr lang="th-TH" sz="3200" dirty="0"/>
              <a:t>ได้ดังนี้</a:t>
            </a:r>
            <a:endParaRPr lang="en-US" sz="3200" dirty="0"/>
          </a:p>
          <a:p>
            <a:pPr marL="114300" indent="0" algn="ctr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~(a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∧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b)  =  ~a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∨</a:t>
            </a:r>
            <a:r>
              <a:rPr lang="en-US" sz="24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 ~b</a:t>
            </a:r>
          </a:p>
          <a:p>
            <a:pPr marL="114300" indent="0" algn="ctr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~(a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∨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b)  =  ~a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∧</a:t>
            </a:r>
            <a:r>
              <a:rPr lang="en-US" sz="24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 ~b</a:t>
            </a:r>
          </a:p>
          <a:p>
            <a:pPr marL="114300" indent="0" algn="ctr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th-TH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295481" y="4191000"/>
            <a:ext cx="838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utoShape 3"/>
          <p:cNvSpPr>
            <a:spLocks noChangeAspect="1" noChangeArrowheads="1" noTextEdit="1"/>
          </p:cNvSpPr>
          <p:nvPr/>
        </p:nvSpPr>
        <p:spPr bwMode="auto">
          <a:xfrm>
            <a:off x="1774825" y="4862513"/>
            <a:ext cx="6427788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2181934" y="4960938"/>
            <a:ext cx="5737226" cy="433387"/>
            <a:chOff x="2203450" y="4960938"/>
            <a:chExt cx="5737226" cy="433387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2203450" y="4960938"/>
              <a:ext cx="1346200" cy="433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not (x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3381375" y="4960938"/>
              <a:ext cx="673100" cy="433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C00000"/>
                  </a:solidFill>
                  <a:effectLst/>
                  <a:latin typeface="Consolas" panose="020B0609020204030204" pitchFamily="49" charset="0"/>
                </a:rPr>
                <a:t>and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4056063" y="4960938"/>
              <a:ext cx="671513" cy="433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y)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4575175" y="4960938"/>
              <a:ext cx="1851025" cy="433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== (not x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6259513" y="4960938"/>
              <a:ext cx="504825" cy="433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70C0"/>
                  </a:solidFill>
                  <a:effectLst/>
                  <a:latin typeface="Consolas" panose="020B0609020204030204" pitchFamily="49" charset="0"/>
                </a:rPr>
                <a:t>or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6764338" y="4960938"/>
              <a:ext cx="1176338" cy="433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not y)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350209" y="5329238"/>
            <a:ext cx="5908675" cy="431800"/>
            <a:chOff x="2371725" y="5329238"/>
            <a:chExt cx="5908675" cy="431800"/>
          </a:xfrm>
        </p:grpSpPr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2371725" y="5329238"/>
              <a:ext cx="13446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not (x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3549650" y="5329238"/>
              <a:ext cx="5048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70C0"/>
                  </a:solidFill>
                  <a:effectLst/>
                  <a:latin typeface="Consolas" panose="020B0609020204030204" pitchFamily="49" charset="0"/>
                </a:rPr>
                <a:t>or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4056063" y="5329238"/>
              <a:ext cx="5048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y)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4392613" y="5329238"/>
              <a:ext cx="33496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5"/>
            <p:cNvSpPr>
              <a:spLocks noChangeArrowheads="1"/>
            </p:cNvSpPr>
            <p:nvPr/>
          </p:nvSpPr>
          <p:spPr bwMode="auto">
            <a:xfrm>
              <a:off x="4575175" y="5329238"/>
              <a:ext cx="18510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== (not x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6259513" y="5329238"/>
              <a:ext cx="67310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C00000"/>
                  </a:solidFill>
                  <a:effectLst/>
                  <a:latin typeface="Consolas" panose="020B0609020204030204" pitchFamily="49" charset="0"/>
                </a:rPr>
                <a:t>and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6932613" y="5329238"/>
              <a:ext cx="1176338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not y)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7943850" y="5329238"/>
              <a:ext cx="33655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nsolas" panose="020B0609020204030204" pitchFamily="49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685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Morgan’s Laws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200" u="sng" dirty="0"/>
              <a:t>Example</a:t>
            </a:r>
            <a:r>
              <a:rPr lang="en-US" sz="3200" dirty="0"/>
              <a:t>:</a:t>
            </a:r>
          </a:p>
          <a:p>
            <a:r>
              <a:rPr lang="th-TH" sz="3200" dirty="0"/>
              <a:t>วัยเรียน </a:t>
            </a:r>
            <a:r>
              <a:rPr lang="en-US" sz="3200" dirty="0"/>
              <a:t>(</a:t>
            </a:r>
            <a:r>
              <a:rPr lang="th-TH" sz="3200" dirty="0"/>
              <a:t>หรือนักศึกษา</a:t>
            </a:r>
            <a:r>
              <a:rPr lang="en-US" sz="3200" dirty="0"/>
              <a:t>) </a:t>
            </a:r>
            <a:r>
              <a:rPr lang="th-TH" sz="3200" dirty="0"/>
              <a:t>คือคนที่มีอายุในช่วง 6 ปีขึ้นไปจนถึง </a:t>
            </a:r>
            <a:r>
              <a:rPr lang="en-US" sz="3200" dirty="0"/>
              <a:t>21 </a:t>
            </a:r>
            <a:r>
              <a:rPr lang="th-TH" sz="3200" dirty="0"/>
              <a:t>ปี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6 ≤ age ≤ 21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student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(age &gt;= 6)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(age &lt;= 21)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student</a:t>
            </a:r>
          </a:p>
          <a:p>
            <a:r>
              <a:rPr lang="th-TH" sz="3200" dirty="0"/>
              <a:t>คนที่มีอายุ น้อยกว่า </a:t>
            </a:r>
            <a:r>
              <a:rPr lang="en-US" sz="3200" dirty="0"/>
              <a:t>6 </a:t>
            </a:r>
            <a:r>
              <a:rPr lang="th-TH" sz="3200" dirty="0"/>
              <a:t>ปี หรือ มากกว่า 75 ปี </a:t>
            </a:r>
            <a:r>
              <a:rPr lang="th-TH" sz="3200" u="sng" dirty="0">
                <a:solidFill>
                  <a:srgbClr val="C00000"/>
                </a:solidFill>
              </a:rPr>
              <a:t>ไม่</a:t>
            </a:r>
            <a:r>
              <a:rPr lang="th-TH" sz="3200" dirty="0"/>
              <a:t>ถือเป็นวัยทำงาน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age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20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 6 </a:t>
            </a:r>
            <a:r>
              <a:rPr lang="th-TH" sz="20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หรือ </a:t>
            </a:r>
            <a:r>
              <a:rPr lang="en-US" sz="20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age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 75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u="sng" dirty="0">
                <a:solidFill>
                  <a:srgbClr val="C0000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not</a:t>
            </a:r>
            <a:r>
              <a:rPr lang="en-US" sz="20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 professional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(age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6)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(age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75)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u="sng" dirty="0">
                <a:solidFill>
                  <a:srgbClr val="C00000"/>
                </a:solidFill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not</a:t>
            </a:r>
            <a:r>
              <a:rPr lang="en-US" sz="20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 professional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((age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6)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(age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75))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professional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4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Morgan’s Laws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200" u="sng" dirty="0"/>
              <a:t>Example (contd.)</a:t>
            </a:r>
            <a:r>
              <a:rPr lang="en-US" sz="3200" dirty="0"/>
              <a:t>:</a:t>
            </a:r>
            <a:endParaRPr lang="th-TH" sz="3200" dirty="0"/>
          </a:p>
          <a:p>
            <a:pPr marL="114300" indent="0">
              <a:buNone/>
            </a:pPr>
            <a:endParaRPr lang="th-TH" sz="3200" dirty="0">
              <a:solidFill>
                <a:srgbClr val="00008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endParaRPr lang="th-TH" sz="3200" dirty="0">
              <a:solidFill>
                <a:srgbClr val="00008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endParaRPr lang="en-US" sz="2000" dirty="0">
              <a:solidFill>
                <a:srgbClr val="00008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457200" indent="-457200">
              <a:spcBef>
                <a:spcPts val="0"/>
              </a:spcBef>
            </a:pPr>
            <a:endParaRPr lang="th-TH" sz="3200" dirty="0">
              <a:solidFill>
                <a:prstClr val="black"/>
              </a:solidFill>
            </a:endParaRPr>
          </a:p>
          <a:p>
            <a:pPr marL="457200" indent="-457200">
              <a:spcBef>
                <a:spcPts val="0"/>
              </a:spcBef>
            </a:pPr>
            <a:r>
              <a:rPr lang="th-TH" sz="3200" dirty="0">
                <a:solidFill>
                  <a:prstClr val="black"/>
                </a:solidFill>
              </a:rPr>
              <a:t>เมื่อใช้ </a:t>
            </a:r>
            <a:r>
              <a:rPr lang="en-US" sz="3200" dirty="0">
                <a:solidFill>
                  <a:prstClr val="black"/>
                </a:solidFill>
              </a:rPr>
              <a:t>De Morgan's Law </a:t>
            </a:r>
            <a:r>
              <a:rPr lang="th-TH" sz="3200" dirty="0">
                <a:solidFill>
                  <a:prstClr val="black"/>
                </a:solidFill>
              </a:rPr>
              <a:t>จะได้</a:t>
            </a:r>
            <a:endParaRPr lang="en-US" sz="2000" dirty="0">
              <a:solidFill>
                <a:srgbClr val="00008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209800"/>
            <a:ext cx="5410200" cy="1524000"/>
          </a:xfrm>
          <a:prstGeom prst="rect">
            <a:avLst/>
          </a:prstGeom>
          <a:solidFill>
            <a:schemeClr val="bg1"/>
          </a:solidFill>
          <a:ln>
            <a:solidFill>
              <a:srgbClr val="FF6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&gt;=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&lt;=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"student"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 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not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75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"professional"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800" dirty="0">
              <a:effectLst/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4721352"/>
            <a:ext cx="5410200" cy="1527048"/>
          </a:xfrm>
          <a:prstGeom prst="rect">
            <a:avLst/>
          </a:prstGeom>
          <a:solidFill>
            <a:schemeClr val="bg1"/>
          </a:solidFill>
          <a:ln>
            <a:solidFill>
              <a:srgbClr val="6F95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&gt;=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&lt;=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"student"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 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&gt;=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&lt;=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75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"professional"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800" dirty="0">
              <a:effectLst/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7" name="Curved Left Arrow 6"/>
          <p:cNvSpPr/>
          <p:nvPr/>
        </p:nvSpPr>
        <p:spPr>
          <a:xfrm>
            <a:off x="6275895" y="3059784"/>
            <a:ext cx="685800" cy="2502816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03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Refactoring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sz="3200" dirty="0"/>
          </a:p>
          <a:p>
            <a:pPr marL="114300" indent="0">
              <a:buNone/>
            </a:pPr>
            <a:endParaRPr lang="en-US" sz="3200" dirty="0"/>
          </a:p>
          <a:p>
            <a:pPr marL="114300" indent="0">
              <a:buNone/>
            </a:pPr>
            <a:endParaRPr lang="en-US" sz="3200" dirty="0"/>
          </a:p>
          <a:p>
            <a:r>
              <a:rPr lang="th-TH" sz="3200" dirty="0">
                <a:solidFill>
                  <a:prstClr val="black"/>
                </a:solidFill>
              </a:rPr>
              <a:t>สามารถใช้</a:t>
            </a:r>
            <a:r>
              <a:rPr lang="th-TH" sz="3200" u="sng" dirty="0">
                <a:solidFill>
                  <a:prstClr val="black"/>
                </a:solidFill>
              </a:rPr>
              <a:t>กฎการกระจาย</a:t>
            </a:r>
            <a:r>
              <a:rPr lang="th-TH" sz="3200" dirty="0">
                <a:solidFill>
                  <a:prstClr val="black"/>
                </a:solidFill>
              </a:rPr>
              <a:t>เพื่อดึง </a:t>
            </a:r>
            <a:r>
              <a:rPr lang="en-US" sz="1900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9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age </a:t>
            </a:r>
            <a:r>
              <a:rPr lang="en-US" sz="1900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&gt;=</a:t>
            </a:r>
            <a:r>
              <a:rPr lang="en-US" sz="19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+mn-cs"/>
              </a:rPr>
              <a:t>6</a:t>
            </a:r>
            <a:r>
              <a:rPr lang="en-US" sz="1900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9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sz="3200" dirty="0">
                <a:solidFill>
                  <a:prstClr val="black"/>
                </a:solidFill>
              </a:rPr>
              <a:t>ออกมา</a:t>
            </a:r>
            <a:endParaRPr lang="en-US" sz="3200" dirty="0">
              <a:solidFill>
                <a:prstClr val="black"/>
              </a:solidFill>
            </a:endParaRPr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620000" cy="152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&gt;=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&lt;=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21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"student"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endParaRPr 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&gt;=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&lt;=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75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):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"professional"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en-US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3962400"/>
            <a:ext cx="7620000" cy="1828800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"student"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age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"professional"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67200" y="4030084"/>
            <a:ext cx="1499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3891A7"/>
              </a:buClr>
            </a:pPr>
            <a:r>
              <a:rPr lang="en-US" sz="24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Readability?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5221725"/>
            <a:ext cx="2359152" cy="996513"/>
          </a:xfrm>
          <a:prstGeom prst="rect">
            <a:avLst/>
          </a:prstGeom>
          <a:solidFill>
            <a:srgbClr val="DEC8EE"/>
          </a:solidFill>
          <a:ln>
            <a:solidFill>
              <a:srgbClr val="DEC8E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Note: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ตัวอย่างเป็นไปเพื่อการแสดงการใช้สมบัติของ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Boolean Algebra</a:t>
            </a:r>
          </a:p>
        </p:txBody>
      </p:sp>
    </p:spTree>
    <p:extLst>
      <p:ext uri="{BB962C8B-B14F-4D97-AF65-F5344CB8AC3E}">
        <p14:creationId xmlns:p14="http://schemas.microsoft.com/office/powerpoint/2010/main" val="123738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4800600"/>
            <a:ext cx="7620000" cy="182880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u="sng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first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second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first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second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abs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first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second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b="1" u="sng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"True"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"False"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Refactoring Conditionals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16952" cy="32004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200" u="sng" dirty="0">
                <a:solidFill>
                  <a:srgbClr val="0070C0"/>
                </a:solidFill>
              </a:rPr>
              <a:t>Love6 Game</a:t>
            </a:r>
            <a:r>
              <a:rPr lang="en-US" sz="3200" dirty="0"/>
              <a:t>:</a:t>
            </a:r>
          </a:p>
          <a:p>
            <a:pPr>
              <a:buClr>
                <a:srgbClr val="9B2D1F"/>
              </a:buClr>
            </a:pPr>
            <a:r>
              <a:rPr lang="th-TH" sz="3200" dirty="0">
                <a:solidFill>
                  <a:prstClr val="black"/>
                </a:solidFill>
              </a:rPr>
              <a:t>กำหนด </a:t>
            </a:r>
            <a:r>
              <a:rPr lang="en-US" sz="3200" dirty="0">
                <a:solidFill>
                  <a:prstClr val="black"/>
                </a:solidFill>
              </a:rPr>
              <a:t>integer </a:t>
            </a:r>
            <a:r>
              <a:rPr lang="th-TH" sz="3200" dirty="0">
                <a:solidFill>
                  <a:prstClr val="black"/>
                </a:solidFill>
              </a:rPr>
              <a:t>2 ตัว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th-TH" sz="3200" dirty="0">
                <a:solidFill>
                  <a:prstClr val="black"/>
                </a:solidFill>
              </a:rPr>
              <a:t>และ 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second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th-TH" sz="3200" dirty="0">
                <a:solidFill>
                  <a:prstClr val="black"/>
                </a:solidFill>
              </a:rPr>
              <a:t>โปรแกรมจะแสดงผล </a:t>
            </a:r>
            <a:r>
              <a:rPr lang="en-US" sz="3200" dirty="0">
                <a:solidFill>
                  <a:srgbClr val="C00000"/>
                </a:solidFill>
              </a:rPr>
              <a:t>True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th-TH" sz="3200" dirty="0">
                <a:solidFill>
                  <a:prstClr val="black"/>
                </a:solidFill>
              </a:rPr>
              <a:t>ก็ต่อเมื่อ</a:t>
            </a:r>
            <a:endParaRPr lang="en-US" sz="3200" dirty="0">
              <a:solidFill>
                <a:prstClr val="black"/>
              </a:solidFill>
            </a:endParaRPr>
          </a:p>
          <a:p>
            <a:pPr lvl="1">
              <a:buClr>
                <a:srgbClr val="A28E6A"/>
              </a:buClr>
            </a:pPr>
            <a:r>
              <a:rPr lang="th-TH" sz="2800" dirty="0">
                <a:solidFill>
                  <a:prstClr val="black"/>
                </a:solidFill>
              </a:rPr>
              <a:t>ตัวใดตัวหนึ่งมีค่าเท่ากับ </a:t>
            </a:r>
            <a:r>
              <a:rPr lang="en-US" sz="2800" dirty="0">
                <a:solidFill>
                  <a:prstClr val="black"/>
                </a:solidFill>
              </a:rPr>
              <a:t>6</a:t>
            </a:r>
          </a:p>
          <a:p>
            <a:pPr lvl="1">
              <a:buClr>
                <a:srgbClr val="A28E6A"/>
              </a:buClr>
            </a:pPr>
            <a:r>
              <a:rPr lang="th-TH" sz="2800" dirty="0">
                <a:solidFill>
                  <a:prstClr val="black"/>
                </a:solidFill>
              </a:rPr>
              <a:t>ผลบวกของทั้งสองตัวมีค่าเท่ากับ </a:t>
            </a:r>
            <a:r>
              <a:rPr lang="en-US" sz="2800" dirty="0">
                <a:solidFill>
                  <a:prstClr val="black"/>
                </a:solidFill>
              </a:rPr>
              <a:t>6</a:t>
            </a:r>
          </a:p>
          <a:p>
            <a:pPr lvl="1">
              <a:buClr>
                <a:srgbClr val="A28E6A"/>
              </a:buClr>
            </a:pPr>
            <a:r>
              <a:rPr lang="th-TH" sz="2800" dirty="0">
                <a:solidFill>
                  <a:prstClr val="black"/>
                </a:solidFill>
              </a:rPr>
              <a:t>ผลต่างของทั้งสองตัวมีค่าเท่ากับ </a:t>
            </a:r>
            <a:r>
              <a:rPr lang="en-US" sz="2800" dirty="0">
                <a:solidFill>
                  <a:prstClr val="black"/>
                </a:solidFill>
              </a:rPr>
              <a:t>6</a:t>
            </a:r>
            <a:endParaRPr lang="th-TH" sz="28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400800" y="5374125"/>
            <a:ext cx="2362200" cy="1026675"/>
          </a:xfrm>
          <a:prstGeom prst="rect">
            <a:avLst/>
          </a:prstGeom>
          <a:solidFill>
            <a:srgbClr val="DEC8EE"/>
          </a:solidFill>
          <a:ln>
            <a:solidFill>
              <a:srgbClr val="DEC8E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สังเกตการใช้วงเล็บ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กรณี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Boolean Expression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มีความยาวมากกว่า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1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บรรทัด</a:t>
            </a:r>
            <a:endParaRPr lang="en-US" sz="20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0136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Program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A few </a:t>
            </a:r>
            <a:r>
              <a:rPr lang="en-US" dirty="0">
                <a:solidFill>
                  <a:srgbClr val="C00000"/>
                </a:solidFill>
              </a:rPr>
              <a:t>basic instructions</a:t>
            </a:r>
            <a:r>
              <a:rPr lang="en-US" dirty="0"/>
              <a:t> appear in just about every language: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Input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Output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Math</a:t>
            </a:r>
          </a:p>
          <a:p>
            <a:r>
              <a:rPr lang="en-US" dirty="0"/>
              <a:t>Conditional Execution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Repetition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05400" y="3429000"/>
            <a:ext cx="3276600" cy="2667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เราสามารถพิจารณาการเขียนโปรแกรมว่าเป็นการ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แบ่งปัญหา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ใหญ่และซับซ้อน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ลงเป็น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ปัญหาย่อย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ที่เล็ก และซ้อบซ้อนน้อยลง จนกว่าจะสามารถ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แก้ปัญหา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ย่อยๆ นั้นๆ ได้ ด้วย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ชุดคำสั่งพื้นฐาน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ดังกล่าว</a:t>
            </a:r>
            <a:endParaRPr lang="en-US" sz="24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355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Refactoring Conditionals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82000" cy="4800600"/>
          </a:xfrm>
        </p:spPr>
        <p:txBody>
          <a:bodyPr>
            <a:normAutofit/>
          </a:bodyPr>
          <a:lstStyle/>
          <a:p>
            <a:pPr marL="114300" lvl="0" indent="0">
              <a:buClr>
                <a:srgbClr val="E84C22"/>
              </a:buClr>
              <a:buNone/>
            </a:pPr>
            <a:r>
              <a:rPr lang="en-US" sz="3200" u="sng" dirty="0">
                <a:solidFill>
                  <a:srgbClr val="0070C0"/>
                </a:solidFill>
              </a:rPr>
              <a:t>Love6 Game</a:t>
            </a:r>
            <a:r>
              <a:rPr lang="th-TH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Revisited (2):</a:t>
            </a:r>
          </a:p>
          <a:p>
            <a:pPr marL="114300" lvl="0" indent="0">
              <a:buClr>
                <a:srgbClr val="E84C22"/>
              </a:buClr>
              <a:buNone/>
            </a:pPr>
            <a:r>
              <a:rPr lang="th-TH" sz="3200" dirty="0">
                <a:solidFill>
                  <a:prstClr val="black"/>
                </a:solidFill>
              </a:rPr>
              <a:t>ในกรณีที่เงื่อนไขมีลักษณะเป็น </a:t>
            </a:r>
            <a:r>
              <a:rPr lang="en-US" sz="3200" dirty="0">
                <a:solidFill>
                  <a:prstClr val="black"/>
                </a:solidFill>
              </a:rPr>
              <a:t>Mutually Exclusive</a:t>
            </a:r>
            <a:r>
              <a:rPr lang="th-TH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(</a:t>
            </a:r>
            <a:r>
              <a:rPr lang="th-TH" sz="3200" dirty="0">
                <a:solidFill>
                  <a:prstClr val="black"/>
                </a:solidFill>
              </a:rPr>
              <a:t>เหตุการณ์ไม่เกิดร่วม</a:t>
            </a:r>
            <a:r>
              <a:rPr lang="en-US" sz="3200" dirty="0">
                <a:solidFill>
                  <a:prstClr val="black"/>
                </a:solidFill>
              </a:rPr>
              <a:t>) </a:t>
            </a:r>
            <a:r>
              <a:rPr lang="th-TH" sz="3200" dirty="0">
                <a:solidFill>
                  <a:prstClr val="black"/>
                </a:solidFill>
              </a:rPr>
              <a:t>เราสามารถเปลี่ยน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3200" dirty="0">
                <a:solidFill>
                  <a:prstClr val="black"/>
                </a:solidFill>
              </a:rPr>
              <a:t> Statement </a:t>
            </a:r>
            <a:r>
              <a:rPr lang="th-TH" sz="3200" dirty="0">
                <a:solidFill>
                  <a:prstClr val="black"/>
                </a:solidFill>
              </a:rPr>
              <a:t>ให้เป็น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elif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3200" dirty="0">
                <a:solidFill>
                  <a:prstClr val="black"/>
                </a:solidFill>
              </a:rPr>
              <a:t>ได้</a:t>
            </a:r>
            <a:endParaRPr lang="en-US" sz="32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Clr>
                <a:srgbClr val="E84C22"/>
              </a:buClr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3429000"/>
            <a:ext cx="7620000" cy="3154362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first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"True"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second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"True"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first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second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"True"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abs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first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second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6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"True"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else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"False"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8187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ในกรณีโครงสร้างแบบ </a:t>
            </a:r>
            <a:r>
              <a:rPr lang="en-US" sz="3200" dirty="0"/>
              <a:t>Chain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elif</a:t>
            </a:r>
            <a:r>
              <a:rPr lang="en-US" sz="3200" dirty="0"/>
              <a:t>) </a:t>
            </a:r>
            <a:r>
              <a:rPr lang="th-TH" sz="3200" dirty="0"/>
              <a:t>ที่ </a:t>
            </a:r>
            <a:r>
              <a:rPr lang="en-US" sz="3200" dirty="0"/>
              <a:t>Boolean Expression </a:t>
            </a:r>
            <a:r>
              <a:rPr lang="th-TH" sz="3200" dirty="0"/>
              <a:t>สามารถ </a:t>
            </a:r>
            <a:r>
              <a:rPr lang="en-US" sz="3200" dirty="0"/>
              <a:t>evaluate </a:t>
            </a:r>
            <a:r>
              <a:rPr lang="th-TH" sz="3200" dirty="0"/>
              <a:t>เป็น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3200" dirty="0"/>
              <a:t> </a:t>
            </a:r>
            <a:r>
              <a:rPr lang="th-TH" sz="3200" dirty="0"/>
              <a:t>ได้มากกว่าหนึ่งเงื่อนไข เงื่อนไขแรกที่เป็น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3200" dirty="0"/>
              <a:t> </a:t>
            </a:r>
            <a:r>
              <a:rPr lang="th-TH" sz="3200" dirty="0"/>
              <a:t>เท่านั้นที่จะถูกดำเนินการ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3429000"/>
            <a:ext cx="7620000" cy="3154362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360</a:t>
            </a:r>
            <a:endParaRPr lang="en-US" dirty="0"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</a:t>
            </a:r>
            <a:r>
              <a:rPr lang="en-US" b="1" dirty="0">
                <a:solidFill>
                  <a:schemeClr val="bg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th-TH" b="1" dirty="0">
                <a:solidFill>
                  <a:schemeClr val="bg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กรณีนี้เท่านั้นที่ถูกแสดงผล</a:t>
            </a:r>
            <a:endParaRPr lang="en-US" b="1" dirty="0">
              <a:solidFill>
                <a:schemeClr val="bg1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"2 divides x"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"3 divides x"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"5 divides x"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is not divisible by 2 3 or 5"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7800" y="3974720"/>
            <a:ext cx="5444200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44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Miscellaneous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ในบางกรณี </a:t>
            </a:r>
            <a:r>
              <a:rPr lang="en-US" dirty="0"/>
              <a:t>(</a:t>
            </a:r>
            <a:r>
              <a:rPr lang="th-TH" dirty="0"/>
              <a:t>เช่น ในกรณีออกแบบ หรือ </a:t>
            </a:r>
            <a:r>
              <a:rPr lang="en-US" dirty="0"/>
              <a:t>debug </a:t>
            </a:r>
            <a:r>
              <a:rPr lang="th-TH" dirty="0"/>
              <a:t>โปรแกรม</a:t>
            </a:r>
            <a:r>
              <a:rPr lang="en-US" dirty="0"/>
              <a:t>) </a:t>
            </a:r>
            <a:r>
              <a:rPr lang="th-TH" dirty="0"/>
              <a:t>เราอาจต้องการให้ชุดคำสั่งในส่วนของ </a:t>
            </a:r>
            <a:r>
              <a:rPr lang="en-US" dirty="0"/>
              <a:t>Body </a:t>
            </a:r>
            <a:r>
              <a:rPr lang="th-TH" dirty="0"/>
              <a:t>ยังไม่ต้องทำอะไร </a:t>
            </a:r>
          </a:p>
          <a:p>
            <a:pPr lvl="1"/>
            <a:r>
              <a:rPr lang="th-TH" dirty="0"/>
              <a:t>สามารถใช้คำสั่ง </a:t>
            </a:r>
            <a:r>
              <a:rPr lang="en-US" sz="23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pass</a:t>
            </a:r>
            <a:r>
              <a:rPr lang="en-US" dirty="0"/>
              <a:t> </a:t>
            </a:r>
            <a:r>
              <a:rPr lang="th-TH" dirty="0"/>
              <a:t>ได้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Conditional Expression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3692770"/>
            <a:ext cx="7620000" cy="6562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x &lt; 0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pass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4885166"/>
            <a:ext cx="7620000" cy="12627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"I saw"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"people"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"person"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"I saw"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"people"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"person"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796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Program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A few </a:t>
            </a:r>
            <a:r>
              <a:rPr lang="en-US" dirty="0">
                <a:solidFill>
                  <a:srgbClr val="C00000"/>
                </a:solidFill>
              </a:rPr>
              <a:t>basic instructions</a:t>
            </a:r>
            <a:r>
              <a:rPr lang="en-US" dirty="0"/>
              <a:t> appear in just about every language: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Input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Output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Math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Conditional Execution</a:t>
            </a:r>
          </a:p>
          <a:p>
            <a:r>
              <a:rPr lang="en-US" dirty="0"/>
              <a:t>Repetition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7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Repeating identical or similar tasks without making errors is something that computers do well and people do poorly.</a:t>
            </a:r>
            <a:br>
              <a:rPr lang="en-US" sz="3200" dirty="0"/>
            </a:br>
            <a:r>
              <a:rPr lang="th-TH" sz="3200" dirty="0"/>
              <a:t>การทำงานที่เหมือกันหรือคล้ายคลึงซ้ำๆ อย่างไม่มีข้อผิดพลาดเป็นสิ่งที่ </a:t>
            </a:r>
            <a:r>
              <a:rPr lang="en-US" sz="3200" dirty="0"/>
              <a:t>Computer </a:t>
            </a:r>
            <a:r>
              <a:rPr lang="th-TH" sz="3200" dirty="0"/>
              <a:t>ทำได้ดีกว่ามนุษย์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http://openbookproject.net/thinkcs/python/english3e/iteration.html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91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Iteration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Counter-Controlled Loops</a:t>
            </a:r>
            <a:endParaRPr lang="th-TH" sz="3200" dirty="0"/>
          </a:p>
          <a:p>
            <a:pPr lvl="1"/>
            <a:r>
              <a:rPr lang="en-US" sz="3200" dirty="0"/>
              <a:t>Loop </a:t>
            </a:r>
            <a:r>
              <a:rPr lang="th-TH" sz="3200" dirty="0"/>
              <a:t>ที่ทำการวนซ้ำตามจำนวนครั้งที่กำหนด</a:t>
            </a:r>
            <a:endParaRPr lang="en-US" sz="3200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Condition-Controlled Loops</a:t>
            </a:r>
            <a:endParaRPr lang="th-TH" sz="320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Loop </a:t>
            </a:r>
            <a:r>
              <a:rPr lang="th-TH" sz="3200" dirty="0">
                <a:solidFill>
                  <a:schemeClr val="bg1">
                    <a:lumMod val="65000"/>
                  </a:schemeClr>
                </a:solidFill>
              </a:rPr>
              <a:t>ที่ทำการวนซ้ำจนกว่าเงื่อนไขที่กำหนดจะเป็นเท็จ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 First Book of ANSI C, Fourth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77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/>
              <a:t>Simple Iteration –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เราใช้คำสั่ง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3200" dirty="0"/>
              <a:t> </a:t>
            </a:r>
            <a:r>
              <a:rPr lang="th-TH" sz="3200" dirty="0"/>
              <a:t>เพื่อระบุการทำซ้ำ ในกรณีที่เรา</a:t>
            </a:r>
            <a:r>
              <a:rPr lang="th-TH" sz="3200" i="1" u="sng" dirty="0"/>
              <a:t>ทราบจำนวนครั้ง</a:t>
            </a:r>
            <a:r>
              <a:rPr lang="th-TH" sz="3200" dirty="0"/>
              <a:t>แน่นอน เช่น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ตัวเลข</a:t>
            </a:r>
            <a:r>
              <a:rPr lang="en-US" sz="3200" dirty="0"/>
              <a:t> 5 </a:t>
            </a:r>
            <a:r>
              <a:rPr lang="th-TH" sz="3200" dirty="0"/>
              <a:t>ใน </a:t>
            </a:r>
            <a:r>
              <a:rPr lang="en-US" sz="3200" dirty="0"/>
              <a:t>function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range()</a:t>
            </a:r>
            <a:r>
              <a:rPr lang="en-US" sz="3200" dirty="0"/>
              <a:t> </a:t>
            </a:r>
            <a:r>
              <a:rPr lang="th-TH" sz="3200" dirty="0"/>
              <a:t>คือจำนวนครั้งที่ทำซ้ำ</a:t>
            </a:r>
            <a:endParaRPr lang="en-US" sz="3200" dirty="0"/>
          </a:p>
          <a:p>
            <a:endParaRPr lang="en-US" sz="3200" dirty="0"/>
          </a:p>
          <a:p>
            <a:endParaRPr lang="th-TH" sz="3200" dirty="0"/>
          </a:p>
          <a:p>
            <a:pPr marL="114300" indent="0">
              <a:buNone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667000"/>
            <a:ext cx="7620000" cy="25908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</a:t>
            </a:r>
            <a:r>
              <a:rPr lang="en-US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b="1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"Hello"</a:t>
            </a:r>
            <a:r>
              <a:rPr lang="en-US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Hello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Hello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Hello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Hello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Hello</a:t>
            </a: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</a:p>
        </p:txBody>
      </p:sp>
    </p:spTree>
    <p:extLst>
      <p:ext uri="{BB962C8B-B14F-4D97-AF65-F5344CB8AC3E}">
        <p14:creationId xmlns:p14="http://schemas.microsoft.com/office/powerpoint/2010/main" val="218181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Loop – Basic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96200" cy="4800600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br>
              <a:rPr lang="en-US" sz="3000" dirty="0"/>
            </a:br>
            <a:endParaRPr lang="en-US" sz="3000" dirty="0"/>
          </a:p>
          <a:p>
            <a:r>
              <a:rPr lang="en-US" sz="220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loopVariable</a:t>
            </a:r>
            <a:r>
              <a:rPr lang="en-US" sz="3000" dirty="0"/>
              <a:t> </a:t>
            </a:r>
            <a:r>
              <a:rPr lang="th-TH" sz="3000" dirty="0"/>
              <a:t>เป็นตัวแปรที่ใช้เพื่อการระบุรอบที่ดำเนินการในปัจจุบันว่าเป็นรอบที่เท่าไร โดยมากใช้ตัว </a:t>
            </a:r>
            <a:r>
              <a:rPr lang="en-US" sz="220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3000" dirty="0"/>
              <a:t> (</a:t>
            </a:r>
            <a:r>
              <a:rPr lang="th-TH" sz="3000" dirty="0"/>
              <a:t>ย่อมาจาก </a:t>
            </a:r>
            <a:r>
              <a:rPr lang="en-US" sz="3000" dirty="0"/>
              <a:t>iterator)</a:t>
            </a:r>
            <a:endParaRPr lang="th-TH" sz="3000" dirty="0"/>
          </a:p>
          <a:p>
            <a:r>
              <a:rPr lang="en-US" sz="22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3000" dirty="0"/>
              <a:t> </a:t>
            </a:r>
            <a:r>
              <a:rPr lang="th-TH" sz="3000" dirty="0"/>
              <a:t>คือ</a:t>
            </a:r>
            <a:r>
              <a:rPr lang="th-TH" sz="3000" i="1" u="sng" dirty="0"/>
              <a:t>จำนวนครั้ง</a:t>
            </a:r>
            <a:r>
              <a:rPr lang="th-TH" sz="3000" dirty="0"/>
              <a:t>ที่ต้องทำซ้ำทั้งหมด </a:t>
            </a:r>
            <a:r>
              <a:rPr lang="en-US" sz="3000" dirty="0"/>
              <a:t>(</a:t>
            </a:r>
            <a:r>
              <a:rPr lang="th-TH" sz="3000" dirty="0"/>
              <a:t>หาก </a:t>
            </a:r>
            <a:r>
              <a:rPr lang="en-US" sz="2200" b="0" i="1" dirty="0">
                <a:latin typeface="Georgia" panose="02040502050405020303" pitchFamily="18" charset="0"/>
              </a:rPr>
              <a:t>n</a:t>
            </a:r>
            <a:r>
              <a:rPr lang="en-US" sz="2200" dirty="0">
                <a:latin typeface="+mj-lt"/>
              </a:rPr>
              <a:t> </a:t>
            </a:r>
            <a:r>
              <a:rPr lang="en-US" sz="2200" b="0" dirty="0">
                <a:latin typeface="Georgia" panose="02040502050405020303" pitchFamily="18" charset="0"/>
                <a:cs typeface="Times New Roman" panose="02020603050405020304" pitchFamily="18" charset="0"/>
              </a:rPr>
              <a:t>≤</a:t>
            </a:r>
            <a:r>
              <a:rPr lang="en-US" sz="2200" dirty="0">
                <a:latin typeface="+mj-lt"/>
              </a:rPr>
              <a:t> </a:t>
            </a:r>
            <a:r>
              <a:rPr lang="en-US" sz="2200" b="0" dirty="0">
                <a:latin typeface="Georgia" panose="02040502050405020303" pitchFamily="18" charset="0"/>
              </a:rPr>
              <a:t>0</a:t>
            </a:r>
            <a:r>
              <a:rPr lang="en-US" sz="2200" dirty="0">
                <a:latin typeface="+mj-lt"/>
              </a:rPr>
              <a:t> </a:t>
            </a:r>
            <a:r>
              <a:rPr lang="en-US" sz="3000" dirty="0"/>
              <a:t>loop </a:t>
            </a:r>
            <a:r>
              <a:rPr lang="th-TH" sz="3000" dirty="0"/>
              <a:t>นี้จะถูกข้ามไป</a:t>
            </a:r>
            <a:endParaRPr lang="en-US" sz="3000" dirty="0"/>
          </a:p>
          <a:p>
            <a:r>
              <a:rPr lang="en-US" sz="2200" i="1" dirty="0" err="1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loopBody</a:t>
            </a:r>
            <a:r>
              <a:rPr lang="en-US" sz="3000" dirty="0">
                <a:solidFill>
                  <a:srgbClr val="208050"/>
                </a:solidFill>
              </a:rPr>
              <a:t> </a:t>
            </a:r>
            <a:r>
              <a:rPr lang="th-TH" sz="3000" dirty="0"/>
              <a:t>คือชุดคำสั่งที่ต้องทำซ้ำ</a:t>
            </a:r>
            <a:r>
              <a:rPr lang="en-US" sz="3000" dirty="0"/>
              <a:t> </a:t>
            </a:r>
            <a:r>
              <a:rPr lang="th-TH" sz="3000" dirty="0"/>
              <a:t>มีอย่างน้อย </a:t>
            </a:r>
            <a:r>
              <a:rPr lang="en-US" sz="3000" dirty="0"/>
              <a:t>1 </a:t>
            </a:r>
            <a:r>
              <a:rPr lang="th-TH" sz="3000" dirty="0"/>
              <a:t>บรรทัด</a:t>
            </a:r>
          </a:p>
          <a:p>
            <a:r>
              <a:rPr lang="th-TH" sz="3000" dirty="0"/>
              <a:t>เราเรียกการทำซ้ำแบบนี้ว่า </a:t>
            </a:r>
            <a:r>
              <a:rPr lang="en-US" sz="3000" dirty="0"/>
              <a:t>loop </a:t>
            </a:r>
            <a:r>
              <a:rPr lang="th-TH" sz="3000" dirty="0"/>
              <a:t>เนื่องจากเมื่อดำเนินการในชุดคำสั่งตาม </a:t>
            </a:r>
            <a:r>
              <a:rPr lang="en-US" sz="2200" i="1" dirty="0" err="1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loopBody</a:t>
            </a:r>
            <a:r>
              <a:rPr lang="en-US" sz="3000" dirty="0"/>
              <a:t> </a:t>
            </a:r>
            <a:r>
              <a:rPr lang="th-TH" sz="3000" dirty="0"/>
              <a:t>จนถึงบรรทัดสุดท้ายแล้ว ก็จะวนไปดำเนินการที่ชุดคำสั่งในบรรทัดแรกของ </a:t>
            </a:r>
            <a:r>
              <a:rPr lang="en-US" sz="2200" i="1" dirty="0" err="1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loopBody</a:t>
            </a:r>
            <a:r>
              <a:rPr lang="en-US" sz="3000" dirty="0"/>
              <a:t> </a:t>
            </a:r>
            <a:r>
              <a:rPr lang="th-TH" sz="3000" dirty="0"/>
              <a:t>อีกจนกว่าจะครบจำนวนครั้งที่ระบุ </a:t>
            </a:r>
            <a:r>
              <a:rPr lang="en-US" sz="3000" dirty="0"/>
              <a:t>(</a:t>
            </a:r>
            <a:r>
              <a:rPr lang="en-US" sz="22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3000" dirty="0"/>
              <a:t>)</a:t>
            </a:r>
            <a:endParaRPr lang="th-TH" sz="3000" dirty="0"/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8382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loopVariable</a:t>
            </a:r>
            <a:r>
              <a:rPr lang="en-US" i="1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FF33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th-TH" dirty="0">
              <a:solidFill>
                <a:srgbClr val="FF33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33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☐☐☐☐</a:t>
            </a:r>
            <a:r>
              <a:rPr lang="en-US" i="1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loopBody</a:t>
            </a:r>
            <a:endParaRPr lang="th-TH" i="1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27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Loop – Basic Form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พิจารณาค่าของ </a:t>
            </a:r>
            <a:r>
              <a:rPr lang="en-US" sz="3200" dirty="0"/>
              <a:t>iterator</a:t>
            </a:r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r>
              <a:rPr lang="en-US" sz="2000" i="1" dirty="0" err="1">
                <a:latin typeface="+mj-lt"/>
              </a:rPr>
              <a:t>i</a:t>
            </a:r>
            <a:r>
              <a:rPr lang="en-US" sz="3200" dirty="0"/>
              <a:t> </a:t>
            </a:r>
            <a:r>
              <a:rPr lang="th-TH" sz="3200" dirty="0"/>
              <a:t>มีค่าจาก </a:t>
            </a:r>
            <a:r>
              <a:rPr lang="en-US" sz="2000" dirty="0">
                <a:latin typeface="+mj-lt"/>
              </a:rPr>
              <a:t>0</a:t>
            </a:r>
            <a:r>
              <a:rPr lang="en-US" sz="3200" dirty="0"/>
              <a:t>  </a:t>
            </a:r>
            <a:r>
              <a:rPr lang="th-TH" sz="3200" dirty="0"/>
              <a:t>ถึง </a:t>
            </a:r>
            <a:r>
              <a:rPr lang="en-US" sz="2000" i="1" dirty="0">
                <a:latin typeface="+mj-lt"/>
              </a:rPr>
              <a:t>n</a:t>
            </a:r>
            <a:r>
              <a:rPr lang="en-US" sz="2000" dirty="0">
                <a:latin typeface="+mj-lt"/>
              </a:rPr>
              <a:t>  - 1</a:t>
            </a:r>
            <a:endParaRPr lang="th-TH" sz="20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70888"/>
            <a:ext cx="7620000" cy="2020112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i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</a:rPr>
              <a:t>in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</a:rPr>
              <a:t>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</a:rPr>
              <a:t>range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n-NO" dirty="0">
                <a:solidFill>
                  <a:srgbClr val="FF0000"/>
                </a:solidFill>
                <a:latin typeface="Consolas" panose="020B0609020204030204" pitchFamily="49" charset="0"/>
              </a:rPr>
              <a:t>5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):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nn-NO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</a:rPr>
              <a:t>print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</a:rPr>
              <a:t>"i = {0:d}"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0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1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2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3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4 </a:t>
            </a:r>
            <a:endParaRPr lang="nn-NO" dirty="0">
              <a:solidFill>
                <a:srgbClr val="0000FF"/>
              </a:solidFill>
              <a:effectLst/>
            </a:endParaRPr>
          </a:p>
        </p:txBody>
      </p:sp>
      <p:sp>
        <p:nvSpPr>
          <p:cNvPr id="9" name="Line Callout 1 8"/>
          <p:cNvSpPr/>
          <p:nvPr/>
        </p:nvSpPr>
        <p:spPr>
          <a:xfrm>
            <a:off x="2895600" y="3505200"/>
            <a:ext cx="2057400" cy="381000"/>
          </a:xfrm>
          <a:prstGeom prst="borderCallout1">
            <a:avLst>
              <a:gd name="adj1" fmla="val 18750"/>
              <a:gd name="adj2" fmla="val -8333"/>
              <a:gd name="adj3" fmla="val 133884"/>
              <a:gd name="adj4" fmla="val -63730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u="sng" dirty="0">
                <a:latin typeface="BrowalliaUPC" panose="020B0604020202020204" pitchFamily="34" charset="-34"/>
                <a:cs typeface="BrowalliaUPC" panose="020B0604020202020204" pitchFamily="34" charset="-34"/>
              </a:rPr>
              <a:t>ไม่</a:t>
            </a:r>
            <a:r>
              <a:rPr lang="th-TH" sz="2400" b="1" u="sng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ถึง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และ </a:t>
            </a:r>
            <a:r>
              <a:rPr lang="th-TH" sz="2400" b="1" u="sng" dirty="0">
                <a:latin typeface="BrowalliaUPC" panose="020B0604020202020204" pitchFamily="34" charset="-34"/>
                <a:cs typeface="BrowalliaUPC" panose="020B0604020202020204" pitchFamily="34" charset="-34"/>
              </a:rPr>
              <a:t>ไม่</a:t>
            </a:r>
            <a:r>
              <a:rPr lang="th-TH" sz="2400" b="1" u="sng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เกิน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2000" b="1" i="1" dirty="0">
                <a:latin typeface="+mj-lt"/>
                <a:cs typeface="BrowalliaUPC" panose="020B0604020202020204" pitchFamily="34" charset="-34"/>
              </a:rPr>
              <a:t>n</a:t>
            </a:r>
            <a:endParaRPr lang="en-US" sz="2400" b="1" i="1" dirty="0">
              <a:latin typeface="+mj-lt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0715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Loop –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range() </a:t>
            </a:r>
            <a:r>
              <a:rPr lang="th-TH" sz="3200" dirty="0"/>
              <a:t>เป็นชนิดข้อมูลชนิดหนึ่ง ของภาษา </a:t>
            </a:r>
            <a:r>
              <a:rPr lang="en-US" sz="3200" dirty="0"/>
              <a:t>python</a:t>
            </a:r>
          </a:p>
          <a:p>
            <a:r>
              <a:rPr lang="th-TH" sz="3200" dirty="0"/>
              <a:t>หากใส่ </a:t>
            </a:r>
            <a:r>
              <a:rPr lang="en-US" sz="3200" dirty="0"/>
              <a:t>argument </a:t>
            </a:r>
            <a:r>
              <a:rPr lang="th-TH" sz="3200" dirty="0"/>
              <a:t>ตัวเดียว จะเป็นการระบุจุดสิ้นสุดของ </a:t>
            </a:r>
            <a:r>
              <a:rPr lang="en-US" sz="3200" dirty="0"/>
              <a:t>range</a:t>
            </a:r>
            <a:r>
              <a:rPr lang="th-TH" sz="3200" dirty="0"/>
              <a:t> คืออยู่ในรูป 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</a:t>
            </a:r>
            <a:r>
              <a:rPr lang="en-US" sz="2000" b="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</a:t>
            </a:r>
            <a:r>
              <a:rPr lang="en-US" sz="2000" b="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th-TH" sz="3200" dirty="0"/>
              <a:t>จะเป็นตัวเลขระหว่าง </a:t>
            </a:r>
            <a:r>
              <a:rPr lang="en-US" sz="3200" dirty="0"/>
              <a:t>0 – 4</a:t>
            </a:r>
          </a:p>
          <a:p>
            <a:r>
              <a:rPr lang="th-TH" sz="3200" dirty="0"/>
              <a:t>เราสามารถระบุจุดเริ่มต้นนอกเหนือจาก </a:t>
            </a:r>
            <a:r>
              <a:rPr lang="en-US" sz="3200" dirty="0"/>
              <a:t>0 </a:t>
            </a:r>
            <a:r>
              <a:rPr lang="th-TH" sz="3200" dirty="0"/>
              <a:t>ได้ในรูป 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</a:t>
            </a:r>
            <a:r>
              <a:rPr lang="en-US" sz="2000" b="0" i="1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b="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th-TH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start </a:t>
            </a:r>
            <a:r>
              <a:rPr lang="th-TH" sz="20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และ </a:t>
            </a:r>
            <a:r>
              <a:rPr lang="en-US" sz="20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 </a:t>
            </a:r>
            <a:r>
              <a:rPr lang="th-TH" sz="20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เป็น </a:t>
            </a:r>
            <a:r>
              <a:rPr lang="en-US" sz="2000" b="0" dirty="0" err="1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endParaRPr lang="th-TH" sz="2000" b="0" dirty="0">
              <a:solidFill>
                <a:srgbClr val="208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endParaRPr lang="th-TH" sz="20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4800600"/>
            <a:ext cx="7620000" cy="16002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i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</a:rPr>
              <a:t>in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</a:rPr>
              <a:t>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</a:rPr>
              <a:t>range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th-TH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 </a:t>
            </a:r>
            <a:r>
              <a:rPr lang="th-TH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21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):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nn-NO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</a:rPr>
              <a:t>print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</a:rPr>
              <a:t>"i = {0:d}"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18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19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20</a:t>
            </a:r>
          </a:p>
          <a:p>
            <a:endParaRPr lang="nn-NO" dirty="0">
              <a:solidFill>
                <a:srgbClr val="0000FF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Line Callout 1 9"/>
          <p:cNvSpPr/>
          <p:nvPr/>
        </p:nvSpPr>
        <p:spPr>
          <a:xfrm>
            <a:off x="4114800" y="5554492"/>
            <a:ext cx="3124200" cy="764058"/>
          </a:xfrm>
          <a:prstGeom prst="borderCallout1">
            <a:avLst>
              <a:gd name="adj1" fmla="val 18750"/>
              <a:gd name="adj2" fmla="val -8333"/>
              <a:gd name="adj3" fmla="val 36903"/>
              <a:gd name="adj4" fmla="val -65951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เนื่องจากเป็นการเพิ่มค่าทีละ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1</a:t>
            </a:r>
          </a:p>
          <a:p>
            <a:pPr algn="ctr"/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stop 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ต้อง</a:t>
            </a:r>
            <a:r>
              <a:rPr lang="th-TH" sz="2400" b="1" u="sng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มากกว่า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start</a:t>
            </a:r>
            <a:endParaRPr lang="en-US" sz="2400" b="1" i="1" dirty="0">
              <a:latin typeface="+mj-lt"/>
              <a:cs typeface="BrowalliaUPC" panose="020B0604020202020204" pitchFamily="34" charset="-34"/>
            </a:endParaRPr>
          </a:p>
        </p:txBody>
      </p:sp>
      <p:sp>
        <p:nvSpPr>
          <p:cNvPr id="11" name="Left Brace 10"/>
          <p:cNvSpPr/>
          <p:nvPr/>
        </p:nvSpPr>
        <p:spPr>
          <a:xfrm rot="10800000">
            <a:off x="1712064" y="5437756"/>
            <a:ext cx="228600" cy="762000"/>
          </a:xfrm>
          <a:prstGeom prst="leftBrace">
            <a:avLst>
              <a:gd name="adj1" fmla="val 40248"/>
              <a:gd name="adj2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5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983162"/>
          </a:xfrm>
        </p:spPr>
        <p:txBody>
          <a:bodyPr>
            <a:normAutofit/>
          </a:bodyPr>
          <a:lstStyle/>
          <a:p>
            <a:r>
              <a:rPr lang="th-TH" dirty="0"/>
              <a:t>ในการพัฒนาโปรแกรม หลายๆ ครั้งที่เราจำเป็นต้องมีการพิจารณาเงื่อนไขต่างๆ และออกแบบโปรแกรมให้ทำงานต่างกันไปตามเงื่อนไขนั้นๆ</a:t>
            </a:r>
            <a:r>
              <a:rPr lang="en-US" dirty="0"/>
              <a:t> </a:t>
            </a:r>
            <a:endParaRPr lang="th-TH" dirty="0"/>
          </a:p>
          <a:p>
            <a:r>
              <a:rPr lang="th-TH" dirty="0"/>
              <a:t>รูปแบบ</a:t>
            </a:r>
            <a:r>
              <a:rPr lang="th-TH" u="sng" dirty="0"/>
              <a:t>พื้นฐาน</a:t>
            </a:r>
            <a:r>
              <a:rPr lang="th-TH" dirty="0"/>
              <a:t>ที่สุดของการทำงานตาม</a:t>
            </a:r>
            <a:br>
              <a:rPr lang="en-US" dirty="0"/>
            </a:br>
            <a:r>
              <a:rPr lang="th-TH" dirty="0"/>
              <a:t>เงื่อนไข คือ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/>
              <a:t> statement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Introduction to Computation and Programming Using Python, Revised - </a:t>
            </a:r>
            <a:r>
              <a:rPr lang="en-US" dirty="0" err="1"/>
              <a:t>Guttag</a:t>
            </a:r>
            <a:r>
              <a:rPr lang="en-US" dirty="0"/>
              <a:t>, John V.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486400" y="3429000"/>
            <a:ext cx="3392528" cy="3158718"/>
            <a:chOff x="5486400" y="3150801"/>
            <a:chExt cx="3392528" cy="315871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400" y="3150801"/>
              <a:ext cx="3392528" cy="3158718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5522872" y="3837992"/>
              <a:ext cx="3310128" cy="1600200"/>
            </a:xfrm>
            <a:prstGeom prst="rect">
              <a:avLst/>
            </a:prstGeom>
            <a:solidFill>
              <a:srgbClr val="FFC000">
                <a:alpha val="11000"/>
              </a:srgbClr>
            </a:solidFill>
            <a:ln>
              <a:solidFill>
                <a:srgbClr val="FC5D0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b="1" dirty="0">
                  <a:solidFill>
                    <a:srgbClr val="FF3300"/>
                  </a:solidFill>
                  <a:latin typeface="BrowalliaUPC" panose="020B0604020202020204" pitchFamily="34" charset="-34"/>
                  <a:cs typeface="BrowalliaUPC" panose="020B0604020202020204" pitchFamily="34" charset="-34"/>
                </a:rPr>
                <a:t>Conditional Statement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922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Loop –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range()</a:t>
            </a:r>
            <a:r>
              <a:rPr lang="en-US" sz="4000" dirty="0"/>
              <a:t> </a:t>
            </a:r>
            <a:r>
              <a:rPr lang="en-US" dirty="0"/>
              <a:t>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โดยปกติแล้ว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range()</a:t>
            </a:r>
            <a:r>
              <a:rPr lang="en-US" sz="3200" dirty="0"/>
              <a:t> </a:t>
            </a:r>
            <a:r>
              <a:rPr lang="th-TH" sz="3200" dirty="0"/>
              <a:t>จะเริ่มที่ค่า </a:t>
            </a:r>
            <a:r>
              <a:rPr lang="en-US" sz="3200" dirty="0"/>
              <a:t>start </a:t>
            </a:r>
            <a:r>
              <a:rPr lang="th-TH" sz="3200" dirty="0"/>
              <a:t>แล้วเพิ่มค่าทีละ </a:t>
            </a:r>
            <a:r>
              <a:rPr lang="en-US" sz="3200" dirty="0"/>
              <a:t>1 </a:t>
            </a:r>
            <a:r>
              <a:rPr lang="th-TH" sz="3200" dirty="0"/>
              <a:t>ในแต่ละขั้น</a:t>
            </a:r>
            <a:r>
              <a:rPr lang="en-US" sz="3200" dirty="0"/>
              <a:t> (step)</a:t>
            </a:r>
          </a:p>
          <a:p>
            <a:r>
              <a:rPr lang="th-TH" sz="3200" dirty="0"/>
              <a:t>เราสามารถระบุความกว้างของขั้นได้</a:t>
            </a:r>
            <a:r>
              <a:rPr lang="en-US" sz="3200" dirty="0"/>
              <a:t> </a:t>
            </a:r>
            <a:r>
              <a:rPr lang="th-TH" sz="3200" dirty="0"/>
              <a:t>ในรุปของ </a:t>
            </a:r>
            <a:br>
              <a:rPr lang="th-TH" sz="3200" dirty="0"/>
            </a:b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</a:t>
            </a:r>
            <a:r>
              <a:rPr lang="en-US" sz="2000" b="0" i="1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b="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000" b="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i="1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step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	</a:t>
            </a:r>
            <a:r>
              <a:rPr lang="en-US" sz="20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all integers</a:t>
            </a:r>
            <a:r>
              <a:rPr lang="th-TH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550592"/>
            <a:ext cx="7620000" cy="178340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i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</a:rPr>
              <a:t>in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</a:rPr>
              <a:t>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</a:rPr>
              <a:t>range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th-TH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 </a:t>
            </a:r>
            <a:r>
              <a:rPr lang="th-TH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):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nn-NO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</a:rPr>
              <a:t>print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</a:rPr>
              <a:t>"i = {0:d}"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8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11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14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 = 17</a:t>
            </a:r>
          </a:p>
        </p:txBody>
      </p:sp>
    </p:spTree>
    <p:extLst>
      <p:ext uri="{BB962C8B-B14F-4D97-AF65-F5344CB8AC3E}">
        <p14:creationId xmlns:p14="http://schemas.microsoft.com/office/powerpoint/2010/main" val="214983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Loop –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range()</a:t>
            </a:r>
            <a:r>
              <a:rPr lang="en-US" sz="4000" dirty="0"/>
              <a:t> </a:t>
            </a:r>
            <a:r>
              <a:rPr lang="en-US" dirty="0"/>
              <a:t>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เราสามารถระบุ </a:t>
            </a:r>
            <a:r>
              <a:rPr lang="en-US" sz="3200" dirty="0"/>
              <a:t>step </a:t>
            </a:r>
            <a:r>
              <a:rPr lang="th-TH" sz="3200" dirty="0"/>
              <a:t>ให้มีค่าเป็นลบ เพื่อให้ </a:t>
            </a:r>
            <a:r>
              <a:rPr lang="en-US" sz="3200" dirty="0"/>
              <a:t>range </a:t>
            </a:r>
            <a:r>
              <a:rPr lang="th-TH" sz="3200" dirty="0"/>
              <a:t>มีลักษณะเรียงจาก</a:t>
            </a:r>
            <a:r>
              <a:rPr lang="th-TH" sz="3200" i="1" u="sng" dirty="0"/>
              <a:t>มากไปน้อย</a:t>
            </a:r>
            <a:r>
              <a:rPr lang="th-TH" sz="3200" dirty="0"/>
              <a:t>ได้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ผลลัพธ์ของ </a:t>
            </a:r>
            <a:r>
              <a:rPr lang="en-US" sz="3200" dirty="0"/>
              <a:t>loop </a:t>
            </a:r>
            <a:r>
              <a:rPr lang="th-TH" sz="3200" dirty="0"/>
              <a:t>ด้านล่างคืออะไร</a:t>
            </a:r>
            <a:endParaRPr lang="en-US" sz="3200" dirty="0"/>
          </a:p>
          <a:p>
            <a:pPr lvl="1"/>
            <a:endParaRPr lang="th-TH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712392"/>
            <a:ext cx="7620000" cy="147860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th-TH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th-TH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th-TH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th-TH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nn-NO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"i = {0:d}"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format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 = 8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 = </a:t>
            </a:r>
            <a:r>
              <a:rPr lang="th-TH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  <a:endParaRPr lang="nn-NO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 =</a:t>
            </a:r>
            <a:r>
              <a:rPr lang="th-TH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4</a:t>
            </a:r>
            <a:endParaRPr lang="nn-NO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953000"/>
            <a:ext cx="7620000" cy="14478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th-TH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th-TH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nn-NO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"i = {0:d}"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format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</a:t>
            </a:r>
            <a:b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</a:t>
            </a:r>
            <a:b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</a:t>
            </a:r>
            <a:endParaRPr lang="nn-NO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1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th-TH" sz="2800" dirty="0"/>
              <a:t>ข้อควรระวัง</a:t>
            </a:r>
            <a:r>
              <a:rPr lang="en-US" sz="2800" dirty="0"/>
              <a:t>: </a:t>
            </a:r>
            <a:r>
              <a:rPr lang="th-TH" sz="2800" u="sng" dirty="0">
                <a:solidFill>
                  <a:srgbClr val="C00000"/>
                </a:solidFill>
              </a:rPr>
              <a:t>ไม่ควร</a:t>
            </a:r>
            <a:r>
              <a:rPr lang="en-US" sz="2800" u="sng" dirty="0">
                <a:solidFill>
                  <a:srgbClr val="C00000"/>
                </a:solidFill>
              </a:rPr>
              <a:t> reassign </a:t>
            </a:r>
            <a:r>
              <a:rPr lang="th-TH" sz="2800" u="sng" dirty="0">
                <a:solidFill>
                  <a:srgbClr val="C00000"/>
                </a:solidFill>
              </a:rPr>
              <a:t>ค่า</a:t>
            </a:r>
            <a:r>
              <a:rPr lang="th-TH" sz="2800" dirty="0"/>
              <a:t> หรือเปลี่ยนค่าของ </a:t>
            </a:r>
            <a:r>
              <a:rPr lang="en-US" sz="2800" u="sng" dirty="0">
                <a:solidFill>
                  <a:srgbClr val="C00000"/>
                </a:solidFill>
              </a:rPr>
              <a:t>loop variable</a:t>
            </a:r>
            <a:r>
              <a:rPr lang="en-US" sz="2800" dirty="0"/>
              <a:t> (iterator)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th-TH" sz="2800" dirty="0"/>
          </a:p>
          <a:p>
            <a:r>
              <a:rPr lang="th-TH" sz="2800" dirty="0"/>
              <a:t>หากมีการ</a:t>
            </a:r>
            <a:r>
              <a:rPr lang="en-US" sz="2800" dirty="0"/>
              <a:t> reassign </a:t>
            </a:r>
            <a:r>
              <a:rPr lang="th-TH" sz="2800" dirty="0"/>
              <a:t>ค่าของ </a:t>
            </a:r>
            <a:r>
              <a:rPr lang="en-US" sz="2800" dirty="0"/>
              <a:t>loop variable </a:t>
            </a:r>
            <a:r>
              <a:rPr lang="th-TH" sz="2800" dirty="0"/>
              <a:t>ค่าของ </a:t>
            </a:r>
            <a:r>
              <a:rPr lang="en-US" sz="2800" dirty="0"/>
              <a:t>variable </a:t>
            </a:r>
            <a:r>
              <a:rPr lang="th-TH" sz="2800" dirty="0"/>
              <a:t>นั้นๆ จะถูก </a:t>
            </a:r>
            <a:r>
              <a:rPr lang="en-US" sz="2800" dirty="0"/>
              <a:t>reset </a:t>
            </a:r>
            <a:r>
              <a:rPr lang="th-TH" sz="2800" dirty="0"/>
              <a:t>ให้เป็นค่าที่ถูกก่อนวน </a:t>
            </a:r>
            <a:r>
              <a:rPr lang="en-US" sz="2800" dirty="0"/>
              <a:t>loop </a:t>
            </a:r>
            <a:r>
              <a:rPr lang="th-TH" sz="2800" dirty="0"/>
              <a:t>ครั้งถัดไป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84877"/>
            <a:ext cx="7620000" cy="292640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th-TH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th-TH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th-TH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nn-NO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end=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i = 3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0 1 2 3 4</a:t>
            </a:r>
          </a:p>
          <a:p>
            <a:endParaRPr lang="en-US" dirty="0">
              <a:solidFill>
                <a:schemeClr val="accent5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 </a:t>
            </a:r>
            <a:r>
              <a:rPr lang="nn-NO" b="1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nn-NO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th-TH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th-TH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th-TH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3</a:t>
            </a:r>
            <a:endParaRPr lang="nn-NO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n-NO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nn-NO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end=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nn-NO" b="1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3 3 3 3 3</a:t>
            </a:r>
          </a:p>
          <a:p>
            <a:endParaRPr lang="nn-NO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66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Iteration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Counter-Controlled Loops</a:t>
            </a:r>
            <a:endParaRPr lang="th-TH" sz="320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Loop </a:t>
            </a:r>
            <a:r>
              <a:rPr lang="th-TH" sz="3200" dirty="0">
                <a:solidFill>
                  <a:schemeClr val="bg1">
                    <a:lumMod val="65000"/>
                  </a:schemeClr>
                </a:solidFill>
              </a:rPr>
              <a:t>ที่ทำการวนซ้ำตามจำนวนครั้งที่กำหนด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/>
              <a:t>Condition-Controlled Loops</a:t>
            </a:r>
            <a:endParaRPr lang="th-TH" sz="3200" dirty="0"/>
          </a:p>
          <a:p>
            <a:pPr lvl="1"/>
            <a:r>
              <a:rPr lang="en-US" sz="3200" dirty="0"/>
              <a:t>Loop </a:t>
            </a:r>
            <a:r>
              <a:rPr lang="th-TH" sz="3200" dirty="0"/>
              <a:t>ที่ทำการวนซ้ำจนกว่าเงื่อนไขที่กำหนดจะเป็นเท็จ</a:t>
            </a:r>
            <a:endParaRPr lang="en-US" sz="3200" dirty="0"/>
          </a:p>
          <a:p>
            <a:pPr lvl="1"/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 First Book of ANSI C, Fourth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29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Loop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4747711" cy="4800600"/>
          </a:xfrm>
        </p:spPr>
        <p:txBody>
          <a:bodyPr>
            <a:normAutofit/>
          </a:bodyPr>
          <a:lstStyle/>
          <a:p>
            <a:r>
              <a:rPr lang="en-US" sz="2800" dirty="0"/>
              <a:t>Loop structure </a:t>
            </a:r>
            <a:r>
              <a:rPr lang="th-TH" sz="2800" dirty="0"/>
              <a:t>ทั้งสองชนิดมีลักษณะคล้ายคลึงกันดังนี้</a:t>
            </a:r>
          </a:p>
          <a:p>
            <a:pPr marL="628650" indent="-514350">
              <a:buClr>
                <a:srgbClr val="FC5D04"/>
              </a:buClr>
              <a:buFont typeface="+mj-lt"/>
              <a:buAutoNum type="arabicPeriod"/>
            </a:pPr>
            <a:r>
              <a:rPr lang="en-US" sz="2800" dirty="0">
                <a:solidFill>
                  <a:srgbClr val="FF6600"/>
                </a:solidFill>
              </a:rPr>
              <a:t>Test </a:t>
            </a:r>
            <a:r>
              <a:rPr lang="en-US" sz="2800" dirty="0"/>
              <a:t>– </a:t>
            </a:r>
            <a:r>
              <a:rPr lang="th-TH" sz="2800" dirty="0"/>
              <a:t>ได้ผลลัพธ์เป็น</a:t>
            </a:r>
            <a:r>
              <a:rPr lang="en-US" sz="2800" dirty="0"/>
              <a:t> True </a:t>
            </a:r>
            <a:r>
              <a:rPr lang="th-TH" sz="2800" dirty="0"/>
              <a:t>หรือ </a:t>
            </a:r>
            <a:r>
              <a:rPr lang="en-US" sz="2800" dirty="0"/>
              <a:t>False</a:t>
            </a:r>
          </a:p>
          <a:p>
            <a:pPr marL="628650" indent="-514350">
              <a:buClr>
                <a:srgbClr val="FC5D04"/>
              </a:buClr>
              <a:buFont typeface="+mj-lt"/>
              <a:buAutoNum type="arabicPeriod"/>
            </a:pPr>
            <a:r>
              <a:rPr lang="th-TH" sz="2800" dirty="0"/>
              <a:t>ถ้าผลลัพธ์เป็น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00000"/>
                </a:solidFill>
              </a:rPr>
              <a:t>False</a:t>
            </a:r>
            <a:r>
              <a:rPr lang="en-US" sz="2800" dirty="0"/>
              <a:t>  - </a:t>
            </a:r>
            <a:r>
              <a:rPr lang="th-TH" sz="2800" dirty="0"/>
              <a:t>ออกจาก </a:t>
            </a:r>
            <a:r>
              <a:rPr lang="en-US" sz="2800" dirty="0"/>
              <a:t>loop</a:t>
            </a:r>
            <a:endParaRPr lang="th-TH" sz="2800" dirty="0"/>
          </a:p>
          <a:p>
            <a:pPr marL="628650" indent="-514350">
              <a:buClr>
                <a:srgbClr val="FC5D04"/>
              </a:buClr>
              <a:buFont typeface="+mj-lt"/>
              <a:buAutoNum type="arabicPeriod"/>
            </a:pPr>
            <a:r>
              <a:rPr lang="th-TH" sz="2800" dirty="0"/>
              <a:t>ถ้าผลลัพธ์เป็น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208050"/>
                </a:solidFill>
              </a:rPr>
              <a:t>True.  </a:t>
            </a:r>
            <a:br>
              <a:rPr lang="en-US" sz="2800" dirty="0">
                <a:solidFill>
                  <a:srgbClr val="208050"/>
                </a:solidFill>
              </a:rPr>
            </a:br>
            <a:r>
              <a:rPr lang="th-TH" sz="2800" dirty="0"/>
              <a:t>ดำเนินการชุดคำสั่งใน </a:t>
            </a:r>
            <a:r>
              <a:rPr lang="en-US" sz="2800" dirty="0"/>
              <a:t>Loop Body </a:t>
            </a:r>
            <a:r>
              <a:rPr lang="th-TH" sz="2800" dirty="0">
                <a:solidFill>
                  <a:srgbClr val="0070C0"/>
                </a:solidFill>
              </a:rPr>
              <a:t>หนึ่งครั้ง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th-TH" sz="2800" dirty="0"/>
              <a:t>แล้วกลับไปที่ข้อ </a:t>
            </a:r>
            <a:r>
              <a:rPr lang="en-US" sz="2800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34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509711" y="1642408"/>
            <a:ext cx="3310128" cy="3257379"/>
            <a:chOff x="5509711" y="1642408"/>
            <a:chExt cx="3310128" cy="3257379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5192" y="1642408"/>
              <a:ext cx="2259623" cy="3257379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5509711" y="2383127"/>
              <a:ext cx="3310128" cy="1828800"/>
            </a:xfrm>
            <a:prstGeom prst="rect">
              <a:avLst/>
            </a:prstGeom>
            <a:solidFill>
              <a:srgbClr val="FFC000">
                <a:alpha val="11000"/>
              </a:srgbClr>
            </a:solidFill>
            <a:ln>
              <a:solidFill>
                <a:srgbClr val="FC5D0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r"/>
              <a:r>
                <a:rPr lang="en-US" sz="1400" b="1" dirty="0">
                  <a:solidFill>
                    <a:srgbClr val="FF3300"/>
                  </a:solidFill>
                  <a:latin typeface="BrowalliaUPC" panose="020B0604020202020204" pitchFamily="34" charset="-34"/>
                  <a:cs typeface="BrowalliaUPC" panose="020B0604020202020204" pitchFamily="34" charset="-34"/>
                </a:rPr>
                <a:t>loop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7710728" y="2404338"/>
            <a:ext cx="19166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22225">
                  <a:solidFill>
                    <a:srgbClr val="FF7700"/>
                  </a:solidFill>
                  <a:prstDash val="solid"/>
                </a:ln>
                <a:solidFill>
                  <a:srgbClr val="FFC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24928" y="2942616"/>
            <a:ext cx="19166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22225">
                  <a:solidFill>
                    <a:srgbClr val="FF7700"/>
                  </a:solidFill>
                  <a:prstDash val="solid"/>
                </a:ln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000" b="1" cap="none" spc="0" dirty="0">
              <a:ln w="22225">
                <a:solidFill>
                  <a:srgbClr val="FF7700"/>
                </a:solidFill>
                <a:prstDash val="solid"/>
              </a:ln>
              <a:solidFill>
                <a:srgbClr val="FFC000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540537" y="2947482"/>
            <a:ext cx="19166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22225">
                  <a:solidFill>
                    <a:srgbClr val="FF7700"/>
                  </a:solidFill>
                  <a:prstDash val="solid"/>
                </a:ln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000" b="1" cap="none" spc="0" dirty="0">
              <a:ln w="22225">
                <a:solidFill>
                  <a:srgbClr val="FF7700"/>
                </a:solidFill>
                <a:prstDash val="solid"/>
              </a:ln>
              <a:solidFill>
                <a:srgbClr val="FFC000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Introduction to Computation and Programming Using Python, Revised - </a:t>
            </a:r>
            <a:r>
              <a:rPr lang="en-US" dirty="0" err="1"/>
              <a:t>Guttag</a:t>
            </a:r>
            <a:r>
              <a:rPr lang="en-US" dirty="0"/>
              <a:t>, John V. </a:t>
            </a:r>
          </a:p>
        </p:txBody>
      </p:sp>
    </p:spTree>
    <p:extLst>
      <p:ext uri="{BB962C8B-B14F-4D97-AF65-F5344CB8AC3E}">
        <p14:creationId xmlns:p14="http://schemas.microsoft.com/office/powerpoint/2010/main" val="26653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/>
      <p:bldP spid="16" grpId="0"/>
      <p:bldP spid="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/>
              <a:t>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505200"/>
            <a:ext cx="7620000" cy="3078162"/>
          </a:xfrm>
        </p:spPr>
        <p:txBody>
          <a:bodyPr>
            <a:normAutofit fontScale="77500" lnSpcReduction="20000"/>
          </a:bodyPr>
          <a:lstStyle/>
          <a:p>
            <a:r>
              <a:rPr lang="th-TH" sz="3200" dirty="0"/>
              <a:t>การทำงานของฟังก์ชันสามารถพิจารณาได้เหมือนการตีความประโยคภาษาอังกฤษปกติ</a:t>
            </a:r>
          </a:p>
          <a:p>
            <a:pPr lvl="1"/>
            <a:r>
              <a:rPr lang="en-US" sz="3200" dirty="0"/>
              <a:t>"</a:t>
            </a:r>
            <a:r>
              <a:rPr lang="th-TH" sz="3200" dirty="0"/>
              <a:t>ในขณะที่ </a:t>
            </a:r>
            <a:r>
              <a:rPr lang="en-US" sz="2000" b="0" i="1" dirty="0">
                <a:solidFill>
                  <a:srgbClr val="0070C0"/>
                </a:solidFill>
                <a:latin typeface="Georgia" panose="02040502050405020303" pitchFamily="18" charset="0"/>
              </a:rPr>
              <a:t>n</a:t>
            </a:r>
            <a:r>
              <a:rPr lang="en-US" sz="3200" dirty="0"/>
              <a:t> (</a:t>
            </a:r>
            <a:r>
              <a:rPr lang="th-TH" sz="3200" dirty="0"/>
              <a:t>ยัง</a:t>
            </a:r>
            <a:r>
              <a:rPr lang="en-US" sz="3200" dirty="0"/>
              <a:t>) </a:t>
            </a:r>
            <a:r>
              <a:rPr lang="th-TH" sz="3200" dirty="0">
                <a:solidFill>
                  <a:srgbClr val="002060"/>
                </a:solidFill>
              </a:rPr>
              <a:t>มากกว่า</a:t>
            </a:r>
            <a:r>
              <a:rPr lang="th-TH" sz="3200" dirty="0"/>
              <a:t> </a:t>
            </a:r>
            <a:r>
              <a:rPr lang="en-US" sz="3200" dirty="0">
                <a:solidFill>
                  <a:srgbClr val="FF0000"/>
                </a:solidFill>
                <a:ea typeface="Times New Roman" panose="02020603050405020304" pitchFamily="18" charset="0"/>
              </a:rPr>
              <a:t>0</a:t>
            </a:r>
            <a:r>
              <a:rPr lang="en-US" sz="3200" dirty="0"/>
              <a:t> </a:t>
            </a:r>
            <a:r>
              <a:rPr lang="th-TH" sz="3200" dirty="0"/>
              <a:t>แสดงค่า </a:t>
            </a:r>
            <a:r>
              <a:rPr lang="en-US" sz="2000" b="0" i="1" dirty="0">
                <a:solidFill>
                  <a:srgbClr val="0070C0"/>
                </a:solidFill>
                <a:latin typeface="Georgia" panose="02040502050405020303" pitchFamily="18" charset="0"/>
              </a:rPr>
              <a:t>n</a:t>
            </a:r>
            <a:r>
              <a:rPr lang="en-US" sz="3200" dirty="0"/>
              <a:t> </a:t>
            </a:r>
            <a:r>
              <a:rPr lang="th-TH" sz="3200" dirty="0"/>
              <a:t>แล้วลดค่า </a:t>
            </a:r>
            <a:r>
              <a:rPr lang="en-US" sz="2000" b="0" i="1" dirty="0">
                <a:solidFill>
                  <a:srgbClr val="0070C0"/>
                </a:solidFill>
                <a:latin typeface="Georgia" panose="02040502050405020303" pitchFamily="18" charset="0"/>
              </a:rPr>
              <a:t>n</a:t>
            </a:r>
            <a:r>
              <a:rPr lang="en-US" sz="3200" dirty="0"/>
              <a:t> </a:t>
            </a:r>
            <a:r>
              <a:rPr lang="th-TH" sz="3200" dirty="0"/>
              <a:t>ลง </a:t>
            </a:r>
            <a:r>
              <a:rPr lang="en-US" sz="3200" dirty="0">
                <a:solidFill>
                  <a:srgbClr val="FF0000"/>
                </a:solidFill>
                <a:ea typeface="Times New Roman" panose="02020603050405020304" pitchFamily="18" charset="0"/>
              </a:rPr>
              <a:t>1</a:t>
            </a:r>
            <a:r>
              <a:rPr lang="en-US" sz="3200" dirty="0"/>
              <a:t>"</a:t>
            </a:r>
            <a:endParaRPr lang="th-TH" sz="3200" dirty="0"/>
          </a:p>
          <a:p>
            <a:r>
              <a:rPr lang="th-TH" sz="3200" dirty="0"/>
              <a:t>ชุดคำสั่งในส่วน </a:t>
            </a:r>
            <a:r>
              <a:rPr lang="en-US" sz="3200" dirty="0"/>
              <a:t>Loop Body </a:t>
            </a:r>
            <a:br>
              <a:rPr lang="th-TH" sz="3200" dirty="0"/>
            </a:br>
            <a:r>
              <a:rPr lang="th-TH" sz="3200" dirty="0"/>
              <a:t>ควรมีการเปลี่ยนแปลงค่าตัว</a:t>
            </a:r>
            <a:br>
              <a:rPr lang="th-TH" sz="3200" dirty="0"/>
            </a:br>
            <a:r>
              <a:rPr lang="th-TH" sz="3200" dirty="0"/>
              <a:t>แปรเพื่อที่จะส่งผลให้ </a:t>
            </a:r>
            <a:r>
              <a:rPr lang="en-US" sz="3200" dirty="0"/>
              <a:t>Boolean </a:t>
            </a:r>
            <a:br>
              <a:rPr lang="en-US" sz="3200" dirty="0"/>
            </a:br>
            <a:r>
              <a:rPr lang="en-US" sz="3200" dirty="0"/>
              <a:t>Expression </a:t>
            </a:r>
            <a:r>
              <a:rPr lang="th-TH" sz="3200" dirty="0"/>
              <a:t>มีค่าเป็น </a:t>
            </a:r>
            <a:r>
              <a:rPr lang="en-US" sz="3200" dirty="0">
                <a:solidFill>
                  <a:srgbClr val="C00000"/>
                </a:solidFill>
              </a:rPr>
              <a:t>False</a:t>
            </a:r>
            <a:r>
              <a:rPr lang="en-US" sz="3200" dirty="0"/>
              <a:t> </a:t>
            </a:r>
            <a:r>
              <a:rPr lang="th-TH" sz="3200" dirty="0"/>
              <a:t>ใน</a:t>
            </a:r>
            <a:br>
              <a:rPr lang="th-TH" sz="3200" dirty="0"/>
            </a:br>
            <a:r>
              <a:rPr lang="th-TH" sz="3200" dirty="0"/>
              <a:t>ที่สุด</a:t>
            </a:r>
            <a:r>
              <a:rPr lang="en-US" sz="3200" dirty="0"/>
              <a:t> </a:t>
            </a:r>
            <a:endParaRPr lang="th-TH" sz="3200" dirty="0"/>
          </a:p>
          <a:p>
            <a:pPr lvl="1"/>
            <a:r>
              <a:rPr lang="th-TH" sz="3200" dirty="0"/>
              <a:t>เพื่อที่ </a:t>
            </a:r>
            <a:r>
              <a:rPr lang="en-US" sz="3200" dirty="0"/>
              <a:t>loop </a:t>
            </a:r>
            <a:r>
              <a:rPr lang="th-TH" sz="3200" dirty="0"/>
              <a:t>จะได้หยุดการทำงาน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56408" y="1600200"/>
            <a:ext cx="5631184" cy="180350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countdown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n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    n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n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1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'Blastoff!'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48561" y="5491264"/>
            <a:ext cx="3333439" cy="9144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u="sng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Boolean_expression</a:t>
            </a:r>
            <a:r>
              <a:rPr lang="en-US" dirty="0">
                <a:solidFill>
                  <a:srgbClr val="FF33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th-TH" dirty="0">
              <a:solidFill>
                <a:srgbClr val="FF33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33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☐☐☐☐</a:t>
            </a:r>
            <a:r>
              <a:rPr lang="en-US" i="1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loopBody</a:t>
            </a:r>
            <a:endParaRPr lang="th-TH" i="1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11" name="Line Callout 2 (Accent Bar) 10"/>
          <p:cNvSpPr/>
          <p:nvPr/>
        </p:nvSpPr>
        <p:spPr>
          <a:xfrm flipH="1">
            <a:off x="95250" y="2133600"/>
            <a:ext cx="1333500" cy="4572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6124"/>
              <a:gd name="adj6" fmla="val -92875"/>
            </a:avLst>
          </a:prstGeom>
          <a:ln>
            <a:solidFill>
              <a:srgbClr val="208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latin typeface="Consolas" panose="020B0609020204030204" pitchFamily="49" charset="0"/>
                <a:cs typeface="Consolas" panose="020B0609020204030204" pitchFamily="49" charset="0"/>
              </a:rPr>
              <a:t>Repetition Statement</a:t>
            </a:r>
          </a:p>
        </p:txBody>
      </p:sp>
      <p:sp>
        <p:nvSpPr>
          <p:cNvPr id="12" name="Line Callout 2 (Accent Bar) 11"/>
          <p:cNvSpPr/>
          <p:nvPr/>
        </p:nvSpPr>
        <p:spPr>
          <a:xfrm>
            <a:off x="5287346" y="1134040"/>
            <a:ext cx="2789853" cy="19152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01523"/>
              <a:gd name="adj6" fmla="val -43833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Initially sets the condition</a:t>
            </a:r>
          </a:p>
        </p:txBody>
      </p:sp>
      <p:sp>
        <p:nvSpPr>
          <p:cNvPr id="13" name="Line Callout 2 (Accent Bar) 12"/>
          <p:cNvSpPr/>
          <p:nvPr/>
        </p:nvSpPr>
        <p:spPr>
          <a:xfrm>
            <a:off x="5588336" y="2397868"/>
            <a:ext cx="1752600" cy="2286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20832"/>
              <a:gd name="adj6" fmla="val -6686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Alters the condition</a:t>
            </a:r>
          </a:p>
        </p:txBody>
      </p:sp>
      <p:sp>
        <p:nvSpPr>
          <p:cNvPr id="14" name="Line Callout 2 (Accent Bar) 13"/>
          <p:cNvSpPr/>
          <p:nvPr/>
        </p:nvSpPr>
        <p:spPr>
          <a:xfrm>
            <a:off x="6248401" y="1836687"/>
            <a:ext cx="1523999" cy="2079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29635"/>
              <a:gd name="adj6" fmla="val -125108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Conditions</a:t>
            </a:r>
          </a:p>
        </p:txBody>
      </p:sp>
    </p:spTree>
    <p:extLst>
      <p:ext uri="{BB962C8B-B14F-4D97-AF65-F5344CB8AC3E}">
        <p14:creationId xmlns:p14="http://schemas.microsoft.com/office/powerpoint/2010/main" val="225129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/>
              <a:t> loop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ในการออกแบบ </a:t>
            </a:r>
            <a:r>
              <a:rPr lang="en-US" sz="3200" dirty="0"/>
              <a:t>algorithm Loop </a:t>
            </a:r>
            <a:r>
              <a:rPr lang="th-TH" sz="3200" dirty="0"/>
              <a:t>ทุก </a:t>
            </a:r>
            <a:r>
              <a:rPr lang="en-US" sz="3200" dirty="0"/>
              <a:t>loop </a:t>
            </a:r>
            <a:r>
              <a:rPr lang="th-TH" sz="3200" dirty="0"/>
              <a:t>จะต้องหยุดการทำงาน </a:t>
            </a:r>
            <a:r>
              <a:rPr lang="en-US" sz="3200" dirty="0"/>
              <a:t>(terminate) </a:t>
            </a:r>
            <a:r>
              <a:rPr lang="th-TH" sz="3200" dirty="0"/>
              <a:t>ในที่สุด</a:t>
            </a:r>
          </a:p>
          <a:p>
            <a:r>
              <a:rPr lang="en-US" sz="3200" dirty="0"/>
              <a:t>Loop </a:t>
            </a:r>
            <a:r>
              <a:rPr lang="th-TH" sz="3200" dirty="0"/>
              <a:t>ที่ทำงานไปเรื่อยโดยไม่หยุดเรียกว่า </a:t>
            </a:r>
            <a:r>
              <a:rPr lang="en-US" sz="3200" dirty="0"/>
              <a:t>infinite loop</a:t>
            </a:r>
          </a:p>
          <a:p>
            <a:r>
              <a:rPr lang="en-US" sz="3200" dirty="0"/>
              <a:t>Classic Example </a:t>
            </a:r>
            <a:r>
              <a:rPr lang="th-TH" sz="3200" dirty="0"/>
              <a:t>ของ</a:t>
            </a:r>
            <a:r>
              <a:rPr lang="en-US" sz="3200" dirty="0"/>
              <a:t> infinite loop</a:t>
            </a:r>
          </a:p>
          <a:p>
            <a:pPr lvl="1"/>
            <a:r>
              <a:rPr lang="th-TH" sz="3200" dirty="0"/>
              <a:t>วิธีใช้ </a:t>
            </a:r>
            <a:r>
              <a:rPr lang="en-US" sz="3200" dirty="0"/>
              <a:t>shampoo </a:t>
            </a:r>
          </a:p>
          <a:p>
            <a:pPr lvl="2"/>
            <a:r>
              <a:rPr lang="en-US" sz="2800" dirty="0"/>
              <a:t>Lather, Rise, Repeat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186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4F271C"/>
                </a:solidFill>
              </a:rPr>
              <a:t> loop</a:t>
            </a:r>
            <a:r>
              <a:rPr lang="th-TH" dirty="0">
                <a:solidFill>
                  <a:srgbClr val="4F271C"/>
                </a:solidFill>
              </a:rPr>
              <a:t> </a:t>
            </a:r>
            <a:r>
              <a:rPr lang="en-US" dirty="0">
                <a:solidFill>
                  <a:srgbClr val="4F271C"/>
                </a:solidFill>
              </a:rPr>
              <a:t>[3]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038600"/>
            <a:ext cx="7620000" cy="2362200"/>
          </a:xfrm>
        </p:spPr>
        <p:txBody>
          <a:bodyPr>
            <a:normAutofit/>
          </a:bodyPr>
          <a:lstStyle/>
          <a:p>
            <a:r>
              <a:rPr lang="th-TH" sz="2800" dirty="0"/>
              <a:t>เราสามารถจำลองการ</a:t>
            </a:r>
            <a:r>
              <a:rPr lang="en-US" sz="2800" dirty="0"/>
              <a:t> run </a:t>
            </a:r>
            <a:r>
              <a:rPr lang="th-TH" sz="2800" dirty="0"/>
              <a:t>ของ </a:t>
            </a:r>
            <a:r>
              <a:rPr lang="en-US" sz="2800" dirty="0"/>
              <a:t>loop </a:t>
            </a:r>
            <a:r>
              <a:rPr lang="th-TH" sz="2800" dirty="0"/>
              <a:t>ได้โดยการเขียน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pPr algn="l"/>
            <a:r>
              <a:rPr lang="en-US" dirty="0" err="1"/>
              <a:t>Guttag</a:t>
            </a:r>
            <a:r>
              <a:rPr lang="en-US" dirty="0"/>
              <a:t>, John V. </a:t>
            </a:r>
            <a:r>
              <a:rPr lang="en-US" i="1" dirty="0"/>
              <a:t>Introduction to Computation and Programming Using Python, Revised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620000" cy="24384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itersLeft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itersLeft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r>
              <a:rPr lang="th-TH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	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Square an integer, the hard way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itersLeft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itersLeft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'*'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= 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ans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62000" y="4552544"/>
          <a:ext cx="76200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41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test</a:t>
                      </a:r>
                      <a:r>
                        <a:rPr lang="en-US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#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ans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itersLeft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1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1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1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__________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__________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__________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16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__________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__________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__________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029200" y="503238"/>
            <a:ext cx="33528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ในกรณีใดบ้างที่โปรแกรม จะ </a:t>
            </a:r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terminate?</a:t>
            </a:r>
          </a:p>
        </p:txBody>
      </p:sp>
    </p:spTree>
    <p:extLst>
      <p:ext uri="{BB962C8B-B14F-4D97-AF65-F5344CB8AC3E}">
        <p14:creationId xmlns:p14="http://schemas.microsoft.com/office/powerpoint/2010/main" val="276421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/>
              <a:t>Example 1: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dirty="0"/>
              <a:t>he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uclidean </a:t>
            </a:r>
            <a:r>
              <a:rPr lang="en-US" dirty="0">
                <a:solidFill>
                  <a:schemeClr val="accent1"/>
                </a:solidFill>
              </a:rPr>
              <a:t>A</a:t>
            </a:r>
            <a:r>
              <a:rPr lang="en-US" dirty="0"/>
              <a:t>lgorithm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For example </a:t>
            </a:r>
            <a:r>
              <a:rPr lang="en-US" sz="2000" b="0" dirty="0">
                <a:latin typeface="Georgia" panose="02040502050405020303" pitchFamily="18" charset="0"/>
              </a:rPr>
              <a:t>246</a:t>
            </a:r>
            <a:r>
              <a:rPr lang="en-US" sz="3200" dirty="0"/>
              <a:t> and </a:t>
            </a:r>
            <a:r>
              <a:rPr lang="en-US" sz="2000" b="0" dirty="0">
                <a:latin typeface="Georgia" panose="02040502050405020303" pitchFamily="18" charset="0"/>
              </a:rPr>
              <a:t>72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เราจะเปลี่ยน </a:t>
            </a:r>
            <a:r>
              <a:rPr lang="en-US" sz="3200" dirty="0"/>
              <a:t>algorithm </a:t>
            </a:r>
            <a:r>
              <a:rPr lang="th-TH" sz="3200" dirty="0"/>
              <a:t>นี้เป็น</a:t>
            </a:r>
            <a:r>
              <a:rPr lang="en-US" sz="3200" dirty="0"/>
              <a:t> loop </a:t>
            </a:r>
            <a:r>
              <a:rPr lang="th-TH" sz="3200" dirty="0"/>
              <a:t>ได้อย่างไร</a:t>
            </a:r>
            <a:r>
              <a:rPr lang="en-US" sz="3200" dirty="0"/>
              <a:t>?</a:t>
            </a:r>
          </a:p>
          <a:p>
            <a:pPr lvl="1"/>
            <a:r>
              <a:rPr lang="th-TH" sz="3200" dirty="0"/>
              <a:t>ตั้งชื่อให้แต่ละ </a:t>
            </a:r>
            <a:r>
              <a:rPr lang="en-US" sz="3200" dirty="0"/>
              <a:t>column (</a:t>
            </a:r>
            <a:r>
              <a:rPr lang="th-TH" sz="3200" dirty="0"/>
              <a:t>นี่คือชื่อ </a:t>
            </a:r>
            <a:r>
              <a:rPr lang="en-US" sz="3200" dirty="0"/>
              <a:t>variable)</a:t>
            </a:r>
          </a:p>
          <a:p>
            <a:pPr lvl="1"/>
            <a:r>
              <a:rPr lang="en-US" sz="3200" dirty="0"/>
              <a:t>Loop terminate </a:t>
            </a:r>
            <a:r>
              <a:rPr lang="th-TH" sz="3200" dirty="0"/>
              <a:t>เมื่อไร</a:t>
            </a:r>
            <a:r>
              <a:rPr lang="en-US" sz="3200" dirty="0"/>
              <a:t> </a:t>
            </a:r>
            <a:r>
              <a:rPr lang="en-US" sz="3200" dirty="0">
                <a:solidFill>
                  <a:schemeClr val="bg1">
                    <a:lumMod val="75000"/>
                  </a:schemeClr>
                </a:solidFill>
              </a:rPr>
              <a:t>________________</a:t>
            </a:r>
          </a:p>
          <a:p>
            <a:pPr lvl="1"/>
            <a:r>
              <a:rPr lang="th-TH" sz="3200" dirty="0"/>
              <a:t>ผลลัพธ์ที่ต้องการอยู่ใน </a:t>
            </a:r>
            <a:r>
              <a:rPr lang="en-US" sz="3200" dirty="0"/>
              <a:t>variable </a:t>
            </a:r>
            <a:r>
              <a:rPr lang="th-TH" sz="3200" dirty="0"/>
              <a:t>ชื่ออะไร</a:t>
            </a:r>
            <a:r>
              <a:rPr lang="en-US" sz="3200" dirty="0"/>
              <a:t> </a:t>
            </a:r>
            <a:r>
              <a:rPr lang="en-US" sz="3200" dirty="0">
                <a:solidFill>
                  <a:schemeClr val="bg1">
                    <a:lumMod val="75000"/>
                  </a:schemeClr>
                </a:solidFill>
              </a:rPr>
              <a:t>______________</a:t>
            </a:r>
            <a:endParaRPr lang="th-TH" sz="3200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11" y="2198731"/>
            <a:ext cx="4300989" cy="24689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08145" y="1848256"/>
            <a:ext cx="32573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endParaRPr lang="en-US" sz="2000" cap="none" spc="0" dirty="0">
              <a:ln w="22225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79745" y="1848256"/>
            <a:ext cx="32573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2000" cap="none" spc="0" dirty="0">
              <a:ln w="22225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75145" y="1848256"/>
            <a:ext cx="32573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endParaRPr lang="en-US" sz="2000" cap="none" spc="0" dirty="0">
              <a:ln w="22225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53000" y="1848257"/>
            <a:ext cx="3886200" cy="272374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gcd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r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</a:t>
            </a:r>
            <a:endParaRPr lang="en-US" sz="20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20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20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</a:t>
            </a:r>
            <a:endParaRPr lang="en-US" sz="20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sz="20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25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0" grpId="0"/>
      <p:bldP spid="1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4000" dirty="0"/>
              <a:t>Example 2: </a:t>
            </a:r>
            <a:r>
              <a:rPr lang="en-US" dirty="0"/>
              <a:t>Number Guessing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Problem Statement:</a:t>
            </a:r>
          </a:p>
          <a:p>
            <a:pPr lvl="1"/>
            <a:r>
              <a:rPr lang="th-TH" sz="3200" dirty="0"/>
              <a:t>ต้องการเขียนโปรแกรมเพื่อให้ </a:t>
            </a:r>
            <a:r>
              <a:rPr lang="en-US" sz="3200" dirty="0"/>
              <a:t>user </a:t>
            </a:r>
            <a:r>
              <a:rPr lang="th-TH" sz="3200" dirty="0"/>
              <a:t>เล่นเกมทายเลข ระหว่าง </a:t>
            </a:r>
            <a:r>
              <a:rPr lang="en-US" sz="3200" dirty="0"/>
              <a:t>1 – 20 </a:t>
            </a:r>
            <a:r>
              <a:rPr lang="th-TH" sz="3200" dirty="0"/>
              <a:t>โดยจะทายได้ทั้งหมด </a:t>
            </a:r>
            <a:r>
              <a:rPr lang="en-US" sz="3200" dirty="0"/>
              <a:t>5 </a:t>
            </a:r>
            <a:r>
              <a:rPr lang="th-TH" sz="3200" dirty="0"/>
              <a:t>ครั้ง หายเลขที่ทายต่ำไป หรือสูงไปจะมีคำใบ้บอก</a:t>
            </a:r>
          </a:p>
          <a:p>
            <a:pPr lvl="1"/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810000"/>
            <a:ext cx="7620000" cy="2020112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 python number_guess.py</a:t>
            </a:r>
          </a:p>
          <a:p>
            <a:r>
              <a:rPr lang="en-US" dirty="0">
                <a:solidFill>
                  <a:schemeClr val="tx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Input number: </a:t>
            </a:r>
            <a:r>
              <a:rPr lang="en-US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 is too low</a:t>
            </a:r>
          </a:p>
          <a:p>
            <a:r>
              <a:rPr lang="en-US" dirty="0">
                <a:solidFill>
                  <a:schemeClr val="tx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Input number: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 is too high</a:t>
            </a:r>
          </a:p>
          <a:p>
            <a:r>
              <a:rPr lang="en-US" dirty="0">
                <a:solidFill>
                  <a:schemeClr val="tx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Input number: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 is correct!</a:t>
            </a:r>
            <a:endParaRPr lang="nn-NO" dirty="0">
              <a:solidFill>
                <a:schemeClr val="tx1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25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Execution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983162"/>
          </a:xfrm>
        </p:spPr>
        <p:txBody>
          <a:bodyPr>
            <a:normAutofit/>
          </a:bodyPr>
          <a:lstStyle/>
          <a:p>
            <a:r>
              <a:rPr lang="en-US" sz="3200" dirty="0"/>
              <a:t>Condition Statement </a:t>
            </a:r>
            <a:r>
              <a:rPr lang="th-TH" sz="3200" dirty="0"/>
              <a:t>ประกอบด้วย </a:t>
            </a:r>
            <a:r>
              <a:rPr lang="en-US" sz="3200" dirty="0"/>
              <a:t>3 </a:t>
            </a:r>
            <a:r>
              <a:rPr lang="th-TH" sz="3200" dirty="0"/>
              <a:t>ส่วน</a:t>
            </a:r>
          </a:p>
          <a:p>
            <a:pPr marL="628650" indent="-514350">
              <a:buClr>
                <a:srgbClr val="FC5D04"/>
              </a:buClr>
              <a:buFont typeface="+mj-lt"/>
              <a:buAutoNum type="arabicPeriod"/>
            </a:pPr>
            <a:r>
              <a:rPr lang="en-US" sz="2800" dirty="0"/>
              <a:t>Test</a:t>
            </a:r>
          </a:p>
          <a:p>
            <a:pPr marL="628650" indent="-514350">
              <a:buClr>
                <a:srgbClr val="FC5D04"/>
              </a:buClr>
              <a:buFont typeface="+mj-lt"/>
              <a:buAutoNum type="arabicPeriod"/>
            </a:pPr>
            <a:r>
              <a:rPr lang="en-US" sz="2800" dirty="0"/>
              <a:t>Block of Code when Test is </a:t>
            </a:r>
            <a:r>
              <a:rPr lang="en-US" sz="2800" dirty="0">
                <a:solidFill>
                  <a:srgbClr val="208050"/>
                </a:solidFill>
              </a:rPr>
              <a:t>True</a:t>
            </a:r>
          </a:p>
          <a:p>
            <a:pPr marL="628650" indent="-514350">
              <a:buClr>
                <a:srgbClr val="FC5D04"/>
              </a:buClr>
              <a:buFont typeface="+mj-lt"/>
              <a:buAutoNum type="arabicPeriod"/>
            </a:pPr>
            <a:r>
              <a:rPr lang="en-US" sz="2800" i="1" u="sng" dirty="0"/>
              <a:t>Optional</a:t>
            </a:r>
            <a:r>
              <a:rPr lang="en-US" sz="2800" dirty="0"/>
              <a:t> Block when Test is </a:t>
            </a:r>
            <a:r>
              <a:rPr lang="en-US" sz="2800" dirty="0">
                <a:solidFill>
                  <a:srgbClr val="C00000"/>
                </a:solidFill>
              </a:rPr>
              <a:t>False</a:t>
            </a:r>
          </a:p>
          <a:p>
            <a:endParaRPr lang="en-US" sz="3200" dirty="0"/>
          </a:p>
          <a:p>
            <a:r>
              <a:rPr lang="th-TH" sz="2800" dirty="0"/>
              <a:t>หลังจากการดำเนินการ</a:t>
            </a:r>
            <a:r>
              <a:rPr lang="en-US" sz="2800" dirty="0"/>
              <a:t> conditional statement </a:t>
            </a:r>
            <a:br>
              <a:rPr lang="th-TH" sz="2800" dirty="0"/>
            </a:br>
            <a:r>
              <a:rPr lang="th-TH" sz="2800" dirty="0"/>
              <a:t>แล้ว ก็จะดำเนินการในชุดคำสั่งหลังจากนั้นต่อไป</a:t>
            </a:r>
            <a:endParaRPr lang="en-US" sz="2800" dirty="0"/>
          </a:p>
          <a:p>
            <a:r>
              <a:rPr lang="th-TH" sz="2800" dirty="0"/>
              <a:t>ในภาษา </a:t>
            </a:r>
            <a:r>
              <a:rPr lang="en-US" sz="2800" dirty="0"/>
              <a:t>Python</a:t>
            </a:r>
            <a:r>
              <a:rPr lang="th-TH" sz="2800" dirty="0"/>
              <a:t> </a:t>
            </a:r>
            <a:br>
              <a:rPr lang="en-US" sz="2800" dirty="0"/>
            </a:br>
            <a:r>
              <a:rPr lang="en-US" sz="2800" dirty="0"/>
              <a:t>Conditional Statement </a:t>
            </a:r>
            <a:r>
              <a:rPr lang="th-TH" sz="2800" dirty="0"/>
              <a:t>จะอยู่ในรูป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Introduction to Computation and Programming Using Python, Revised - </a:t>
            </a:r>
            <a:r>
              <a:rPr lang="en-US" dirty="0" err="1"/>
              <a:t>Guttag</a:t>
            </a:r>
            <a:r>
              <a:rPr lang="en-US" dirty="0"/>
              <a:t>, John V.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872" y="1752600"/>
            <a:ext cx="3392528" cy="31587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59344" y="2439791"/>
            <a:ext cx="3310128" cy="1600200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C5D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solidFill>
                  <a:srgbClr val="FF33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Conditional Statement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7541010" y="2468889"/>
            <a:ext cx="19166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22225">
                  <a:solidFill>
                    <a:srgbClr val="FF7700"/>
                  </a:solidFill>
                  <a:prstDash val="solid"/>
                </a:ln>
                <a:solidFill>
                  <a:srgbClr val="FFC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50410" y="2945199"/>
            <a:ext cx="19166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22225">
                  <a:solidFill>
                    <a:srgbClr val="FF7700"/>
                  </a:solidFill>
                  <a:prstDash val="solid"/>
                </a:ln>
                <a:solidFill>
                  <a:srgbClr val="FFC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2727" y="2945199"/>
            <a:ext cx="19166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22225">
                  <a:solidFill>
                    <a:srgbClr val="FF7700"/>
                  </a:solidFill>
                  <a:prstDash val="solid"/>
                </a:ln>
                <a:solidFill>
                  <a:srgbClr val="FFC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22976" y="5867400"/>
            <a:ext cx="3346600" cy="568534"/>
          </a:xfrm>
          <a:prstGeom prst="rect">
            <a:avLst/>
          </a:prstGeom>
          <a:solidFill>
            <a:srgbClr val="DEC8EE">
              <a:alpha val="50000"/>
            </a:srgbClr>
          </a:solidFill>
          <a:ln>
            <a:solidFill>
              <a:srgbClr val="DEC8EE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>
              <a:lnSpc>
                <a:spcPct val="50000"/>
              </a:lnSpc>
            </a:pP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optional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22976" y="5248656"/>
            <a:ext cx="3346600" cy="118965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Boolean expression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block of code </a:t>
            </a:r>
          </a:p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block of code </a:t>
            </a:r>
            <a:endParaRPr lang="en-US" i="1" dirty="0">
              <a:solidFill>
                <a:srgbClr val="208050"/>
              </a:solidFill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7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9" grpId="0"/>
      <p:bldP spid="10" grpId="0"/>
      <p:bldP spid="11" grpId="0"/>
      <p:bldP spid="13" grpId="0" animBg="1"/>
      <p:bldP spid="1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4000" dirty="0"/>
              <a:t>Example 2: </a:t>
            </a:r>
            <a:r>
              <a:rPr lang="en-US" dirty="0"/>
              <a:t>Number Guessing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sz="3200" dirty="0"/>
              <a:t>เนื่องจากจำนวนครั้งที่วน</a:t>
            </a:r>
            <a:r>
              <a:rPr lang="en-US" sz="3200" dirty="0"/>
              <a:t> loop </a:t>
            </a:r>
            <a:r>
              <a:rPr lang="th-TH" sz="3200" dirty="0"/>
              <a:t>มีค่าคงที่คือไม่เกิน </a:t>
            </a:r>
            <a:r>
              <a:rPr lang="en-US" sz="3200" dirty="0"/>
              <a:t>5 </a:t>
            </a:r>
            <a:endParaRPr lang="th-TH" sz="3200" dirty="0"/>
          </a:p>
          <a:p>
            <a:pPr lvl="1"/>
            <a:r>
              <a:rPr lang="th-TH" sz="3200" dirty="0"/>
              <a:t>พิจารณาใช้ </a:t>
            </a:r>
            <a:r>
              <a:rPr lang="en-US" sz="3200" dirty="0"/>
              <a:t>for loop</a:t>
            </a:r>
          </a:p>
          <a:p>
            <a:pPr marL="411480" lvl="1" indent="0">
              <a:buNone/>
            </a:pPr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กรณีทายถูก </a:t>
            </a:r>
            <a:r>
              <a:rPr lang="en-US" sz="3200" dirty="0"/>
              <a:t>(</a:t>
            </a:r>
            <a:r>
              <a:rPr lang="th-TH" sz="3200" dirty="0"/>
              <a:t>บรรทัดที่ </a:t>
            </a:r>
            <a:r>
              <a:rPr lang="en-US" sz="3200" dirty="0"/>
              <a:t>09) </a:t>
            </a:r>
            <a:r>
              <a:rPr lang="th-TH" sz="3200" dirty="0"/>
              <a:t>โปรแกรมจะต้องออกจาก </a:t>
            </a:r>
            <a:r>
              <a:rPr lang="en-US" sz="3200" dirty="0"/>
              <a:t>loop</a:t>
            </a:r>
          </a:p>
          <a:p>
            <a:pPr lvl="1"/>
            <a:r>
              <a:rPr lang="th-TH" sz="3200" dirty="0"/>
              <a:t>ใช้คำสั่ง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</a:p>
          <a:p>
            <a:pPr marL="411480" lvl="1" indent="0">
              <a:buNone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387084"/>
            <a:ext cx="7620000" cy="28194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guess_num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key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n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"Input number: 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"is correct"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______________________</a:t>
            </a:r>
            <a:endParaRPr lang="en-US" sz="16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"is too high"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"is too low"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th-TH" sz="1600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 </a:t>
            </a:r>
            <a:endParaRPr lang="en-US" sz="16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47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</a:t>
            </a:r>
            <a:r>
              <a:rPr lang="en-US" altLang="zh-CN" dirty="0">
                <a:solidFill>
                  <a:srgbClr val="505046"/>
                </a:solidFill>
              </a:rPr>
              <a:t> </a:t>
            </a:r>
            <a:r>
              <a:rPr lang="en-US" altLang="zh-CN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zh-CN" dirty="0">
                <a:solidFill>
                  <a:srgbClr val="505046"/>
                </a:solidFill>
              </a:rPr>
              <a:t> </a:t>
            </a:r>
            <a:r>
              <a:rPr lang="en-US" altLang="zh-CN" dirty="0"/>
              <a:t>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เราสามารถใช้คำสั่ง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h-TH" sz="3200" dirty="0"/>
              <a:t>เพื่อออกจาก </a:t>
            </a:r>
            <a:r>
              <a:rPr lang="en-US" sz="3200" dirty="0"/>
              <a:t>loop</a:t>
            </a:r>
            <a:r>
              <a:rPr lang="th-TH" sz="3200" dirty="0"/>
              <a:t> </a:t>
            </a:r>
            <a:r>
              <a:rPr lang="en-US" sz="3200" dirty="0"/>
              <a:t>(</a:t>
            </a:r>
            <a:r>
              <a:rPr lang="th-TH" sz="3200" dirty="0"/>
              <a:t>ชั้นปัจจุบัน</a:t>
            </a:r>
            <a:r>
              <a:rPr lang="en-US" sz="3200" dirty="0"/>
              <a:t>)</a:t>
            </a:r>
            <a:r>
              <a:rPr lang="th-TH" sz="3200" dirty="0"/>
              <a:t> ได้ตามเงื่อนไขที่ระบุ โดยคำสั่งอื่นๆ ภายใน </a:t>
            </a:r>
            <a:r>
              <a:rPr lang="en-US" sz="3200" dirty="0"/>
              <a:t>loop </a:t>
            </a:r>
            <a:r>
              <a:rPr lang="th-TH" sz="3200" dirty="0"/>
              <a:t>หลังจาก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sz="3200" dirty="0"/>
              <a:t> </a:t>
            </a:r>
            <a:r>
              <a:rPr lang="th-TH" sz="3200" dirty="0"/>
              <a:t>จะถูกข้ามไป</a:t>
            </a:r>
          </a:p>
          <a:p>
            <a:r>
              <a:rPr lang="th-TH" sz="3200" dirty="0"/>
              <a:t>ใช้ได้กับคำสั่ง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while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</p:spTree>
    <p:extLst>
      <p:ext uri="{BB962C8B-B14F-4D97-AF65-F5344CB8AC3E}">
        <p14:creationId xmlns:p14="http://schemas.microsoft.com/office/powerpoint/2010/main" val="388516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Score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077200" cy="4800600"/>
          </a:xfrm>
        </p:spPr>
        <p:txBody>
          <a:bodyPr>
            <a:normAutofit/>
          </a:bodyPr>
          <a:lstStyle/>
          <a:p>
            <a:r>
              <a:rPr lang="en-US" sz="2800" dirty="0"/>
              <a:t>Problem Statement: </a:t>
            </a:r>
            <a:r>
              <a:rPr lang="th-TH" sz="2800" dirty="0"/>
              <a:t>ต้องการเขียนฟังก์ชันเพื่อรับคะแนน</a:t>
            </a:r>
            <a:r>
              <a:rPr lang="en-US" sz="2800" dirty="0"/>
              <a:t> </a:t>
            </a:r>
            <a:r>
              <a:rPr lang="th-TH" sz="2800" dirty="0"/>
              <a:t>ระหว่าง </a:t>
            </a:r>
            <a:r>
              <a:rPr lang="en-US" sz="2800" dirty="0"/>
              <a:t>0 – 100 </a:t>
            </a:r>
            <a:r>
              <a:rPr lang="th-TH" sz="2800" dirty="0"/>
              <a:t>ของ นักเรียน </a:t>
            </a:r>
            <a:r>
              <a:rPr lang="en-US" sz="2800" dirty="0"/>
              <a:t>30 </a:t>
            </a:r>
            <a:r>
              <a:rPr lang="th-TH" sz="2800" dirty="0"/>
              <a:t>คนเพื่อหาค่าเฉลี่ย</a:t>
            </a:r>
            <a:r>
              <a:rPr lang="en-US" sz="2800" dirty="0"/>
              <a:t> </a:t>
            </a:r>
            <a:r>
              <a:rPr lang="th-TH" sz="2800" dirty="0"/>
              <a:t>โดยไม่พิจารณาคะแนนในช่วงที่ไม่ถูกต้อง </a:t>
            </a:r>
            <a:r>
              <a:rPr lang="en-US" sz="2800" dirty="0"/>
              <a:t>(</a:t>
            </a:r>
            <a:r>
              <a:rPr lang="th-TH" sz="2800" dirty="0"/>
              <a:t>น้อยกว่า </a:t>
            </a:r>
            <a:r>
              <a:rPr lang="en-US" sz="2800" dirty="0"/>
              <a:t>0 </a:t>
            </a:r>
            <a:r>
              <a:rPr lang="th-TH" sz="2800" dirty="0"/>
              <a:t>หรือ มากกว่า </a:t>
            </a:r>
            <a:r>
              <a:rPr lang="en-US" sz="2800" dirty="0"/>
              <a:t>100)</a:t>
            </a:r>
            <a:endParaRPr lang="th-TH" sz="2800" dirty="0"/>
          </a:p>
          <a:p>
            <a:pPr lvl="1"/>
            <a:endParaRPr lang="th-TH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932924"/>
            <a:ext cx="7620000" cy="377267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score_average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total_count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30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score_count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total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score_count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total_count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score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float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"Enter score: 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score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score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_______________________</a:t>
            </a:r>
            <a:endParaRPr lang="en-US" sz="16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total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total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score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score_count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score_count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+= 1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total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score_count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th-TH" sz="1500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 </a:t>
            </a:r>
            <a:endParaRPr lang="en-US" sz="15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0" y="3124200"/>
            <a:ext cx="3657600" cy="457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ทำไมในกรณีนี้ จึงไม่ควรใช้ </a:t>
            </a:r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for loop?</a:t>
            </a:r>
          </a:p>
        </p:txBody>
      </p:sp>
    </p:spTree>
    <p:extLst>
      <p:ext uri="{BB962C8B-B14F-4D97-AF65-F5344CB8AC3E}">
        <p14:creationId xmlns:p14="http://schemas.microsoft.com/office/powerpoint/2010/main" val="53043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4F271C"/>
                </a:solidFill>
              </a:rPr>
              <a:t>The</a:t>
            </a:r>
            <a:r>
              <a:rPr lang="en-US" altLang="zh-CN" dirty="0">
                <a:solidFill>
                  <a:srgbClr val="505046"/>
                </a:solidFill>
                <a:cs typeface="Consolas" panose="020B0609020204030204" pitchFamily="49" charset="0"/>
              </a:rPr>
              <a:t> </a:t>
            </a:r>
            <a:r>
              <a:rPr lang="en-US" altLang="zh-CN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continue</a:t>
            </a:r>
            <a:r>
              <a:rPr lang="en-US" altLang="zh-CN" dirty="0">
                <a:solidFill>
                  <a:srgbClr val="505046"/>
                </a:solidFill>
                <a:cs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4F271C"/>
                </a:solidFill>
              </a:rPr>
              <a:t>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continue</a:t>
            </a:r>
            <a:r>
              <a:rPr lang="en-US" sz="3200" dirty="0"/>
              <a:t> </a:t>
            </a:r>
            <a:r>
              <a:rPr lang="th-TH" sz="3200" dirty="0"/>
              <a:t>ใช้ได้กับ </a:t>
            </a:r>
            <a:r>
              <a:rPr lang="en-US" sz="3200" dirty="0"/>
              <a:t>loop </a:t>
            </a:r>
            <a:r>
              <a:rPr lang="th-TH" sz="3200" dirty="0"/>
              <a:t>เท่านั้นโดยจะ</a:t>
            </a:r>
            <a:r>
              <a:rPr lang="th-TH" sz="3200" dirty="0">
                <a:solidFill>
                  <a:srgbClr val="C00000"/>
                </a:solidFill>
              </a:rPr>
              <a:t>ข้าม</a:t>
            </a:r>
            <a:r>
              <a:rPr lang="th-TH" sz="3200" dirty="0"/>
              <a:t>คำสั่งที่เหลือภายใน </a:t>
            </a:r>
            <a:r>
              <a:rPr lang="en-US" sz="3200" dirty="0"/>
              <a:t>loop </a:t>
            </a:r>
            <a:r>
              <a:rPr lang="th-TH" sz="3200" dirty="0"/>
              <a:t>หลังจากคำสั่ง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continue</a:t>
            </a:r>
            <a:r>
              <a:rPr lang="en-US" sz="3200" dirty="0"/>
              <a:t> </a:t>
            </a:r>
            <a:r>
              <a:rPr lang="th-TH" sz="3200" dirty="0"/>
              <a:t>เพื่อไปวน</a:t>
            </a:r>
            <a:r>
              <a:rPr lang="en-US" sz="3200" dirty="0"/>
              <a:t> loop </a:t>
            </a:r>
            <a:r>
              <a:rPr lang="th-TH" sz="3200" dirty="0"/>
              <a:t>ในรอบถัดไป</a:t>
            </a:r>
            <a:endParaRPr lang="en-US" sz="3200" dirty="0"/>
          </a:p>
          <a:p>
            <a:r>
              <a:rPr lang="th-TH" sz="3200" dirty="0"/>
              <a:t>ใช้ได้กับคำสั่ง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while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097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altLang="zh-CN" dirty="0"/>
              <a:t>Basic Loop Structures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th-TH" altLang="zh-CN" sz="4100" dirty="0"/>
              <a:t>การสร้าง </a:t>
            </a:r>
            <a:r>
              <a:rPr lang="en-US" altLang="zh-CN" sz="4100" dirty="0"/>
              <a:t>Loop </a:t>
            </a:r>
            <a:r>
              <a:rPr lang="th-TH" altLang="zh-CN" sz="4100" dirty="0"/>
              <a:t>ประกอบด้วย 4 องค์ประกอบหลักคือ</a:t>
            </a:r>
            <a:endParaRPr lang="en-US" altLang="zh-CN" sz="4100" dirty="0"/>
          </a:p>
          <a:p>
            <a:pPr marL="857250" indent="-742950">
              <a:buFont typeface="+mj-lt"/>
              <a:buAutoNum type="arabicPeriod"/>
            </a:pPr>
            <a:r>
              <a:rPr lang="en-US" altLang="zh-CN" dirty="0"/>
              <a:t>Repetition statement: </a:t>
            </a:r>
            <a:r>
              <a:rPr lang="th-TH" altLang="zh-CN" dirty="0"/>
              <a:t>คำสั่งที่ใช้สำหรับการทำซ้ำ</a:t>
            </a:r>
            <a:endParaRPr lang="en-US" altLang="zh-CN" dirty="0"/>
          </a:p>
          <a:p>
            <a:pPr marL="777240" lvl="2" indent="0">
              <a:buNone/>
            </a:pPr>
            <a:r>
              <a:rPr lang="en-US" sz="2800" b="0" dirty="0"/>
              <a:t>☑ </a:t>
            </a:r>
            <a:r>
              <a:rPr lang="en-US" altLang="zh-CN" sz="2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 statement</a:t>
            </a:r>
          </a:p>
          <a:p>
            <a:pPr marL="777240" lvl="2" indent="0">
              <a:buNone/>
            </a:pPr>
            <a:r>
              <a:rPr lang="en-US" sz="2800" b="0" dirty="0"/>
              <a:t>☑ </a:t>
            </a:r>
            <a:r>
              <a:rPr lang="en-US" altLang="zh-CN" sz="26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statement</a:t>
            </a:r>
          </a:p>
          <a:p>
            <a:pPr marL="857250" indent="-742950">
              <a:buFont typeface="+mj-lt"/>
              <a:buAutoNum type="arabicPeriod"/>
            </a:pPr>
            <a:r>
              <a:rPr lang="en-US" altLang="zh-CN"/>
              <a:t>Condition</a:t>
            </a:r>
            <a:r>
              <a:rPr lang="en-US" altLang="zh-CN" dirty="0"/>
              <a:t>: </a:t>
            </a:r>
            <a:r>
              <a:rPr lang="th-TH" altLang="zh-CN" dirty="0"/>
              <a:t>เงื่อนไขของการทำซ้ำ</a:t>
            </a:r>
            <a:endParaRPr lang="en-US" altLang="zh-CN" dirty="0"/>
          </a:p>
          <a:p>
            <a:pPr marL="857250" indent="-742950">
              <a:buFont typeface="+mj-lt"/>
              <a:buAutoNum type="arabicPeriod"/>
            </a:pPr>
            <a:r>
              <a:rPr lang="en-US" altLang="zh-CN" dirty="0"/>
              <a:t>A statement that initially sets the condition being tested: </a:t>
            </a:r>
            <a:br>
              <a:rPr lang="en-US" altLang="zh-CN" dirty="0"/>
            </a:br>
            <a:r>
              <a:rPr lang="th-TH" altLang="zh-CN" dirty="0"/>
              <a:t>การตั้งค่าเริ่มต้นให้กับตัวแปรที่ใช้ในการควบคุมเงื่อนไข</a:t>
            </a:r>
            <a:endParaRPr lang="en-US" altLang="zh-CN" dirty="0"/>
          </a:p>
          <a:p>
            <a:pPr marL="857250" indent="-742950">
              <a:buFont typeface="+mj-lt"/>
              <a:buAutoNum type="arabicPeriod"/>
            </a:pPr>
            <a:r>
              <a:rPr lang="en-US" altLang="zh-CN" dirty="0"/>
              <a:t>A statement within the repeating section of code that alters the condition so that it eventually becomes false:</a:t>
            </a:r>
            <a:br>
              <a:rPr lang="en-US" altLang="zh-CN" dirty="0"/>
            </a:br>
            <a:r>
              <a:rPr lang="th-TH" altLang="zh-CN" dirty="0"/>
              <a:t>การเปลี่ยนแปลงค่าตัวแปรที่ใช้ในการควบคุมเงื่อนไข</a:t>
            </a:r>
            <a:r>
              <a:rPr lang="en-US" altLang="zh-CN" dirty="0"/>
              <a:t> </a:t>
            </a:r>
            <a:r>
              <a:rPr lang="th-TH" altLang="zh-CN" dirty="0"/>
              <a:t>ในการวนแต่ละครั้ง เพื่อให้เงื่อนไขเป็นเท็จในที่สุด</a:t>
            </a:r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 First Book of ANSI C, Fourth Edition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09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 fontScale="92500" lnSpcReduction="20000"/>
          </a:bodyPr>
          <a:lstStyle/>
          <a:p>
            <a:r>
              <a:rPr lang="th-TH" dirty="0"/>
              <a:t>การระบุ</a:t>
            </a:r>
            <a:r>
              <a:rPr lang="th-TH" dirty="0">
                <a:solidFill>
                  <a:srgbClr val="C00000"/>
                </a:solidFill>
              </a:rPr>
              <a:t>จำนวนครั้ง</a:t>
            </a:r>
            <a:r>
              <a:rPr lang="th-TH" dirty="0"/>
              <a:t>ที่ทำซ้ำไว้เป็น</a:t>
            </a:r>
            <a:r>
              <a:rPr lang="th-TH" u="sng" dirty="0">
                <a:solidFill>
                  <a:srgbClr val="C00000"/>
                </a:solidFill>
              </a:rPr>
              <a:t>ค่าคงที่</a:t>
            </a:r>
            <a:r>
              <a:rPr lang="th-TH" dirty="0"/>
              <a:t> ในบางครั้งอาจไม่ยืดหยุ่นเพียงพอกับปัญหาที่ต้องการแก้</a:t>
            </a:r>
          </a:p>
          <a:p>
            <a:pPr lvl="1"/>
            <a:r>
              <a:rPr lang="th-TH" dirty="0"/>
              <a:t>เช่นกรณีต้องการหาค่าเฉลี่ยของคะแนนของนักเรียนในชั้น แต่ไม่ทราบจำนวนนักเรียนล่วงหน้า</a:t>
            </a:r>
          </a:p>
          <a:p>
            <a:r>
              <a:rPr lang="th-TH" dirty="0"/>
              <a:t>สามารถแก้ปัญหาได้โดย</a:t>
            </a:r>
          </a:p>
          <a:p>
            <a:pPr lvl="1"/>
            <a:r>
              <a:rPr lang="th-TH" dirty="0"/>
              <a:t>ให้ </a:t>
            </a:r>
            <a:r>
              <a:rPr lang="en-US" dirty="0"/>
              <a:t>user </a:t>
            </a:r>
            <a:r>
              <a:rPr lang="th-TH" dirty="0"/>
              <a:t>ระบุจำนวนครั้งที่ต้องการทำซ้ำ ผ่าน </a:t>
            </a:r>
            <a:r>
              <a:rPr lang="en-US" dirty="0"/>
              <a:t>input</a:t>
            </a:r>
          </a:p>
          <a:p>
            <a:pPr lvl="1"/>
            <a:r>
              <a:rPr lang="th-TH" u="sng" dirty="0">
                <a:solidFill>
                  <a:srgbClr val="FF0000"/>
                </a:solidFill>
              </a:rPr>
              <a:t>หรือ</a:t>
            </a:r>
            <a:r>
              <a:rPr lang="th-TH" dirty="0"/>
              <a:t> อ่าน</a:t>
            </a:r>
            <a:r>
              <a:rPr lang="en-US" dirty="0"/>
              <a:t> input </a:t>
            </a:r>
            <a:r>
              <a:rPr lang="th-TH" dirty="0"/>
              <a:t>จาก </a:t>
            </a:r>
            <a:r>
              <a:rPr lang="en-US" dirty="0"/>
              <a:t>user </a:t>
            </a:r>
            <a:r>
              <a:rPr lang="th-TH" dirty="0"/>
              <a:t>จนเจอค่าที่ตกลงกันไว้ว่าใช้แสดงจุดสิ้นสุดของข้อมูล เช่น </a:t>
            </a:r>
            <a:r>
              <a:rPr lang="en-US" dirty="0"/>
              <a:t>-1</a:t>
            </a:r>
            <a:r>
              <a:rPr lang="th-TH" dirty="0"/>
              <a:t> หรือ </a:t>
            </a:r>
            <a:r>
              <a:rPr lang="en-US" dirty="0"/>
              <a:t>EOF (End of File)</a:t>
            </a:r>
            <a:endParaRPr lang="th-TH" dirty="0"/>
          </a:p>
          <a:p>
            <a:pPr lvl="2"/>
            <a:r>
              <a:rPr lang="th-TH" dirty="0"/>
              <a:t>ค่าที่ใช้แสดง</a:t>
            </a:r>
            <a:r>
              <a:rPr lang="th-TH" u="sng" dirty="0"/>
              <a:t>จุดเริ่มหรือสิ้นสุด</a:t>
            </a:r>
            <a:r>
              <a:rPr lang="th-TH" dirty="0"/>
              <a:t>ของข้อมูลในลักษณะนี้เรียกว่า </a:t>
            </a:r>
            <a:r>
              <a:rPr lang="en-US" i="1" dirty="0">
                <a:solidFill>
                  <a:srgbClr val="C00000"/>
                </a:solidFill>
              </a:rPr>
              <a:t>sentinels</a:t>
            </a:r>
            <a:endParaRPr lang="th-TH" i="1" dirty="0">
              <a:solidFill>
                <a:srgbClr val="C00000"/>
              </a:solidFill>
            </a:endParaRPr>
          </a:p>
          <a:p>
            <a:pPr lvl="2"/>
            <a:r>
              <a:rPr lang="th-TH" dirty="0"/>
              <a:t>ควรเลือกค่า </a:t>
            </a:r>
            <a:r>
              <a:rPr lang="en-US" dirty="0"/>
              <a:t>sentinels </a:t>
            </a:r>
            <a:r>
              <a:rPr lang="th-TH" dirty="0"/>
              <a:t>ให้</a:t>
            </a:r>
            <a:r>
              <a:rPr lang="th-TH" u="sng" dirty="0"/>
              <a:t>ไม่ทับซ้อน</a:t>
            </a:r>
            <a:r>
              <a:rPr lang="th-TH" dirty="0"/>
              <a:t>กับค่าของข้อมูลที่เป็นไปได้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 First Book of ANSI C, Fourth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42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Sentinels [2]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 First Book of ANSI C, Fourth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685800"/>
            <a:ext cx="9143999" cy="5867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score_average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SENTINEL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"Please enter students' score one for each line"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"and %d for termination: "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SENTINEL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total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0.0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count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b="1" dirty="0">
                <a:solidFill>
                  <a:srgbClr val="FF66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score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float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score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SENTINEL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break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total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score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count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count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</a:t>
            </a:r>
            <a:r>
              <a:rPr lang="en-US" sz="17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#why do we need this?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average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total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count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else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average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"The average of the %d numbers is %8.4f"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average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6968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Guttag</a:t>
            </a:r>
            <a:r>
              <a:rPr lang="en-US" dirty="0"/>
              <a:t>, John V. </a:t>
            </a:r>
            <a:r>
              <a:rPr lang="en-US" i="1" dirty="0"/>
              <a:t>Introduction to Computation and Programming Using Python, Revised</a:t>
            </a:r>
            <a:endParaRPr lang="th-TH" sz="3200" dirty="0"/>
          </a:p>
          <a:p>
            <a:r>
              <a:rPr lang="en-US" sz="3200" dirty="0"/>
              <a:t>http://en.wikibooks.org/wiki/Python_Programming/Conditional_Statements</a:t>
            </a:r>
          </a:p>
          <a:p>
            <a:r>
              <a:rPr lang="en-US" sz="3200" dirty="0"/>
              <a:t>https://docs.python.org/3/tutorial/controlflow.html</a:t>
            </a:r>
          </a:p>
          <a:p>
            <a:r>
              <a:rPr lang="en-US" sz="3200" dirty="0"/>
              <a:t>http://www.kosbie.net/cmu/spring-14/15-112/</a:t>
            </a:r>
          </a:p>
          <a:p>
            <a:r>
              <a:rPr lang="en-US" sz="3200" dirty="0"/>
              <a:t>https://docs.python.org/3/tutorial/controlflow.html</a:t>
            </a:r>
          </a:p>
          <a:p>
            <a:r>
              <a:rPr lang="en-US" sz="3200" dirty="0"/>
              <a:t>http://www.greenteapress.com/thinkpython/thinkCSpy/html/chap04.html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13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3200" dirty="0"/>
              <a:t>ชุดคำสั่งเงื่อนไขที่มีรูปแบบที่ง่ายที่สุด</a:t>
            </a:r>
          </a:p>
          <a:p>
            <a:pPr marL="114300" indent="0">
              <a:buNone/>
            </a:pPr>
            <a:endParaRPr lang="en-US" sz="3200" dirty="0"/>
          </a:p>
          <a:p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th-TH" sz="3200" dirty="0"/>
              <a:t>เราเรียก </a:t>
            </a:r>
            <a:r>
              <a:rPr lang="en-US" sz="3200" dirty="0"/>
              <a:t>Boolean Expression </a:t>
            </a:r>
            <a:r>
              <a:rPr lang="th-TH" sz="3200" dirty="0"/>
              <a:t>ในกรณีนี้ว่า </a:t>
            </a:r>
            <a:r>
              <a:rPr lang="en-US" sz="3200" dirty="0"/>
              <a:t>Condition</a:t>
            </a:r>
            <a:endParaRPr lang="th-TH" sz="3200" dirty="0"/>
          </a:p>
          <a:p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3200" dirty="0"/>
              <a:t> Statement </a:t>
            </a:r>
            <a:r>
              <a:rPr lang="th-TH" sz="3200" dirty="0"/>
              <a:t>มีลักษณะเหมือน </a:t>
            </a:r>
            <a:r>
              <a:rPr lang="en-US" sz="3200" dirty="0"/>
              <a:t>Function Definition </a:t>
            </a:r>
            <a:r>
              <a:rPr lang="th-TH" sz="3200" dirty="0"/>
              <a:t>คือ</a:t>
            </a:r>
            <a:endParaRPr lang="en-US" sz="3200" dirty="0"/>
          </a:p>
          <a:p>
            <a:pPr lvl="1"/>
            <a:r>
              <a:rPr lang="th-TH" sz="3200" dirty="0"/>
              <a:t>มี ส่วนบรรทัดแรกเป็น  </a:t>
            </a:r>
            <a:r>
              <a:rPr lang="en-US" sz="3200" dirty="0"/>
              <a:t>Header</a:t>
            </a:r>
            <a:r>
              <a:rPr lang="th-TH" sz="3200" dirty="0"/>
              <a:t> </a:t>
            </a:r>
            <a:r>
              <a:rPr lang="en-US" sz="3200" dirty="0"/>
              <a:t>(</a:t>
            </a:r>
            <a:r>
              <a:rPr lang="th-TH" sz="3200" dirty="0"/>
              <a:t>ตามด้วย </a:t>
            </a:r>
            <a:r>
              <a:rPr lang="en-US" sz="3200" dirty="0"/>
              <a:t>Colon </a:t>
            </a:r>
            <a:r>
              <a:rPr lang="en-US" sz="2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:</a:t>
            </a:r>
            <a:r>
              <a:rPr lang="en-US" sz="3200" dirty="0">
                <a:sym typeface="Wingdings" panose="05000000000000000000" pitchFamily="2" charset="2"/>
              </a:rPr>
              <a:t>) </a:t>
            </a:r>
            <a:r>
              <a:rPr lang="th-TH" sz="3200" dirty="0"/>
              <a:t>และมีส่วน </a:t>
            </a:r>
            <a:r>
              <a:rPr lang="en-US" sz="3200" dirty="0"/>
              <a:t>Body </a:t>
            </a:r>
            <a:r>
              <a:rPr lang="th-TH" sz="3200" dirty="0"/>
              <a:t>ที่ต้องย่อหน้า</a:t>
            </a:r>
          </a:p>
          <a:p>
            <a:pPr lvl="1"/>
            <a:r>
              <a:rPr lang="th-TH" sz="3200" dirty="0"/>
              <a:t>เราเรียก </a:t>
            </a:r>
            <a:r>
              <a:rPr lang="en-US" sz="3200" dirty="0"/>
              <a:t>Statement </a:t>
            </a:r>
            <a:r>
              <a:rPr lang="th-TH" sz="3200" dirty="0"/>
              <a:t>ในลักษณะนี้ว่า </a:t>
            </a:r>
            <a:r>
              <a:rPr lang="en-US" sz="3200" dirty="0"/>
              <a:t>Compound Statement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27622"/>
            <a:ext cx="7620000" cy="6562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Boolean expression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block of code 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0" y="5835826"/>
            <a:ext cx="4572000" cy="6562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"x is positive"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271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documents.lucidchart.com/documents/f3c14990-0d4d-4054-91ae-1303f33627d0/pages/0_0?a=367&amp;x=390&amp;y=184&amp;w=660&amp;h=792&amp;store=1&amp;accept=image%2F*&amp;auth=LCA%2051eb53b7e538a00c41b3fb6c9cf0307ba53dc316-ts%3D14342095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969489"/>
            <a:ext cx="4714875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5410200" cy="48006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3200" dirty="0"/>
              <a:t> Statement </a:t>
            </a:r>
            <a:r>
              <a:rPr lang="th-TH" sz="3200" dirty="0"/>
              <a:t>ในรูปแบบที่ 2 </a:t>
            </a:r>
            <a:r>
              <a:rPr lang="en-US" sz="3200" dirty="0"/>
              <a:t>(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else</a:t>
            </a:r>
            <a:r>
              <a:rPr lang="en-US" sz="3200" dirty="0"/>
              <a:t>) </a:t>
            </a:r>
            <a:r>
              <a:rPr lang="th-TH" sz="3200" dirty="0"/>
              <a:t>คือมีชุดคำสั่งที่เป็น</a:t>
            </a:r>
            <a:r>
              <a:rPr lang="th-TH" sz="3200" i="1" u="sng" dirty="0"/>
              <a:t>ทางเลือกอยู่ </a:t>
            </a:r>
            <a:r>
              <a:rPr lang="en-US" sz="3200" i="1" u="sng" dirty="0"/>
              <a:t>2 </a:t>
            </a:r>
            <a:r>
              <a:rPr lang="th-TH" sz="3200" i="1" u="sng" dirty="0"/>
              <a:t>ชุด</a:t>
            </a:r>
            <a:r>
              <a:rPr lang="th-TH" sz="3200" dirty="0"/>
              <a:t> โดยที่ </a:t>
            </a:r>
            <a:r>
              <a:rPr lang="en-US" sz="3200" dirty="0"/>
              <a:t>Conditional Statement </a:t>
            </a:r>
            <a:r>
              <a:rPr lang="th-TH" sz="3200" dirty="0"/>
              <a:t>จะเป็นตัวกำหนดว่า คำสั่งชุดไหนที่จะถูกดำเนินการ</a:t>
            </a:r>
            <a:r>
              <a:rPr lang="en-US" sz="3200" dirty="0"/>
              <a:t> </a:t>
            </a:r>
            <a:r>
              <a:rPr lang="th-TH" sz="3200" dirty="0"/>
              <a:t>โดยมีรูปแบบดังนี้</a:t>
            </a:r>
          </a:p>
          <a:p>
            <a:pPr marL="114300" indent="0">
              <a:buNone/>
            </a:pP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4114800"/>
            <a:ext cx="3520440" cy="11896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Boolean expression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block of code</a:t>
            </a:r>
            <a:endParaRPr lang="th-TH" i="1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</a:p>
          <a:p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block of code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5486400"/>
            <a:ext cx="3520440" cy="11896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th-TH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__________________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_________________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endParaRPr lang="th-TH" i="1" u="sng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</a:p>
          <a:p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_________________</a:t>
            </a:r>
            <a:endParaRPr lang="en-US" i="1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Down Arrow 6"/>
          <p:cNvSpPr/>
          <p:nvPr/>
        </p:nvSpPr>
        <p:spPr>
          <a:xfrm rot="3611347">
            <a:off x="4646295" y="5580625"/>
            <a:ext cx="796288" cy="52226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29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Chained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4267200" cy="3348681"/>
          </a:xfrm>
        </p:spPr>
        <p:txBody>
          <a:bodyPr>
            <a:normAutofit fontScale="85000" lnSpcReduction="20000"/>
          </a:bodyPr>
          <a:lstStyle/>
          <a:p>
            <a:r>
              <a:rPr lang="th-TH" sz="3200" dirty="0"/>
              <a:t>ในบางกรณี ทางเลือกที่เป็นไปได้อาจมีมากกว่า </a:t>
            </a:r>
            <a:r>
              <a:rPr lang="en-US" sz="3200" dirty="0"/>
              <a:t>2 </a:t>
            </a:r>
            <a:r>
              <a:rPr lang="th-TH" sz="3200" dirty="0"/>
              <a:t>ทาง เราสามารถใช้ </a:t>
            </a:r>
            <a:r>
              <a:rPr lang="en-US" sz="3200" dirty="0"/>
              <a:t>chained condition (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elif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n-US" sz="2000" dirty="0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else</a:t>
            </a:r>
            <a:r>
              <a:rPr lang="en-US" sz="3200" dirty="0"/>
              <a:t>) </a:t>
            </a:r>
            <a:r>
              <a:rPr lang="th-TH" sz="3200" dirty="0"/>
              <a:t>เพื่อรองรับเงื่อนไขการตัดสินใจในลักษณะนี้</a:t>
            </a:r>
            <a:endParaRPr lang="en-US" sz="3200" dirty="0"/>
          </a:p>
          <a:p>
            <a:r>
              <a:rPr lang="en-US" sz="2000" dirty="0" err="1">
                <a:solidFill>
                  <a:srgbClr val="FC5D04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elif</a:t>
            </a:r>
            <a:r>
              <a:rPr lang="en-US" sz="3200" dirty="0"/>
              <a:t> </a:t>
            </a:r>
            <a:r>
              <a:rPr lang="th-TH" sz="3200" dirty="0"/>
              <a:t>คือตัวย่อของ </a:t>
            </a:r>
            <a:r>
              <a:rPr lang="en-US" sz="3200" dirty="0"/>
              <a:t>"else if"</a:t>
            </a:r>
          </a:p>
          <a:p>
            <a:r>
              <a:rPr lang="th-TH" sz="3200" dirty="0"/>
              <a:t>จากตัวเลือกที่เป็นไปได้</a:t>
            </a:r>
            <a:br>
              <a:rPr lang="th-TH" sz="3200" dirty="0"/>
            </a:br>
            <a:r>
              <a:rPr lang="th-TH" sz="3200" dirty="0"/>
              <a:t>ทั้งหมด ชุดคำสั่งเพียง </a:t>
            </a:r>
            <a:r>
              <a:rPr lang="en-US" sz="3200" u="sng" dirty="0"/>
              <a:t>1 </a:t>
            </a:r>
            <a:r>
              <a:rPr lang="th-TH" sz="3200" u="sng" dirty="0"/>
              <a:t>ชุดเท่านั้น </a:t>
            </a:r>
            <a:br>
              <a:rPr lang="th-TH" sz="3200" dirty="0"/>
            </a:br>
            <a:r>
              <a:rPr lang="th-TH" sz="3200" dirty="0"/>
              <a:t>ที่จะถูกดำเนินการ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4855749"/>
            <a:ext cx="3520440" cy="17348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Boolean expression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block of code</a:t>
            </a:r>
            <a:endParaRPr lang="th-TH" i="1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 err="1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elif</a:t>
            </a:r>
            <a:r>
              <a:rPr lang="en-US" i="1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Boolean expression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</a:p>
          <a:p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block of code </a:t>
            </a:r>
          </a:p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</a:p>
          <a:p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block of code</a:t>
            </a:r>
          </a:p>
        </p:txBody>
      </p:sp>
      <p:pic>
        <p:nvPicPr>
          <p:cNvPr id="2070" name="Picture 22" descr="https://documents.lucidchart.com/documents/59becaf6-050b-4651-9c78-164be560dfcd/pages/0_0?a=615&amp;x=165&amp;y=247&amp;w=780&amp;h=1165&amp;store=1&amp;accept=image%2F*&amp;auth=LCA%2081f269785382ccce51bc3c14b2f5e272d618cecd-ts%3D1434212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608" y="914400"/>
            <a:ext cx="4033583" cy="602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705600" y="685800"/>
            <a:ext cx="2054352" cy="914399"/>
          </a:xfrm>
          <a:prstGeom prst="rect">
            <a:avLst/>
          </a:prstGeom>
          <a:solidFill>
            <a:srgbClr val="E8F2D3"/>
          </a:solidFill>
          <a:ln>
            <a:solidFill>
              <a:srgbClr val="E8F2D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Note: python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ไม่มี </a:t>
            </a:r>
            <a:r>
              <a:rPr lang="en-US" sz="16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switch - case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statement </a:t>
            </a:r>
          </a:p>
        </p:txBody>
      </p:sp>
    </p:spTree>
    <p:extLst>
      <p:ext uri="{BB962C8B-B14F-4D97-AF65-F5344CB8AC3E}">
        <p14:creationId xmlns:p14="http://schemas.microsoft.com/office/powerpoint/2010/main" val="224723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352375" y="3675322"/>
            <a:ext cx="3461523" cy="1938528"/>
          </a:xfrm>
          <a:prstGeom prst="rect">
            <a:avLst/>
          </a:prstGeom>
          <a:solidFill>
            <a:srgbClr val="FFC000">
              <a:alpha val="23000"/>
            </a:srgbClr>
          </a:solidFill>
          <a:ln>
            <a:solidFill>
              <a:srgbClr val="FFC000">
                <a:alpha val="2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6" name="Picture 6" descr="https://documents.lucidchart.com/documents/5c910813-d60f-4f10-96ff-90efd568edc1/pages/0_0?a=807&amp;x=132&amp;y=164&amp;w=1056&amp;h=1232&amp;store=1&amp;accept=image%2F*&amp;auth=LCA%20b53cefbaa394eabce28e46ef42f0de6e19624cc9-ts%3D1434214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728" y="873050"/>
            <a:ext cx="5129957" cy="598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95400" y="4267200"/>
            <a:ext cx="2895600" cy="1143000"/>
          </a:xfrm>
          <a:prstGeom prst="rect">
            <a:avLst/>
          </a:prstGeom>
          <a:solidFill>
            <a:srgbClr val="FFC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4270248" cy="4800600"/>
          </a:xfrm>
        </p:spPr>
        <p:txBody>
          <a:bodyPr>
            <a:normAutofit/>
          </a:bodyPr>
          <a:lstStyle/>
          <a:p>
            <a:r>
              <a:rPr lang="th-TH" sz="3200" dirty="0"/>
              <a:t>ภายในกิ่งใดๆ ของ </a:t>
            </a:r>
            <a:r>
              <a:rPr lang="en-US" sz="3200" dirty="0"/>
              <a:t>Conditional Statement </a:t>
            </a:r>
            <a:r>
              <a:rPr lang="th-TH" sz="3200" dirty="0"/>
              <a:t>เราสามารถมี </a:t>
            </a:r>
            <a:r>
              <a:rPr lang="en-US" sz="3200" dirty="0"/>
              <a:t>Conditional Statement </a:t>
            </a:r>
            <a:r>
              <a:rPr lang="th-TH" sz="3200" dirty="0"/>
              <a:t>ซ้อนอีก </a:t>
            </a:r>
            <a:r>
              <a:rPr lang="en-US" sz="3200" dirty="0"/>
              <a:t>Block </a:t>
            </a:r>
            <a:r>
              <a:rPr lang="th-TH" sz="3200" dirty="0"/>
              <a:t>ได้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1999" y="3945469"/>
            <a:ext cx="3520440" cy="199813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Boolean expression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  <a:r>
              <a:rPr lang="en-US" i="1" u="sng" dirty="0">
                <a:solidFill>
                  <a:srgbClr val="0070C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Boolean expression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    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block of code</a:t>
            </a:r>
            <a:endParaRPr lang="th-TH" i="1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else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</a:p>
          <a:p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    block of code </a:t>
            </a:r>
          </a:p>
          <a:p>
            <a:r>
              <a:rPr lang="en-US" b="1" dirty="0">
                <a:solidFill>
                  <a:srgbClr val="FF66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:</a:t>
            </a:r>
          </a:p>
          <a:p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    block of code</a:t>
            </a:r>
          </a:p>
        </p:txBody>
      </p:sp>
    </p:spTree>
    <p:extLst>
      <p:ext uri="{BB962C8B-B14F-4D97-AF65-F5344CB8AC3E}">
        <p14:creationId xmlns:p14="http://schemas.microsoft.com/office/powerpoint/2010/main" val="165304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Nested Conditionals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ในบางกรณี เราสามารถใช้ </a:t>
            </a:r>
            <a:r>
              <a:rPr lang="en-US" dirty="0"/>
              <a:t>Basic Conditionals, Nested Conditionals </a:t>
            </a:r>
            <a:r>
              <a:rPr lang="th-TH" dirty="0"/>
              <a:t>หรือ </a:t>
            </a:r>
            <a:r>
              <a:rPr lang="en-US" dirty="0"/>
              <a:t>Chained Conditionals </a:t>
            </a:r>
            <a:r>
              <a:rPr lang="th-TH" dirty="0"/>
              <a:t>เพื่อแก้ปัญหาเดียวกันได้ </a:t>
            </a:r>
            <a:r>
              <a:rPr lang="en-US" dirty="0"/>
              <a:t>(</a:t>
            </a:r>
            <a:r>
              <a:rPr lang="th-TH" dirty="0"/>
              <a:t>เช่นการหา </a:t>
            </a:r>
            <a:r>
              <a:rPr lang="en-US" dirty="0"/>
              <a:t>max-mid-min</a:t>
            </a:r>
            <a:r>
              <a:rPr lang="th-TH" dirty="0"/>
              <a:t> ของเลข </a:t>
            </a:r>
            <a:r>
              <a:rPr lang="en-US" dirty="0"/>
              <a:t>3 </a:t>
            </a:r>
            <a:r>
              <a:rPr lang="th-TH" dirty="0"/>
              <a:t>จำนวน</a:t>
            </a:r>
            <a:r>
              <a:rPr lang="en-US" dirty="0"/>
              <a:t>)</a:t>
            </a:r>
          </a:p>
          <a:p>
            <a:r>
              <a:rPr lang="th-TH" dirty="0"/>
              <a:t>อย่างไรก็ตามการเขียนโปรแกรม </a:t>
            </a:r>
            <a:r>
              <a:rPr lang="en-US" dirty="0"/>
              <a:t>Nested Condition  (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/>
              <a:t> </a:t>
            </a:r>
            <a:r>
              <a:rPr lang="th-TH" dirty="0"/>
              <a:t>ซ้อน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/>
              <a:t>) </a:t>
            </a:r>
            <a:r>
              <a:rPr lang="th-TH" dirty="0"/>
              <a:t>นั้น มีลักษณะโครงสร้างที่อ่านและเข้าใจได้ยากกว่า </a:t>
            </a:r>
            <a:r>
              <a:rPr lang="en-US" dirty="0"/>
              <a:t>Conditional Statement </a:t>
            </a:r>
            <a:r>
              <a:rPr lang="th-TH" dirty="0"/>
              <a:t>ลักษณะอื่น</a:t>
            </a:r>
            <a:endParaRPr lang="en-US" dirty="0"/>
          </a:p>
          <a:p>
            <a:pPr lvl="1"/>
            <a:r>
              <a:rPr lang="th-TH" dirty="0"/>
              <a:t>ควรหลีกเลี่ยงหากเป็นไปได้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2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12203</TotalTime>
  <Words>4034</Words>
  <Application>Microsoft Office PowerPoint</Application>
  <PresentationFormat>On-screen Show (4:3)</PresentationFormat>
  <Paragraphs>662</Paragraphs>
  <Slides>47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BrowalliaUPC</vt:lpstr>
      <vt:lpstr>Calibri</vt:lpstr>
      <vt:lpstr>Cambria</vt:lpstr>
      <vt:lpstr>Consolas</vt:lpstr>
      <vt:lpstr>Georgia</vt:lpstr>
      <vt:lpstr>Adjacency</vt:lpstr>
      <vt:lpstr>Lecture 3 Conditionals and  Iteration</vt:lpstr>
      <vt:lpstr>Basic Program Instructions</vt:lpstr>
      <vt:lpstr>Conditional Execution</vt:lpstr>
      <vt:lpstr>Conditional Execution [2]</vt:lpstr>
      <vt:lpstr>Conditional Execution</vt:lpstr>
      <vt:lpstr>Alternative Execution</vt:lpstr>
      <vt:lpstr>Chained Conditionals</vt:lpstr>
      <vt:lpstr>Nested Conditionals</vt:lpstr>
      <vt:lpstr>Nested Conditionals</vt:lpstr>
      <vt:lpstr>Nested Conditionals [2]</vt:lpstr>
      <vt:lpstr>The "dangling-else" problem</vt:lpstr>
      <vt:lpstr>The "dangling-else" problem [2]</vt:lpstr>
      <vt:lpstr>Logical Opposites</vt:lpstr>
      <vt:lpstr>Logical Opposites [2]</vt:lpstr>
      <vt:lpstr>De Morgan’s Laws</vt:lpstr>
      <vt:lpstr>De Morgan’s Laws [2]</vt:lpstr>
      <vt:lpstr>De Morgan’s Laws [3]</vt:lpstr>
      <vt:lpstr>Refactoring Conditions</vt:lpstr>
      <vt:lpstr>Refactoring Conditionals [2]</vt:lpstr>
      <vt:lpstr>Refactoring Conditionals [3]</vt:lpstr>
      <vt:lpstr>Tips</vt:lpstr>
      <vt:lpstr>Miscellaneous</vt:lpstr>
      <vt:lpstr>Basic Program Instructions</vt:lpstr>
      <vt:lpstr>Iteration</vt:lpstr>
      <vt:lpstr>Types of Iteration</vt:lpstr>
      <vt:lpstr>Simple Iteration – for Loop</vt:lpstr>
      <vt:lpstr>for Loop – Basic Form</vt:lpstr>
      <vt:lpstr>for Loop – Basic Form [2]</vt:lpstr>
      <vt:lpstr>for Loop – range()</vt:lpstr>
      <vt:lpstr>for Loop – range() [2]</vt:lpstr>
      <vt:lpstr>for Loop – range() [3]</vt:lpstr>
      <vt:lpstr>Loop Variable</vt:lpstr>
      <vt:lpstr>Types of Iteration</vt:lpstr>
      <vt:lpstr>Generic Loop Structure</vt:lpstr>
      <vt:lpstr>while loop</vt:lpstr>
      <vt:lpstr>while loop [2]</vt:lpstr>
      <vt:lpstr>while loop [3]</vt:lpstr>
      <vt:lpstr>Example 1: The Euclidean Algorithm</vt:lpstr>
      <vt:lpstr>Example 2: Number Guessing</vt:lpstr>
      <vt:lpstr>Example 2: Number Guessing [2]</vt:lpstr>
      <vt:lpstr>The break Statement</vt:lpstr>
      <vt:lpstr>Example 3: Score Average</vt:lpstr>
      <vt:lpstr>The continue Statement</vt:lpstr>
      <vt:lpstr>Basic Loop Structures</vt:lpstr>
      <vt:lpstr>Sentinels</vt:lpstr>
      <vt:lpstr>Sentinels [2]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1947</cp:revision>
  <dcterms:created xsi:type="dcterms:W3CDTF">2013-07-14T05:50:03Z</dcterms:created>
  <dcterms:modified xsi:type="dcterms:W3CDTF">2020-01-14T05:15:05Z</dcterms:modified>
</cp:coreProperties>
</file>