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38"/>
  </p:notesMasterIdLst>
  <p:sldIdLst>
    <p:sldId id="314" r:id="rId2"/>
    <p:sldId id="324" r:id="rId3"/>
    <p:sldId id="325" r:id="rId4"/>
    <p:sldId id="373" r:id="rId5"/>
    <p:sldId id="376" r:id="rId6"/>
    <p:sldId id="326" r:id="rId7"/>
    <p:sldId id="327" r:id="rId8"/>
    <p:sldId id="328" r:id="rId9"/>
    <p:sldId id="331" r:id="rId10"/>
    <p:sldId id="332" r:id="rId11"/>
    <p:sldId id="333" r:id="rId12"/>
    <p:sldId id="385" r:id="rId13"/>
    <p:sldId id="350" r:id="rId14"/>
    <p:sldId id="383" r:id="rId15"/>
    <p:sldId id="335" r:id="rId16"/>
    <p:sldId id="336" r:id="rId17"/>
    <p:sldId id="353" r:id="rId18"/>
    <p:sldId id="354" r:id="rId19"/>
    <p:sldId id="355" r:id="rId20"/>
    <p:sldId id="356" r:id="rId21"/>
    <p:sldId id="357" r:id="rId22"/>
    <p:sldId id="384" r:id="rId23"/>
    <p:sldId id="359" r:id="rId24"/>
    <p:sldId id="361" r:id="rId25"/>
    <p:sldId id="362" r:id="rId26"/>
    <p:sldId id="380" r:id="rId27"/>
    <p:sldId id="381" r:id="rId28"/>
    <p:sldId id="382" r:id="rId29"/>
    <p:sldId id="364" r:id="rId30"/>
    <p:sldId id="363" r:id="rId31"/>
    <p:sldId id="379" r:id="rId32"/>
    <p:sldId id="366" r:id="rId33"/>
    <p:sldId id="367" r:id="rId34"/>
    <p:sldId id="369" r:id="rId35"/>
    <p:sldId id="370" r:id="rId36"/>
    <p:sldId id="34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A3"/>
    <a:srgbClr val="FF6600"/>
    <a:srgbClr val="F5D3D3"/>
    <a:srgbClr val="E8F2D3"/>
    <a:srgbClr val="FC5D04"/>
    <a:srgbClr val="FF3300"/>
    <a:srgbClr val="208050"/>
    <a:srgbClr val="FF7700"/>
    <a:srgbClr val="B0BAD7"/>
    <a:srgbClr val="DEC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53" autoAdjust="0"/>
    <p:restoredTop sz="69257" autoAdjust="0"/>
  </p:normalViewPr>
  <p:slideViewPr>
    <p:cSldViewPr>
      <p:cViewPr varScale="1">
        <p:scale>
          <a:sx n="59" d="100"/>
          <a:sy n="59" d="100"/>
        </p:scale>
        <p:origin x="1829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50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1029D-3C85-4673-A865-D890332FC676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68A41-79C9-4486-BE30-27B82C445A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1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5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8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85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6676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33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96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89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08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44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94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10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3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5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2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 algn="r"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normalizeH="0" baseline="0">
                <a:cs typeface="BrowalliaUPC" pitchFamily="34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 b="1">
                <a:latin typeface="BrowalliaUPC" pitchFamily="34" charset="-34"/>
                <a:cs typeface="BrowalliaUPC" pitchFamily="34" charset="-34"/>
              </a:defRPr>
            </a:lvl1pPr>
            <a:lvl2pPr>
              <a:defRPr sz="3200" b="1">
                <a:latin typeface="BrowalliaUPC" pitchFamily="34" charset="-34"/>
                <a:cs typeface="BrowalliaUPC" pitchFamily="34" charset="-34"/>
              </a:defRPr>
            </a:lvl2pPr>
            <a:lvl3pPr>
              <a:defRPr sz="3000" b="1">
                <a:latin typeface="BrowalliaUPC" pitchFamily="34" charset="-34"/>
                <a:cs typeface="BrowalliaUPC" pitchFamily="34" charset="-34"/>
              </a:defRPr>
            </a:lvl3pPr>
            <a:lvl4pPr>
              <a:defRPr sz="2800" b="1">
                <a:latin typeface="BrowalliaUPC" pitchFamily="34" charset="-34"/>
                <a:cs typeface="BrowalliaUPC" pitchFamily="34" charset="-34"/>
              </a:defRPr>
            </a:lvl4pPr>
            <a:lvl5pPr>
              <a:defRPr sz="2400" b="1">
                <a:latin typeface="BrowalliaUPC" pitchFamily="34" charset="-34"/>
                <a:cs typeface="BrowalliaUPC" pitchFamily="34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83362"/>
            <a:ext cx="1371600" cy="270518"/>
          </a:xfrm>
        </p:spPr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0800"/>
            <a:ext cx="762000" cy="453080"/>
          </a:xfrm>
        </p:spPr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91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757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276726"/>
            <a:ext cx="9144000" cy="49048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-13937"/>
            <a:ext cx="9144000" cy="2885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77200" y="-13936"/>
            <a:ext cx="685800" cy="284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 userDrawn="1"/>
        </p:nvSpPr>
        <p:spPr>
          <a:xfrm>
            <a:off x="1" y="1"/>
            <a:ext cx="8077199" cy="27463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200" b="0" dirty="0">
                <a:solidFill>
                  <a:schemeClr val="bg2"/>
                </a:solidFill>
              </a:rPr>
              <a:t>204217: Computer Programming Languages (Python)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30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400" b="1" kern="1200" baseline="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Lecture 2</a:t>
            </a:r>
            <a:br>
              <a:rPr lang="en-US" sz="2400" dirty="0"/>
            </a:br>
            <a:r>
              <a:rPr lang="en-US" sz="5400" dirty="0">
                <a:solidFill>
                  <a:schemeClr val="accent1"/>
                </a:solidFill>
              </a:rPr>
              <a:t>T</a:t>
            </a:r>
            <a:r>
              <a:rPr lang="en-US" sz="5400" dirty="0"/>
              <a:t>ypes, </a:t>
            </a:r>
            <a:r>
              <a:rPr lang="en-US" sz="5400" dirty="0">
                <a:solidFill>
                  <a:schemeClr val="accent1"/>
                </a:solidFill>
              </a:rPr>
              <a:t>L</a:t>
            </a:r>
            <a:r>
              <a:rPr lang="en-US" sz="5400" dirty="0"/>
              <a:t>iterals, </a:t>
            </a:r>
            <a:r>
              <a:rPr lang="en-US" sz="5400" dirty="0">
                <a:solidFill>
                  <a:schemeClr val="accent1"/>
                </a:solidFill>
              </a:rPr>
              <a:t>V</a:t>
            </a:r>
            <a:r>
              <a:rPr lang="en-US" sz="5400" dirty="0"/>
              <a:t>ariables,</a:t>
            </a:r>
            <a:r>
              <a:rPr lang="en-US" sz="5400" dirty="0">
                <a:solidFill>
                  <a:schemeClr val="accent1"/>
                </a:solidFill>
              </a:rPr>
              <a:t> O</a:t>
            </a:r>
            <a:r>
              <a:rPr lang="en-US" sz="5400" dirty="0"/>
              <a:t>perators, and </a:t>
            </a:r>
            <a:r>
              <a:rPr lang="en-US" sz="5400" dirty="0">
                <a:solidFill>
                  <a:schemeClr val="accent1"/>
                </a:solidFill>
              </a:rPr>
              <a:t>E</a:t>
            </a:r>
            <a:r>
              <a:rPr lang="en-US" sz="5400" dirty="0"/>
              <a:t>xpressions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37ECF64-2FDA-48BA-995F-9A12EE80BE11}"/>
              </a:ext>
            </a:extLst>
          </p:cNvPr>
          <p:cNvSpPr txBox="1">
            <a:spLocks/>
          </p:cNvSpPr>
          <p:nvPr/>
        </p:nvSpPr>
        <p:spPr>
          <a:xfrm>
            <a:off x="2971800" y="6277701"/>
            <a:ext cx="5166360" cy="427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3200" b="1" kern="120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3000" b="1" kern="120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2800" b="1" kern="120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2400" b="1" kern="1200" baseline="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Assembled for 204217 by </a:t>
            </a:r>
            <a:r>
              <a:rPr lang="en-US">
                <a:solidFill>
                  <a:schemeClr val="accent1"/>
                </a:solidFill>
              </a:rPr>
              <a:t>K</a:t>
            </a:r>
            <a:r>
              <a:rPr lang="en-US">
                <a:solidFill>
                  <a:schemeClr val="tx2"/>
                </a:solidFill>
              </a:rPr>
              <a:t>ittipitch </a:t>
            </a:r>
            <a:r>
              <a:rPr lang="en-US">
                <a:solidFill>
                  <a:schemeClr val="accent1"/>
                </a:solidFill>
              </a:rPr>
              <a:t>K</a:t>
            </a:r>
            <a:r>
              <a:rPr lang="en-US">
                <a:solidFill>
                  <a:schemeClr val="tx2"/>
                </a:solidFill>
              </a:rPr>
              <a:t>uptavanich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14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Python Keywords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648200"/>
            <a:ext cx="7620000" cy="1752600"/>
          </a:xfrm>
        </p:spPr>
        <p:txBody>
          <a:bodyPr>
            <a:normAutofit/>
          </a:bodyPr>
          <a:lstStyle/>
          <a:p>
            <a:r>
              <a:rPr lang="th-TH" dirty="0"/>
              <a:t>เราสามารถแสดง</a:t>
            </a:r>
            <a:r>
              <a:rPr lang="en-US" dirty="0"/>
              <a:t> list </a:t>
            </a:r>
            <a:r>
              <a:rPr lang="th-TH" dirty="0"/>
              <a:t>ของ </a:t>
            </a:r>
            <a:r>
              <a:rPr lang="en-US" dirty="0"/>
              <a:t>keyword </a:t>
            </a:r>
            <a:r>
              <a:rPr lang="th-TH" dirty="0"/>
              <a:t>ได้โดยการใช้คำสั่ง</a:t>
            </a:r>
          </a:p>
          <a:p>
            <a:pPr marL="114300" indent="0">
              <a:buNone/>
            </a:pPr>
            <a:r>
              <a:rPr lang="nb-NO" sz="22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import keyword</a:t>
            </a:r>
          </a:p>
          <a:p>
            <a:pPr marL="114300" indent="0">
              <a:buNone/>
            </a:pPr>
            <a:r>
              <a:rPr lang="nb-NO" sz="22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keyword.kwlist</a:t>
            </a: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19300" y="1600200"/>
            <a:ext cx="5105400" cy="2971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False    None     True     and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as       assert   break    class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continue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  del    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elif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else     except   finally  for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from     global   if       import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in       is       lambda   nonlocal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not      or       pass     raise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return   try      while    with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yield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70519"/>
            <a:ext cx="762000" cy="26288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Aside</a:t>
            </a:r>
          </a:p>
        </p:txBody>
      </p:sp>
    </p:spTree>
    <p:extLst>
      <p:ext uri="{BB962C8B-B14F-4D97-AF65-F5344CB8AC3E}">
        <p14:creationId xmlns:p14="http://schemas.microsoft.com/office/powerpoint/2010/main" val="1148909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Names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382000" cy="5257800"/>
          </a:xfrm>
        </p:spPr>
        <p:txBody>
          <a:bodyPr>
            <a:noAutofit/>
          </a:bodyPr>
          <a:lstStyle/>
          <a:p>
            <a:r>
              <a:rPr lang="th-TH" sz="2800" dirty="0"/>
              <a:t>พิจารณาชุดคำสั่งด้านล่าง</a:t>
            </a:r>
          </a:p>
          <a:p>
            <a:endParaRPr lang="th-TH" sz="2800" dirty="0"/>
          </a:p>
          <a:p>
            <a:pPr marL="114300" indent="0">
              <a:buNone/>
            </a:pPr>
            <a:endParaRPr lang="th-TH" sz="2400" dirty="0"/>
          </a:p>
          <a:p>
            <a:r>
              <a:rPr lang="th-TH" sz="2800" dirty="0"/>
              <a:t>ในมุมมองของ</a:t>
            </a:r>
            <a:r>
              <a:rPr lang="en-US" sz="2800" dirty="0"/>
              <a:t> Python Interpreter </a:t>
            </a:r>
            <a:r>
              <a:rPr lang="th-TH" sz="2800" dirty="0"/>
              <a:t>ทั้งสองคำสั่งมีความหมายเหมือนกัน</a:t>
            </a:r>
          </a:p>
          <a:p>
            <a:r>
              <a:rPr lang="th-TH" sz="2800" dirty="0"/>
              <a:t>แต่ในสายตาผู้อ่าน ชุดคำสั่งทางด้านซ้าย ดูเหมือนทำงานได้เป็นปกติ</a:t>
            </a:r>
            <a:endParaRPr lang="en-US" sz="2800" dirty="0"/>
          </a:p>
          <a:p>
            <a:r>
              <a:rPr lang="th-TH" sz="2800" dirty="0"/>
              <a:t>ในขณะที่ชุดคำสั่งทางด้านขวา อาจมีข้อผิดพลาด</a:t>
            </a:r>
          </a:p>
          <a:p>
            <a:pPr lvl="1"/>
            <a:r>
              <a:rPr lang="th-TH" sz="2800" dirty="0"/>
              <a:t>ชื่อตัวแปรควรเป็น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radius</a:t>
            </a:r>
            <a:r>
              <a:rPr lang="en-US" sz="2800" dirty="0"/>
              <a:t> </a:t>
            </a:r>
            <a:r>
              <a:rPr lang="th-TH" sz="2800" dirty="0"/>
              <a:t>แทนที่จะเป็น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diameter</a:t>
            </a:r>
            <a:r>
              <a:rPr lang="en-US" sz="2800" dirty="0"/>
              <a:t>?</a:t>
            </a:r>
          </a:p>
          <a:p>
            <a:pPr lvl="1"/>
            <a:r>
              <a:rPr lang="th-TH" sz="2800" dirty="0"/>
              <a:t>หรือควรนำ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diameter</a:t>
            </a:r>
            <a:r>
              <a:rPr lang="en-US" sz="2800" dirty="0"/>
              <a:t> </a:t>
            </a:r>
            <a:r>
              <a:rPr lang="th-TH" sz="2800" dirty="0"/>
              <a:t>มาหารด้วย </a:t>
            </a:r>
            <a:r>
              <a:rPr lang="en-US" sz="2800" dirty="0"/>
              <a:t>2 </a:t>
            </a:r>
            <a:r>
              <a:rPr lang="th-TH" sz="2800" dirty="0"/>
              <a:t>ก่อนนำไปหาพื้นที่</a:t>
            </a:r>
            <a:r>
              <a:rPr lang="en-US" sz="2800" dirty="0"/>
              <a:t>?</a:t>
            </a:r>
          </a:p>
          <a:p>
            <a:r>
              <a:rPr lang="th-TH" sz="2800" dirty="0"/>
              <a:t>การตั้งชื่อตัวแปรที่ดี ช่วยทำให้</a:t>
            </a:r>
            <a:r>
              <a:rPr lang="en-US" sz="2800" dirty="0"/>
              <a:t> Code </a:t>
            </a:r>
            <a:r>
              <a:rPr lang="th-TH" sz="2800" dirty="0"/>
              <a:t>เข้าใจง่ายและลดข้อผิดพลาด</a:t>
            </a:r>
            <a:endParaRPr lang="en-US" sz="2800" dirty="0"/>
          </a:p>
          <a:p>
            <a:pPr marL="0" lvl="0" indent="0">
              <a:spcBef>
                <a:spcPts val="0"/>
              </a:spcBef>
              <a:buClrTx/>
              <a:buNone/>
            </a:pPr>
            <a:r>
              <a:rPr lang="th-TH" sz="2000" u="sng" dirty="0">
                <a:solidFill>
                  <a:prstClr val="black"/>
                </a:solidFill>
              </a:rPr>
              <a:t>หมายเหตุ</a:t>
            </a:r>
            <a:r>
              <a:rPr lang="th-TH" sz="2000" dirty="0">
                <a:solidFill>
                  <a:prstClr val="black"/>
                </a:solidFill>
              </a:rPr>
              <a:t> ในการตั้งชื่อตัวแปรที่ใช้เก็บค่าที่ได้จากการวัดที่มีหน่วยต่างๆ กัน ควรมีการระบุหน่วยในชื่อตัวแปร เพื่อความชัดเจน เช่น </a:t>
            </a:r>
            <a:r>
              <a:rPr lang="en-US" sz="14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len_km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speed_mph, </a:t>
            </a:r>
            <a:r>
              <a:rPr lang="en-US" sz="14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weight_lb</a:t>
            </a:r>
            <a:endParaRPr lang="en-US" sz="1400" u="sng" dirty="0">
              <a:solidFill>
                <a:prstClr val="black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lvl="0" indent="0" algn="ctr">
              <a:spcBef>
                <a:spcPts val="0"/>
              </a:spcBef>
              <a:buClrTx/>
              <a:buNone/>
            </a:pPr>
            <a:endParaRPr lang="en-US" sz="2400" b="0" dirty="0">
              <a:solidFill>
                <a:prstClr val="black"/>
              </a:solidFill>
            </a:endParaRPr>
          </a:p>
          <a:p>
            <a:pPr marL="114300" indent="0">
              <a:buNone/>
            </a:pPr>
            <a:endParaRPr lang="th-TH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2057400"/>
            <a:ext cx="7620000" cy="949569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 = 3.14159    	pi = 3.14159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 = 11.2      	</a:t>
            </a:r>
            <a:r>
              <a:rPr lang="th-TH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diameter = 11.2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 = a *</a:t>
            </a:r>
            <a:r>
              <a:rPr lang="th-TH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 *</a:t>
            </a:r>
            <a:r>
              <a:rPr lang="th-TH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    	area = pi * diameter * diameter </a:t>
            </a:r>
          </a:p>
        </p:txBody>
      </p:sp>
      <p:sp>
        <p:nvSpPr>
          <p:cNvPr id="9" name="Rectangle 8"/>
          <p:cNvSpPr/>
          <p:nvPr/>
        </p:nvSpPr>
        <p:spPr>
          <a:xfrm>
            <a:off x="2642508" y="2108897"/>
            <a:ext cx="61523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rgbClr val="FC5D0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vs</a:t>
            </a:r>
          </a:p>
        </p:txBody>
      </p:sp>
    </p:spTree>
    <p:extLst>
      <p:ext uri="{BB962C8B-B14F-4D97-AF65-F5344CB8AC3E}">
        <p14:creationId xmlns:p14="http://schemas.microsoft.com/office/powerpoint/2010/main" val="282038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dirty="0"/>
              <a:t>Numeric and Boolean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762000" y="1600200"/>
          <a:ext cx="804302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5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8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BrowalliaUPC" panose="020B0604020202020204" pitchFamily="34" charset="-34"/>
                          <a:cs typeface="BrowalliaUPC" panose="020B0604020202020204" pitchFamily="34" charset="-34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BrowalliaUPC" panose="020B0604020202020204" pitchFamily="34" charset="-34"/>
                          <a:cs typeface="BrowalliaUPC" panose="020B0604020202020204" pitchFamily="34" charset="-34"/>
                        </a:rPr>
                        <a:t>Operators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BrowalliaUPC" panose="020B0604020202020204" pitchFamily="34" charset="-34"/>
                          <a:cs typeface="BrowalliaUPC" panose="020B0604020202020204" pitchFamily="34" charset="-34"/>
                        </a:rPr>
                        <a:t>Arithmetic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+, -, *,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/</a:t>
                      </a:r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//</a:t>
                      </a:r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**</a:t>
                      </a:r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, %, - (unary), + (unary)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BrowalliaUPC" panose="020B0604020202020204" pitchFamily="34" charset="-34"/>
                          <a:cs typeface="BrowalliaUPC" panose="020B0604020202020204" pitchFamily="34" charset="-34"/>
                        </a:rPr>
                        <a:t>Relational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&lt;, &lt;=, &gt;=, &gt;, ==,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!=</a:t>
                      </a:r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,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>
                          <a:latin typeface="BrowalliaUPC" panose="020B0604020202020204" pitchFamily="34" charset="-34"/>
                          <a:cs typeface="BrowalliaUPC" panose="020B0604020202020204" pitchFamily="34" charset="-34"/>
                        </a:rPr>
                        <a:t>Bitwise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&lt;&lt;, &gt;&gt;, &amp;, |, ^, ~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BrowalliaUPC" panose="020B0604020202020204" pitchFamily="34" charset="-34"/>
                          <a:cs typeface="BrowalliaUPC" panose="020B0604020202020204" pitchFamily="34" charset="-34"/>
                        </a:rPr>
                        <a:t>Assignment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+=, -=, *=, /=, //=, **=, %=, &lt;&lt;=, &gt;&gt;=, &amp;=, |=, ^=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>
                          <a:latin typeface="BrowalliaUPC" panose="020B0604020202020204" pitchFamily="34" charset="-34"/>
                          <a:cs typeface="BrowalliaUPC" panose="020B0604020202020204" pitchFamily="34" charset="-34"/>
                        </a:rPr>
                        <a:t>Logical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and</a:t>
                      </a:r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or</a:t>
                      </a:r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114800" y="5181600"/>
            <a:ext cx="4495800" cy="13838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Note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 is normal division 	 3 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2  == 1.5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is </a:t>
            </a:r>
            <a:r>
              <a:rPr lang="en-US" sz="1400" b="1" i="1" u="sng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floored</a:t>
            </a:r>
            <a:r>
              <a:rPr lang="en-US" sz="1400" b="1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division 	 3 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2 == 1</a:t>
            </a:r>
            <a:b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	-3 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2 == -2</a:t>
            </a:r>
            <a:endParaRPr lang="en-US" sz="1400" b="1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**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is power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		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2133600"/>
            <a:ext cx="8028432" cy="475488"/>
          </a:xfrm>
          <a:prstGeom prst="rect">
            <a:avLst/>
          </a:prstGeom>
          <a:noFill/>
          <a:ln>
            <a:solidFill>
              <a:srgbClr val="FC5D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1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Affect Semantics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900697"/>
            <a:ext cx="7620000" cy="4537781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abc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abcabcabc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abc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abcdef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TypeError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unsupported operand type(s) for +: '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 and '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dirty="0">
              <a:solidFill>
                <a:srgbClr val="FF0000"/>
              </a:solidFill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68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rgbClr val="000000"/>
                </a:solidFill>
                <a:latin typeface="Consolas" panose="020B0609020204030204" pitchFamily="49" charset="0"/>
              </a:rPr>
              <a:t>x </a:t>
            </a:r>
            <a:r>
              <a:rPr lang="en-US" sz="4800" b="1" dirty="0">
                <a:solidFill>
                  <a:srgbClr val="000080"/>
                </a:solidFill>
                <a:latin typeface="Consolas" panose="020B0609020204030204" pitchFamily="49" charset="0"/>
              </a:rPr>
              <a:t>=</a:t>
            </a:r>
            <a:r>
              <a:rPr lang="en-US" sz="4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4800" dirty="0">
                <a:solidFill>
                  <a:srgbClr val="4070A0"/>
                </a:solidFill>
                <a:latin typeface="Consolas" panose="020B0609020204030204" pitchFamily="49" charset="0"/>
              </a:rPr>
              <a:t>"1024"</a:t>
            </a:r>
            <a:r>
              <a:rPr lang="en-US" sz="4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4800" b="1" dirty="0">
                <a:solidFill>
                  <a:srgbClr val="000080"/>
                </a:solidFill>
                <a:latin typeface="Consolas" panose="020B0609020204030204" pitchFamily="49" charset="0"/>
              </a:rPr>
              <a:t>+</a:t>
            </a:r>
            <a:r>
              <a:rPr lang="en-US" sz="4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4800" dirty="0">
                <a:solidFill>
                  <a:srgbClr val="800080"/>
                </a:solidFill>
                <a:latin typeface="Consolas" panose="020B0609020204030204" pitchFamily="49" charset="0"/>
              </a:rPr>
              <a:t>2</a:t>
            </a:r>
            <a:r>
              <a:rPr lang="en-US" sz="4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17638"/>
            <a:ext cx="7620000" cy="543624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"10242"</a:t>
            </a:r>
          </a:p>
          <a:p>
            <a:pPr lvl="1"/>
            <a:r>
              <a:rPr lang="en-US" sz="2400" dirty="0"/>
              <a:t>convert 2 to a string the concatenate: Java, JavaScript</a:t>
            </a:r>
          </a:p>
          <a:p>
            <a:r>
              <a:rPr lang="en-US" dirty="0"/>
              <a:t>1026</a:t>
            </a:r>
          </a:p>
          <a:p>
            <a:pPr lvl="1"/>
            <a:r>
              <a:rPr lang="en-US" sz="2400" dirty="0"/>
              <a:t>convert "1024" to a number, and add the two arguments: e.g. Perl, PHP</a:t>
            </a:r>
          </a:p>
          <a:p>
            <a:r>
              <a:rPr lang="en-US" dirty="0"/>
              <a:t>24</a:t>
            </a:r>
          </a:p>
          <a:p>
            <a:pPr lvl="1"/>
            <a:r>
              <a:rPr lang="en-US" sz="2400" dirty="0"/>
              <a:t>convert the string "1024" to a pointer add 2 to that: C</a:t>
            </a:r>
          </a:p>
          <a:p>
            <a:r>
              <a:rPr lang="en-US" dirty="0"/>
              <a:t>Run-time Error</a:t>
            </a:r>
          </a:p>
          <a:p>
            <a:pPr lvl="1"/>
            <a:r>
              <a:rPr lang="en-US" sz="2400" dirty="0"/>
              <a:t>saying that the two operands have incompatible type: Ruby, Python</a:t>
            </a:r>
          </a:p>
          <a:p>
            <a:r>
              <a:rPr lang="en-US" dirty="0"/>
              <a:t>Never run</a:t>
            </a:r>
          </a:p>
          <a:p>
            <a:pPr lvl="1"/>
            <a:r>
              <a:rPr lang="en-US" sz="2400" dirty="0"/>
              <a:t>the compiler would reject this program because the addition is ill-typed: BASIC, R</a:t>
            </a:r>
          </a:p>
          <a:p>
            <a:pPr marL="411480" lvl="1" indent="0"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5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Precedence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0" y="1600200"/>
                <a:ext cx="7848600" cy="48006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sz="3500" dirty="0"/>
                  <a:t>Operator </a:t>
                </a:r>
                <a:r>
                  <a:rPr lang="th-TH" sz="3500" dirty="0"/>
                  <a:t>ใน</a:t>
                </a:r>
                <a:r>
                  <a:rPr lang="th-TH" sz="3500" i="1" u="sng" dirty="0"/>
                  <a:t>ทางคณิตศาสตร์</a:t>
                </a:r>
                <a:r>
                  <a:rPr lang="th-TH" sz="3500" dirty="0"/>
                  <a:t>ใน</a:t>
                </a:r>
                <a:r>
                  <a:rPr lang="en-US" sz="3500" dirty="0"/>
                  <a:t> Python </a:t>
                </a:r>
                <a:r>
                  <a:rPr lang="th-TH" sz="3500" dirty="0"/>
                  <a:t>เป็นไปตามกฎการคำนวณปกติ </a:t>
                </a:r>
                <a:r>
                  <a:rPr lang="en-US" sz="3500" dirty="0"/>
                  <a:t>(PEMDAS) </a:t>
                </a:r>
                <a:r>
                  <a:rPr lang="th-TH" sz="3500" dirty="0"/>
                  <a:t>โดยมีลำดับการดำเนินการดังนี้</a:t>
                </a:r>
                <a:endParaRPr lang="en-US" sz="3500" dirty="0"/>
              </a:p>
              <a:p>
                <a:pPr lvl="1"/>
                <a:r>
                  <a:rPr lang="en-US" sz="3500" u="sng" dirty="0">
                    <a:solidFill>
                      <a:srgbClr val="C00000"/>
                    </a:solidFill>
                  </a:rPr>
                  <a:t>P</a:t>
                </a:r>
                <a:r>
                  <a:rPr lang="en-US" sz="3500" dirty="0"/>
                  <a:t>arentheses </a:t>
                </a:r>
              </a:p>
              <a:p>
                <a:pPr lvl="1"/>
                <a:r>
                  <a:rPr lang="en-US" sz="3500" u="sng" dirty="0">
                    <a:solidFill>
                      <a:srgbClr val="C00000"/>
                    </a:solidFill>
                  </a:rPr>
                  <a:t>E</a:t>
                </a:r>
                <a:r>
                  <a:rPr lang="en-US" sz="3500" dirty="0"/>
                  <a:t>xponentiation</a:t>
                </a:r>
              </a:p>
              <a:p>
                <a:pPr lvl="1"/>
                <a:r>
                  <a:rPr lang="en-US" sz="3500" u="sng" dirty="0">
                    <a:solidFill>
                      <a:srgbClr val="C00000"/>
                    </a:solidFill>
                  </a:rPr>
                  <a:t>M</a:t>
                </a:r>
                <a:r>
                  <a:rPr lang="en-US" sz="3500" dirty="0"/>
                  <a:t>ultiplication and </a:t>
                </a:r>
                <a:r>
                  <a:rPr lang="en-US" sz="3500" u="sng" dirty="0">
                    <a:solidFill>
                      <a:srgbClr val="C00000"/>
                    </a:solidFill>
                  </a:rPr>
                  <a:t>D</a:t>
                </a:r>
                <a:r>
                  <a:rPr lang="en-US" sz="3500" dirty="0"/>
                  <a:t>ivision </a:t>
                </a:r>
              </a:p>
              <a:p>
                <a:pPr lvl="1"/>
                <a:r>
                  <a:rPr lang="en-US" sz="3500" u="sng" dirty="0">
                    <a:solidFill>
                      <a:srgbClr val="C00000"/>
                    </a:solidFill>
                  </a:rPr>
                  <a:t>A</a:t>
                </a:r>
                <a:r>
                  <a:rPr lang="en-US" sz="3500" dirty="0"/>
                  <a:t>ddition and </a:t>
                </a:r>
                <a:r>
                  <a:rPr lang="en-US" sz="3500" u="sng" dirty="0">
                    <a:solidFill>
                      <a:srgbClr val="C00000"/>
                    </a:solidFill>
                  </a:rPr>
                  <a:t>S</a:t>
                </a:r>
                <a:r>
                  <a:rPr lang="en-US" sz="3500" dirty="0"/>
                  <a:t>ubtraction</a:t>
                </a:r>
              </a:p>
              <a:p>
                <a:r>
                  <a:rPr lang="th-TH" sz="3500" dirty="0"/>
                  <a:t>ในกรณีที่ </a:t>
                </a:r>
                <a:r>
                  <a:rPr lang="en-US" sz="3500" dirty="0"/>
                  <a:t>operator</a:t>
                </a:r>
                <a:r>
                  <a:rPr lang="th-TH" sz="3500" dirty="0"/>
                  <a:t> อยู่ในลำดับเดียวกัน เช่น </a:t>
                </a:r>
                <a:r>
                  <a:rPr lang="en-US" sz="3500" dirty="0"/>
                  <a:t>+ </a:t>
                </a:r>
                <a:r>
                  <a:rPr lang="th-TH" sz="3500" dirty="0"/>
                  <a:t>และ </a:t>
                </a:r>
                <a:r>
                  <a:rPr lang="en-US" sz="3500" dirty="0"/>
                  <a:t>– </a:t>
                </a:r>
                <a:r>
                  <a:rPr lang="th-TH" sz="3500" dirty="0"/>
                  <a:t>ให้ทำ</a:t>
                </a:r>
                <a:r>
                  <a:rPr lang="en-US" sz="3500" dirty="0"/>
                  <a:t> Operation </a:t>
                </a:r>
                <a:r>
                  <a:rPr lang="th-TH" sz="3500" dirty="0"/>
                  <a:t>จากซ้ายไปขวา</a:t>
                </a:r>
                <a:endParaRPr lang="en-US" sz="35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5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5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sSup>
                          <m:sSupPr>
                            <m:ctrlPr>
                              <a:rPr lang="en-US" sz="35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5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  <m:sup>
                            <m:r>
                              <a:rPr lang="en-US" sz="35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</m:sup>
                    </m:sSup>
                  </m:oMath>
                </a14:m>
                <a:r>
                  <a:rPr lang="th-TH" sz="3500" dirty="0"/>
                  <a:t>  มีค่าเท่ากับเท่าไร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0" y="1600200"/>
                <a:ext cx="7848600" cy="4800600"/>
              </a:xfrm>
              <a:blipFill rotWithShape="0">
                <a:blip r:embed="rId3"/>
                <a:stretch>
                  <a:fillRect l="-311" t="-3177" b="-3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95800" y="5268669"/>
            <a:ext cx="3886200" cy="1223412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2**3**5 == (2**3)**5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</a:t>
            </a:r>
          </a:p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2**3**5 == 2**(3**5)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962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5864" y="1066800"/>
          <a:ext cx="8280416" cy="5787087"/>
        </p:xfrm>
        <a:graphic>
          <a:graphicData uri="http://schemas.openxmlformats.org/drawingml/2006/table">
            <a:tbl>
              <a:tblPr/>
              <a:tblGrid>
                <a:gridCol w="32854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5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831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effectLst/>
                          <a:latin typeface="+mn-lt"/>
                          <a:cs typeface="BrowalliaUPC" panose="020B0604020202020204" pitchFamily="34" charset="-34"/>
                        </a:rPr>
                        <a:t>Operator</a:t>
                      </a:r>
                    </a:p>
                  </a:txBody>
                  <a:tcPr marL="62345" marR="62345" marT="31173" marB="31173" anchor="ctr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effectLst/>
                          <a:latin typeface="+mn-lt"/>
                          <a:cs typeface="BrowalliaUPC" panose="020B0604020202020204" pitchFamily="34" charset="-34"/>
                        </a:rPr>
                        <a:t>Description</a:t>
                      </a:r>
                    </a:p>
                  </a:txBody>
                  <a:tcPr marL="62345" marR="62345" marT="31173" marB="31173" anchor="ctr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0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(expressions...), [expressions...], </a:t>
                      </a:r>
                    </a:p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{key: value...},{expressions...}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 or tuple display, list display, dictionary display, set display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0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x[index], x[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index:index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],</a:t>
                      </a:r>
                    </a:p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x(arguments...), 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x.attribute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Subscription, slicing, call, attribute reference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Exponentiation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+x, -x, ~x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Positive, negative, bitwise NOT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*, /, //, 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Multiplication, division, remainder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+, -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 and subtraction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&lt;&lt;, &gt;&gt;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Shifts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&amp;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Bitwise AND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^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Bitwise XOR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|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Bitwise 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in, not in, is, is not, &lt;, &lt;=, &gt;, &gt;=, !=, ==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Comparisons, including membership tests and identity tests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 x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Boolean NOT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Boolean AND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Boolean 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 – else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Conditional expression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lambda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Lambda expression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8315487" y="1868224"/>
            <a:ext cx="609600" cy="43434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25174" y="1424632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high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58485" y="6225232"/>
            <a:ext cx="523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low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Operator Precedence [2</a:t>
            </a:r>
            <a:r>
              <a:rPr lang="en-US" dirty="0"/>
              <a:t>]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311" y="2615292"/>
            <a:ext cx="8266176" cy="1219200"/>
          </a:xfrm>
          <a:prstGeom prst="rect">
            <a:avLst/>
          </a:prstGeom>
          <a:noFill/>
          <a:ln>
            <a:solidFill>
              <a:srgbClr val="FC5D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Mathematical Operators</a:t>
            </a:r>
          </a:p>
        </p:txBody>
      </p:sp>
    </p:spTree>
    <p:extLst>
      <p:ext uri="{BB962C8B-B14F-4D97-AF65-F5344CB8AC3E}">
        <p14:creationId xmlns:p14="http://schemas.microsoft.com/office/powerpoint/2010/main" val="355669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Boolean Expression </a:t>
            </a:r>
            <a:r>
              <a:rPr lang="th-TH" sz="3200" dirty="0"/>
              <a:t>คือ </a:t>
            </a:r>
            <a:r>
              <a:rPr lang="en-US" sz="3200" dirty="0"/>
              <a:t>Expression </a:t>
            </a:r>
            <a:r>
              <a:rPr lang="th-TH" sz="3200" dirty="0"/>
              <a:t>ที่มีค่าเป็น 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th-TH" sz="3200" dirty="0"/>
              <a:t> </a:t>
            </a:r>
            <a:r>
              <a:rPr lang="en-US" sz="3200" dirty="0"/>
              <a:t>(</a:t>
            </a:r>
            <a:r>
              <a:rPr lang="th-TH" sz="3200" dirty="0"/>
              <a:t>จริง</a:t>
            </a:r>
            <a:r>
              <a:rPr lang="en-US" sz="3200" dirty="0"/>
              <a:t>) </a:t>
            </a:r>
            <a:r>
              <a:rPr lang="th-TH" sz="3200" dirty="0"/>
              <a:t>หรือ 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th-TH" sz="3200" dirty="0"/>
              <a:t> </a:t>
            </a:r>
            <a:r>
              <a:rPr lang="en-US" sz="3200" dirty="0"/>
              <a:t>(</a:t>
            </a:r>
            <a:r>
              <a:rPr lang="th-TH" sz="3200" dirty="0"/>
              <a:t>เท็จ</a:t>
            </a:r>
            <a:r>
              <a:rPr lang="en-US" sz="3200" dirty="0"/>
              <a:t>)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th-TH" sz="3200" dirty="0"/>
              <a:t>ค่า </a:t>
            </a:r>
            <a:r>
              <a:rPr lang="en-US" sz="2000" u="sng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rue</a:t>
            </a:r>
            <a:r>
              <a:rPr lang="en-US" sz="3200" dirty="0">
                <a:solidFill>
                  <a:srgbClr val="FC5D04"/>
                </a:solidFill>
              </a:rPr>
              <a:t> </a:t>
            </a:r>
            <a:r>
              <a:rPr lang="th-TH" sz="3200" dirty="0"/>
              <a:t>หรือ </a:t>
            </a:r>
            <a:r>
              <a:rPr lang="en-US" sz="2000" u="sng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alse</a:t>
            </a:r>
            <a:r>
              <a:rPr lang="en-US" sz="3200" dirty="0"/>
              <a:t> </a:t>
            </a:r>
            <a:r>
              <a:rPr lang="th-TH" sz="3200" dirty="0"/>
              <a:t>เป็นค่าเฉพาะที่มาจากชนิดข้อมูล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(</a:t>
            </a:r>
            <a:r>
              <a:rPr lang="th-TH" sz="3200" dirty="0"/>
              <a:t>และไม่ใช่ </a:t>
            </a:r>
            <a:r>
              <a:rPr lang="en-US" sz="3200" dirty="0"/>
              <a:t>string)</a:t>
            </a:r>
            <a:endParaRPr lang="th-TH" sz="3200" dirty="0"/>
          </a:p>
          <a:p>
            <a:endParaRPr lang="th-TH" sz="3200" dirty="0"/>
          </a:p>
          <a:p>
            <a:endParaRPr lang="th-TH" sz="3200" dirty="0"/>
          </a:p>
          <a:p>
            <a:endParaRPr lang="en-US" sz="32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590800"/>
            <a:ext cx="7620000" cy="12192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 == 5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 == 6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4876800"/>
            <a:ext cx="7620000" cy="14478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&lt;class 'bool'&gt;</a:t>
            </a: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&lt;class 'bool'&gt;</a:t>
            </a:r>
          </a:p>
          <a:p>
            <a:endParaRPr lang="en-US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6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 [2]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3077184"/>
            <a:ext cx="7620000" cy="134241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 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x is not equal to y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  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x is greater than y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  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x is less than y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 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x is greater than or equal to y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 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x is less than or equal to y</a:t>
            </a:r>
            <a:endParaRPr lang="en-US" sz="16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373706"/>
            <a:ext cx="3657600" cy="1295021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</a:rPr>
              <a:t>and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%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!=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</a:rPr>
              <a:t>False</a:t>
            </a:r>
            <a:endParaRPr lang="en-US" sz="1600" dirty="0"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14172" y="282969"/>
            <a:ext cx="4848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http://www.cs.cmu.edu/~112/notes/notes-data-and-exprs.html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600200"/>
            <a:ext cx="7620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E84C22"/>
              </a:buClr>
              <a:buFont typeface="Arial" pitchFamily="34" charset="0"/>
              <a:buChar char="•"/>
            </a:pP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เครื่องหมาย </a:t>
            </a:r>
            <a:r>
              <a:rPr lang="en-US" sz="2000" b="1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เป็นหนึ่งใน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Operator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ทางความสัมพันธ์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(Relational Operator)</a:t>
            </a:r>
            <a:endParaRPr lang="th-TH" sz="2800" b="1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640080" lvl="1" indent="-228600">
              <a:spcBef>
                <a:spcPct val="20000"/>
              </a:spcBef>
              <a:buClr>
                <a:srgbClr val="FFBD47"/>
              </a:buClr>
              <a:buFont typeface="Arial" pitchFamily="34" charset="0"/>
              <a:buChar char="•"/>
            </a:pP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Relational Operator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อื่นๆ ได้แก่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4419600"/>
            <a:ext cx="762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E84C22"/>
              </a:buClr>
              <a:buFont typeface="Arial" pitchFamily="34" charset="0"/>
              <a:buChar char="•"/>
            </a:pP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หากต้องการเขียน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Expression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ข้ามบรรทัด สามารถทำได้โดยการใช้เครื่องหมาย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Backslash </a:t>
            </a:r>
            <a:r>
              <a:rPr lang="en-US" sz="2000" b="1" dirty="0">
                <a:solidFill>
                  <a:srgbClr val="C00000"/>
                </a:solidFill>
                <a:latin typeface="Consolas" panose="020B0609020204030204" pitchFamily="49" charset="0"/>
              </a:rPr>
              <a:t>\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หรือวงเล็บ </a:t>
            </a:r>
            <a:r>
              <a:rPr lang="en-US" sz="2000" b="1" dirty="0">
                <a:solidFill>
                  <a:srgbClr val="C00000"/>
                </a:solidFill>
                <a:latin typeface="Consolas" panose="020B0609020204030204" pitchFamily="49" charset="0"/>
              </a:rPr>
              <a:t>()</a:t>
            </a:r>
            <a:endParaRPr lang="th-TH" sz="2000" b="1" dirty="0">
              <a:solidFill>
                <a:srgbClr val="C00000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24400" y="5373705"/>
            <a:ext cx="3657600" cy="1295021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</a:rPr>
              <a:t>and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</a:rPr>
              <a:t>\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%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</a:rPr>
              <a:t>!=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</a:rPr>
              <a:t>1</a:t>
            </a:r>
            <a:endParaRPr lang="en-US" sz="1600" dirty="0"/>
          </a:p>
          <a:p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</a:rPr>
              <a:t>False</a:t>
            </a:r>
            <a:endParaRPr lang="en-US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351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 [2]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2293376"/>
            <a:ext cx="7620000" cy="33528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   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True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     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# True, but...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False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    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      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# seems ok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0.3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5.55111512313e-17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# (tiny, but non-zero!)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14172" y="282969"/>
            <a:ext cx="4848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http://www.cs.cmu.edu/~112/notes/notes-data-and-exprs.html</a:t>
            </a:r>
          </a:p>
        </p:txBody>
      </p:sp>
      <p:sp>
        <p:nvSpPr>
          <p:cNvPr id="4" name="Rectangle 3"/>
          <p:cNvSpPr/>
          <p:nvPr/>
        </p:nvSpPr>
        <p:spPr>
          <a:xfrm>
            <a:off x="758952" y="1600200"/>
            <a:ext cx="76175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E84C22"/>
              </a:buClr>
              <a:buFont typeface="Arial" pitchFamily="34" charset="0"/>
              <a:buChar char="•"/>
            </a:pPr>
            <a:r>
              <a:rPr lang="en-US" sz="36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Floating-point Number Comparisons</a:t>
            </a:r>
            <a:endParaRPr lang="th-TH" sz="3600" b="1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8952" y="5739825"/>
            <a:ext cx="76175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E84C22"/>
              </a:buClr>
              <a:buFont typeface="Arial" pitchFamily="34" charset="0"/>
              <a:buChar char="•"/>
            </a:pP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ค่าที่เก็บในตัวแปรชนิด </a:t>
            </a:r>
            <a:r>
              <a:rPr lang="en-US" sz="20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float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เป็นค่าประมาณ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!!</a:t>
            </a:r>
            <a:endParaRPr lang="th-TH" sz="3200" b="1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8422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 and Types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 fontScale="92500" lnSpcReduction="20000"/>
          </a:bodyPr>
          <a:lstStyle/>
          <a:p>
            <a:r>
              <a:rPr lang="th-TH" dirty="0"/>
              <a:t>ใน</a:t>
            </a:r>
            <a:r>
              <a:rPr lang="en-US" dirty="0"/>
              <a:t> Python </a:t>
            </a:r>
            <a:r>
              <a:rPr lang="th-TH" dirty="0"/>
              <a:t>มีชนิดข้อมูลพื้นฐาน อยู่สองประเภทคือ</a:t>
            </a:r>
            <a:endParaRPr lang="en-US" dirty="0"/>
          </a:p>
          <a:p>
            <a:pPr lvl="1"/>
            <a:r>
              <a:rPr lang="th-TH" dirty="0"/>
              <a:t>แบบที่ไม่สามารถแบ่งย่อยลงไปได้อีก </a:t>
            </a:r>
            <a:r>
              <a:rPr lang="en-US" dirty="0"/>
              <a:t>(atomic, scalar) </a:t>
            </a:r>
            <a:r>
              <a:rPr lang="th-TH" dirty="0"/>
              <a:t>มี </a:t>
            </a:r>
            <a:r>
              <a:rPr lang="en-US" dirty="0"/>
              <a:t>4 </a:t>
            </a:r>
            <a:r>
              <a:rPr lang="th-TH" dirty="0"/>
              <a:t>ชนิดได้แก่</a:t>
            </a:r>
          </a:p>
          <a:p>
            <a:pPr lvl="2"/>
            <a:r>
              <a:rPr lang="en-US" sz="2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th-TH" dirty="0">
                <a:solidFill>
                  <a:srgbClr val="0070C0"/>
                </a:solidFill>
              </a:rPr>
              <a:t> </a:t>
            </a:r>
            <a:r>
              <a:rPr lang="en-US" dirty="0"/>
              <a:t>– </a:t>
            </a:r>
            <a:r>
              <a:rPr lang="th-TH" dirty="0"/>
              <a:t>แทนจำนวนเต็ม</a:t>
            </a:r>
            <a:r>
              <a:rPr lang="en-US" dirty="0"/>
              <a:t> </a:t>
            </a:r>
            <a:r>
              <a:rPr lang="th-TH" dirty="0"/>
              <a:t>เช่น 3</a:t>
            </a:r>
            <a:r>
              <a:rPr lang="en-US" dirty="0"/>
              <a:t>, -8</a:t>
            </a:r>
          </a:p>
          <a:p>
            <a:pPr lvl="2"/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float</a:t>
            </a:r>
            <a:r>
              <a:rPr lang="th-TH" dirty="0"/>
              <a:t> </a:t>
            </a:r>
            <a:r>
              <a:rPr lang="en-US" dirty="0"/>
              <a:t>– </a:t>
            </a:r>
            <a:r>
              <a:rPr lang="th-TH" dirty="0"/>
              <a:t>แทนจำนวนจริง เช่น </a:t>
            </a:r>
            <a:r>
              <a:rPr lang="en-US" dirty="0"/>
              <a:t>2.36</a:t>
            </a:r>
          </a:p>
          <a:p>
            <a:pPr lvl="2"/>
            <a:r>
              <a:rPr lang="en-US" sz="2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dirty="0"/>
              <a:t> – </a:t>
            </a:r>
            <a:r>
              <a:rPr lang="th-TH" dirty="0"/>
              <a:t>แทนค่าทางตรรกะ  </a:t>
            </a:r>
            <a:r>
              <a:rPr lang="en-US" sz="22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dirty="0"/>
              <a:t> (</a:t>
            </a:r>
            <a:r>
              <a:rPr lang="th-TH" dirty="0"/>
              <a:t>จริง</a:t>
            </a:r>
            <a:r>
              <a:rPr lang="en-US" dirty="0"/>
              <a:t>)</a:t>
            </a:r>
            <a:r>
              <a:rPr lang="th-TH" dirty="0"/>
              <a:t> หรือ </a:t>
            </a:r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dirty="0"/>
              <a:t> (</a:t>
            </a:r>
            <a:r>
              <a:rPr lang="th-TH" dirty="0"/>
              <a:t>เท็จ</a:t>
            </a:r>
            <a:r>
              <a:rPr lang="en-US" dirty="0"/>
              <a:t>)</a:t>
            </a:r>
          </a:p>
          <a:p>
            <a:pPr lvl="2"/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None</a:t>
            </a:r>
            <a:r>
              <a:rPr lang="en-US" dirty="0"/>
              <a:t> –</a:t>
            </a:r>
            <a:r>
              <a:rPr lang="th-TH" dirty="0"/>
              <a:t> เป็นชนิดข้อมูลที่มีค่าเป็น</a:t>
            </a:r>
            <a:r>
              <a:rPr lang="en-US" dirty="0"/>
              <a:t>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None</a:t>
            </a:r>
            <a:r>
              <a:rPr lang="en-US" dirty="0"/>
              <a:t> </a:t>
            </a:r>
            <a:r>
              <a:rPr lang="th-TH" dirty="0"/>
              <a:t>ได้อย่างเดียว</a:t>
            </a:r>
            <a:r>
              <a:rPr lang="en-US" dirty="0"/>
              <a:t> </a:t>
            </a:r>
          </a:p>
          <a:p>
            <a:pPr lvl="1"/>
            <a:r>
              <a:rPr lang="th-TH" dirty="0"/>
              <a:t>แบบที่สามารถแบ่งย่อยลงไปได้ เช่น</a:t>
            </a:r>
          </a:p>
          <a:p>
            <a:pPr lvl="2"/>
            <a:r>
              <a:rPr lang="en-US" sz="2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/>
              <a:t>– </a:t>
            </a:r>
            <a:r>
              <a:rPr lang="th-TH" dirty="0"/>
              <a:t> สายอักขระ เช่น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'</a:t>
            </a:r>
            <a:r>
              <a:rPr lang="en-US" dirty="0"/>
              <a:t>hello</a:t>
            </a:r>
            <a:r>
              <a:rPr lang="en-US" dirty="0">
                <a:solidFill>
                  <a:srgbClr val="C00000"/>
                </a:solidFill>
              </a:rPr>
              <a:t>'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"</a:t>
            </a:r>
            <a:r>
              <a:rPr lang="th-TH" dirty="0"/>
              <a:t>ก</a:t>
            </a:r>
            <a:r>
              <a:rPr lang="en-US" dirty="0">
                <a:solidFill>
                  <a:srgbClr val="C00000"/>
                </a:solidFill>
              </a:rPr>
              <a:t>"</a:t>
            </a:r>
            <a:r>
              <a:rPr lang="en-US" dirty="0"/>
              <a:t> </a:t>
            </a:r>
            <a:r>
              <a:rPr lang="th-TH" dirty="0"/>
              <a:t>หรือ </a:t>
            </a:r>
            <a:r>
              <a:rPr lang="en-US" dirty="0">
                <a:solidFill>
                  <a:srgbClr val="C00000"/>
                </a:solidFill>
              </a:rPr>
              <a:t>""</a:t>
            </a:r>
            <a:r>
              <a:rPr lang="th-TH" dirty="0"/>
              <a:t> </a:t>
            </a:r>
            <a:r>
              <a:rPr lang="en-US" dirty="0"/>
              <a:t>(</a:t>
            </a:r>
            <a:r>
              <a:rPr lang="th-TH" dirty="0"/>
              <a:t>สังเกตเครื่องหมายคำพูด</a:t>
            </a:r>
            <a:r>
              <a:rPr lang="en-US" dirty="0"/>
              <a:t>) </a:t>
            </a:r>
            <a:r>
              <a:rPr lang="th-TH" dirty="0"/>
              <a:t>สามารถเข้าถึงข้อมูลแยกทีละอักขระได้</a:t>
            </a:r>
            <a:endParaRPr lang="en-US" dirty="0"/>
          </a:p>
          <a:p>
            <a:pPr lvl="2"/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complex </a:t>
            </a:r>
            <a:r>
              <a:rPr lang="en-US" dirty="0"/>
              <a:t>– </a:t>
            </a:r>
            <a:r>
              <a:rPr lang="th-TH" dirty="0"/>
              <a:t>จำนวนเชิงซ้อน ประกอบด้วย</a:t>
            </a:r>
            <a:r>
              <a:rPr lang="en-US" dirty="0"/>
              <a:t> </a:t>
            </a:r>
            <a:r>
              <a:rPr lang="th-TH" dirty="0"/>
              <a:t>ส่วน </a:t>
            </a:r>
            <a:r>
              <a:rPr lang="en-US" dirty="0"/>
              <a:t>Real </a:t>
            </a:r>
            <a:r>
              <a:rPr lang="th-TH" dirty="0"/>
              <a:t>และ ส่วน </a:t>
            </a:r>
            <a:r>
              <a:rPr lang="en-US" dirty="0"/>
              <a:t>Imaginary </a:t>
            </a:r>
            <a:r>
              <a:rPr lang="th-TH" dirty="0"/>
              <a:t>เช่น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1 + 2j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12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184192" y="2489886"/>
            <a:ext cx="2468880" cy="304800"/>
          </a:xfrm>
          <a:prstGeom prst="rect">
            <a:avLst/>
          </a:prstGeom>
          <a:solidFill>
            <a:srgbClr val="FF77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3600" dirty="0"/>
              <a:t>Floating-Point Numbers and </a:t>
            </a:r>
            <a:r>
              <a:rPr lang="en-US" sz="28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almost_equal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4172" y="282969"/>
            <a:ext cx="4848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http://www.cs.cmu.edu/~112/notes/notes-data-and-exprs.html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0" y="1622576"/>
            <a:ext cx="7620000" cy="4524315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d1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0.1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d2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0.3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d1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still False, of course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B0F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epsilon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abs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d2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epsilon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True!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Once again, using an 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almostEqual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function </a:t>
            </a: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(that we will write)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almostEqual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epsilon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abs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d2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epsilon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d1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0.1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d2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0.3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d1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still False, of course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True, and now packaged in a handy reusable function!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almostEqual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59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/>
          </a:bodyPr>
          <a:lstStyle/>
          <a:p>
            <a:r>
              <a:rPr lang="th-TH" sz="2800" dirty="0"/>
              <a:t>ในภาษา </a:t>
            </a:r>
            <a:r>
              <a:rPr lang="en-US" sz="2800" dirty="0"/>
              <a:t>Python </a:t>
            </a:r>
            <a:r>
              <a:rPr lang="th-TH" sz="2800" dirty="0"/>
              <a:t>มี ตัวดำเนินการทางตรรกะ </a:t>
            </a:r>
            <a:r>
              <a:rPr lang="en-US" sz="2800" dirty="0"/>
              <a:t>(Logical Operator) </a:t>
            </a:r>
            <a:r>
              <a:rPr lang="th-TH" sz="2800" dirty="0"/>
              <a:t>3 ตัวได้แก่ 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sz="2800" dirty="0"/>
              <a:t>, 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sz="2800" dirty="0"/>
              <a:t> </a:t>
            </a:r>
            <a:r>
              <a:rPr lang="th-TH" sz="2800" dirty="0"/>
              <a:t>และ 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</a:t>
            </a:r>
          </a:p>
          <a:p>
            <a:r>
              <a:rPr lang="th-TH" sz="2800" dirty="0"/>
              <a:t>ความหมายของ </a:t>
            </a:r>
            <a:r>
              <a:rPr lang="en-US" sz="2800" dirty="0"/>
              <a:t>Operator </a:t>
            </a:r>
            <a:r>
              <a:rPr lang="th-TH" sz="2800" dirty="0"/>
              <a:t>ทั้งสามตัวตรงกับความหมายในภาษาอังกฤษ</a:t>
            </a:r>
          </a:p>
          <a:p>
            <a:r>
              <a:rPr lang="th-TH" sz="2800" dirty="0"/>
              <a:t>ตัวอย่างเช่น</a:t>
            </a:r>
            <a:endParaRPr lang="en-US" sz="2800" dirty="0"/>
          </a:p>
          <a:p>
            <a:pPr lvl="1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x &gt; 0 </a:t>
            </a:r>
            <a:r>
              <a:rPr lang="en-US" sz="16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x &lt; 10</a:t>
            </a:r>
            <a:r>
              <a:rPr lang="th-TH" sz="2400" dirty="0"/>
              <a:t> จะเป็นจริงก็ต่อเมื่อ </a:t>
            </a:r>
            <a:r>
              <a:rPr lang="en-US" sz="2400" dirty="0"/>
              <a:t>x </a:t>
            </a:r>
            <a:r>
              <a:rPr lang="th-TH" sz="2400" dirty="0"/>
              <a:t>มากกว่า </a:t>
            </a:r>
            <a:r>
              <a:rPr lang="en-US" sz="2400" dirty="0"/>
              <a:t>0 </a:t>
            </a:r>
            <a:r>
              <a:rPr lang="th-TH" sz="2400" dirty="0">
                <a:solidFill>
                  <a:srgbClr val="FC5D04"/>
                </a:solidFill>
              </a:rPr>
              <a:t>และ</a:t>
            </a:r>
            <a:r>
              <a:rPr lang="th-TH" sz="2400" dirty="0"/>
              <a:t> น้อยกว่า </a:t>
            </a:r>
            <a:r>
              <a:rPr lang="en-US" sz="2400" dirty="0"/>
              <a:t>10 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th-TH" sz="2400" dirty="0"/>
              <a:t>ในกรณีนี้สามารถเขียน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0 &lt; x &lt; 10</a:t>
            </a:r>
            <a:r>
              <a:rPr lang="en-US" sz="2400" dirty="0"/>
              <a:t> </a:t>
            </a:r>
            <a:r>
              <a:rPr lang="th-TH" sz="2400" dirty="0"/>
              <a:t>ได้</a:t>
            </a:r>
            <a:r>
              <a:rPr lang="en-US" sz="2400" dirty="0"/>
              <a:t>)</a:t>
            </a:r>
          </a:p>
          <a:p>
            <a:pPr lvl="1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 % 2 == 0 </a:t>
            </a:r>
            <a:r>
              <a:rPr lang="en-US" sz="16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n % 3 == 0 </a:t>
            </a:r>
            <a:r>
              <a:rPr lang="th-TH" sz="2400" dirty="0"/>
              <a:t>จะเป็นจริงเมื่อ เงื่อนไขตัวใดตัวหนึ่ง </a:t>
            </a:r>
            <a:r>
              <a:rPr lang="en-US" sz="2400" dirty="0"/>
              <a:t>(</a:t>
            </a:r>
            <a:r>
              <a:rPr lang="th-TH" sz="2400" dirty="0"/>
              <a:t>หรือทั้ง 2 ตัว</a:t>
            </a:r>
            <a:r>
              <a:rPr lang="en-US" sz="2400" dirty="0"/>
              <a:t>) </a:t>
            </a:r>
            <a:r>
              <a:rPr lang="th-TH" sz="2400" dirty="0"/>
              <a:t>เป็นจริง</a:t>
            </a:r>
            <a:endParaRPr lang="en-US" sz="2400" dirty="0"/>
          </a:p>
          <a:p>
            <a:pPr lvl="1"/>
            <a:r>
              <a:rPr lang="th-TH" sz="2400" dirty="0"/>
              <a:t>โดยทั่วไปแล้ว </a:t>
            </a:r>
            <a:r>
              <a:rPr lang="en-US" sz="2400" dirty="0"/>
              <a:t>Operands </a:t>
            </a:r>
            <a:r>
              <a:rPr lang="th-TH" sz="2400" dirty="0"/>
              <a:t>ของ </a:t>
            </a:r>
            <a:r>
              <a:rPr lang="en-US" sz="2400" dirty="0"/>
              <a:t>Logical Operator </a:t>
            </a:r>
            <a:br>
              <a:rPr lang="th-TH" sz="2400" dirty="0"/>
            </a:br>
            <a:r>
              <a:rPr lang="th-TH" sz="2400" dirty="0"/>
              <a:t>ควรเป็น </a:t>
            </a:r>
            <a:r>
              <a:rPr lang="en-US" sz="2400" dirty="0"/>
              <a:t>Boolean Expression</a:t>
            </a:r>
            <a:r>
              <a:rPr lang="th-TH" sz="2400" dirty="0"/>
              <a:t> แต่ในภาษา </a:t>
            </a:r>
            <a:r>
              <a:rPr lang="en-US" sz="2400" dirty="0"/>
              <a:t>Python</a:t>
            </a:r>
            <a:br>
              <a:rPr lang="en-US" sz="2400" dirty="0"/>
            </a:br>
            <a:r>
              <a:rPr lang="en-US" sz="2400" dirty="0"/>
              <a:t>Truth Value </a:t>
            </a:r>
            <a:r>
              <a:rPr lang="th-TH" sz="2400" dirty="0"/>
              <a:t>ของตัวเลขใดๆ ที่มี</a:t>
            </a:r>
            <a:r>
              <a:rPr lang="th-TH" sz="2400" u="sng" dirty="0"/>
              <a:t>ค่าไม่เป็น </a:t>
            </a:r>
            <a:r>
              <a:rPr lang="en-US" sz="2400" u="sng" dirty="0"/>
              <a:t>0</a:t>
            </a:r>
            <a:r>
              <a:rPr lang="en-US" sz="2400" dirty="0"/>
              <a:t> </a:t>
            </a:r>
            <a:r>
              <a:rPr lang="th-TH" sz="2400" dirty="0"/>
              <a:t>จะมีค่าเป็น </a:t>
            </a:r>
            <a:r>
              <a:rPr lang="en-US" sz="1800" b="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</a:p>
          <a:p>
            <a:pPr lvl="1"/>
            <a:endParaRPr lang="th-TH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14800" y="3025776"/>
            <a:ext cx="4267200" cy="7921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เราสามารถใช้วงเล็บเพื่อช่วยทำให้เงื่อนไขอ่านง่ายขึ้น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x &gt; 0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x &lt; 10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th-TH" sz="1400" b="1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n % 2 == 0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n % 3 == 0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6248400" y="5688228"/>
            <a:ext cx="2133600" cy="57943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53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17 </a:t>
            </a:r>
            <a:r>
              <a:rPr lang="en-US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 True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4191147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5864" y="1066800"/>
          <a:ext cx="8280416" cy="5787087"/>
        </p:xfrm>
        <a:graphic>
          <a:graphicData uri="http://schemas.openxmlformats.org/drawingml/2006/table">
            <a:tbl>
              <a:tblPr/>
              <a:tblGrid>
                <a:gridCol w="32854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5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831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effectLst/>
                          <a:latin typeface="+mn-lt"/>
                          <a:cs typeface="BrowalliaUPC" panose="020B0604020202020204" pitchFamily="34" charset="-34"/>
                        </a:rPr>
                        <a:t>Operator</a:t>
                      </a:r>
                    </a:p>
                  </a:txBody>
                  <a:tcPr marL="62345" marR="62345" marT="31173" marB="31173" anchor="ctr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effectLst/>
                          <a:latin typeface="+mn-lt"/>
                          <a:cs typeface="BrowalliaUPC" panose="020B0604020202020204" pitchFamily="34" charset="-34"/>
                        </a:rPr>
                        <a:t>Description</a:t>
                      </a:r>
                    </a:p>
                  </a:txBody>
                  <a:tcPr marL="62345" marR="62345" marT="31173" marB="31173" anchor="ctr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0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(expressions...), [expressions...], </a:t>
                      </a:r>
                    </a:p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{key: value...},{expressions...}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 or tuple display, list display, dictionary display, set display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0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x[index], x[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index:index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],</a:t>
                      </a:r>
                    </a:p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x(arguments...), 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x.attribute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Subscription, slicing, call, attribute reference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Exponentiation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+x, -x, ~x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Positive, negative, bitwise NOT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*, /, //, 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Multiplication, division, remainder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+, -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 and subtraction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&lt;&lt;, &gt;&gt;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Shifts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&amp;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Bitwise AND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^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Bitwise XOR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|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Bitwise 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in, not in, is, is not, &lt;, &lt;=, &gt;, &gt;=, !=, ==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Comparisons, including membership tests and identity tests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 x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Boolean NOT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Boolean AND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Boolean 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 – else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Conditional expression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20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lambda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Lambda expression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25174" y="1424632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high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58485" y="6225232"/>
            <a:ext cx="523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low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Operator Precedence [2</a:t>
            </a:r>
            <a:r>
              <a:rPr lang="en-US" dirty="0"/>
              <a:t>]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311" y="5029200"/>
            <a:ext cx="8266176" cy="1536192"/>
          </a:xfrm>
          <a:prstGeom prst="rect">
            <a:avLst/>
          </a:prstGeom>
          <a:noFill/>
          <a:ln>
            <a:solidFill>
              <a:srgbClr val="FC5D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en-US" sz="14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8315487" y="1868224"/>
            <a:ext cx="609600" cy="43434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5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Short-Circuit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6400800" cy="5253680"/>
          </a:xfrm>
        </p:spPr>
        <p:txBody>
          <a:bodyPr>
            <a:normAutofit fontScale="77500" lnSpcReduction="20000"/>
          </a:bodyPr>
          <a:lstStyle/>
          <a:p>
            <a:r>
              <a:rPr lang="th-TH" sz="3200" dirty="0"/>
              <a:t>หากพิจารณา</a:t>
            </a:r>
            <a:r>
              <a:rPr lang="en-US" sz="3200" dirty="0"/>
              <a:t> Truth Table </a:t>
            </a:r>
            <a:r>
              <a:rPr lang="th-TH" sz="3200" dirty="0"/>
              <a:t>ของ </a:t>
            </a:r>
            <a:r>
              <a:rPr lang="en-US" sz="3200" dirty="0"/>
              <a:t>Expression</a:t>
            </a:r>
            <a:r>
              <a:rPr lang="th-TH" sz="3200" dirty="0"/>
              <a:t>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q</a:t>
            </a:r>
          </a:p>
          <a:p>
            <a:r>
              <a:rPr lang="th-TH" sz="3200" dirty="0"/>
              <a:t>จะพบว่า กรณีเดียวที่ </a:t>
            </a:r>
            <a:r>
              <a:rPr lang="en-US" sz="3200" dirty="0"/>
              <a:t>Expression </a:t>
            </a:r>
            <a:r>
              <a:rPr lang="th-TH" sz="3200" dirty="0"/>
              <a:t>จะมีค่าเป็น 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sz="3200" dirty="0"/>
              <a:t> </a:t>
            </a:r>
            <a:r>
              <a:rPr lang="th-TH" sz="3200" dirty="0"/>
              <a:t>คือกรณี</a:t>
            </a:r>
            <a:r>
              <a:rPr lang="en-US" sz="3200" dirty="0"/>
              <a:t> </a:t>
            </a:r>
            <a:r>
              <a:rPr lang="th-TH" sz="3200" dirty="0"/>
              <a:t>ที่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</a:t>
            </a:r>
            <a:r>
              <a:rPr lang="en-US" sz="3200" dirty="0"/>
              <a:t> </a:t>
            </a:r>
            <a:r>
              <a:rPr lang="th-TH" sz="3200" dirty="0"/>
              <a:t>และ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q</a:t>
            </a:r>
            <a:r>
              <a:rPr lang="en-US" sz="3200" dirty="0"/>
              <a:t> </a:t>
            </a:r>
            <a:r>
              <a:rPr lang="th-TH" sz="3200" dirty="0"/>
              <a:t>เป็น 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sz="3200" dirty="0"/>
              <a:t> </a:t>
            </a:r>
            <a:r>
              <a:rPr lang="th-TH" sz="3200" u="sng" dirty="0"/>
              <a:t>ทั้งคู่</a:t>
            </a:r>
          </a:p>
          <a:p>
            <a:pPr lvl="1"/>
            <a:r>
              <a:rPr lang="th-TH" sz="3200" dirty="0"/>
              <a:t>ดังนั้นหาก หากพบว่า </a:t>
            </a:r>
            <a:r>
              <a:rPr lang="en-US" sz="3200" dirty="0"/>
              <a:t>Operand </a:t>
            </a:r>
            <a:r>
              <a:rPr lang="th-TH" sz="3200" dirty="0"/>
              <a:t>ตัวแรก</a:t>
            </a:r>
            <a:r>
              <a:rPr lang="en-US" sz="3200" dirty="0"/>
              <a:t> (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</a:t>
            </a:r>
            <a:r>
              <a:rPr lang="en-US" sz="3200" dirty="0"/>
              <a:t>) </a:t>
            </a:r>
            <a:r>
              <a:rPr lang="th-TH" sz="3200" dirty="0"/>
              <a:t>มีค่าเป็น 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3200" dirty="0"/>
              <a:t> </a:t>
            </a:r>
            <a:r>
              <a:rPr lang="th-TH" sz="3200" dirty="0"/>
              <a:t>เราสรุปได้ว่า </a:t>
            </a:r>
            <a:r>
              <a:rPr lang="en-US" sz="3200" dirty="0"/>
              <a:t>Expression </a:t>
            </a:r>
            <a:r>
              <a:rPr lang="th-TH" sz="3200" dirty="0"/>
              <a:t>นี้จะ </a:t>
            </a:r>
            <a:r>
              <a:rPr lang="en-US" sz="3200" dirty="0"/>
              <a:t>Evaluate </a:t>
            </a:r>
            <a:r>
              <a:rPr lang="th-TH" sz="3200" dirty="0"/>
              <a:t>เป็น 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3200" dirty="0"/>
              <a:t> </a:t>
            </a:r>
            <a:r>
              <a:rPr lang="th-TH" sz="3200" dirty="0"/>
              <a:t>โดยไม่จำเป็นต้องพิจารณาค่าของ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q</a:t>
            </a:r>
            <a:endParaRPr lang="th-TH" sz="2400" dirty="0">
              <a:solidFill>
                <a:srgbClr val="0000FF"/>
              </a:solidFill>
              <a:latin typeface="Consolas" panose="020B0609020204030204" pitchFamily="49" charset="0"/>
              <a:ea typeface="Times New Roman" panose="02020603050405020304" pitchFamily="18" charset="0"/>
              <a:cs typeface="Cordia New" panose="020B0304020202020204" pitchFamily="34" charset="-34"/>
            </a:endParaRPr>
          </a:p>
          <a:p>
            <a:pPr lvl="1"/>
            <a:r>
              <a:rPr lang="th-TH" sz="3200" dirty="0"/>
              <a:t>กรณี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</a:t>
            </a:r>
            <a:r>
              <a:rPr lang="en-US" sz="3200" dirty="0"/>
              <a:t> </a:t>
            </a:r>
            <a:r>
              <a:rPr lang="th-TH" sz="3200" dirty="0"/>
              <a:t>มีค่าเป็น 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sz="3200" dirty="0"/>
              <a:t> </a:t>
            </a:r>
            <a:r>
              <a:rPr lang="th-TH" sz="3200" dirty="0"/>
              <a:t>เป็นกรณีเดียวที่ต้องพิจารณาค่า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q</a:t>
            </a:r>
          </a:p>
          <a:p>
            <a:r>
              <a:rPr lang="th-TH" sz="3200" dirty="0"/>
              <a:t>การ </a:t>
            </a:r>
            <a:r>
              <a:rPr lang="en-US" sz="3200" dirty="0"/>
              <a:t>Evaluate </a:t>
            </a:r>
            <a:r>
              <a:rPr lang="th-TH" sz="3200" dirty="0"/>
              <a:t>ค่าโดยพิจารณา </a:t>
            </a:r>
            <a:r>
              <a:rPr lang="en-US" sz="3200" dirty="0"/>
              <a:t>Operand</a:t>
            </a:r>
            <a:r>
              <a:rPr lang="th-TH" sz="3200" dirty="0"/>
              <a:t> บางส่วนเท่าที่จำเป็น</a:t>
            </a:r>
            <a:r>
              <a:rPr lang="en-US" sz="3200" dirty="0"/>
              <a:t> </a:t>
            </a:r>
            <a:r>
              <a:rPr lang="th-TH" sz="3200" dirty="0"/>
              <a:t>แล้วให้ผลลัพธ์ทันที เรียกว่า </a:t>
            </a:r>
            <a:r>
              <a:rPr lang="en-US" sz="3200" dirty="0">
                <a:solidFill>
                  <a:srgbClr val="C00000"/>
                </a:solidFill>
              </a:rPr>
              <a:t>Short Circuit Evaluation</a:t>
            </a:r>
          </a:p>
          <a:p>
            <a:r>
              <a:rPr lang="th-TH" sz="3200" dirty="0"/>
              <a:t>ภาษา</a:t>
            </a:r>
            <a:r>
              <a:rPr lang="en-US" sz="3200" dirty="0"/>
              <a:t> Programming </a:t>
            </a:r>
            <a:r>
              <a:rPr lang="th-TH" sz="3200" dirty="0"/>
              <a:t>หลายๆ ภาษา ใช้การ </a:t>
            </a:r>
            <a:r>
              <a:rPr lang="en-US" sz="3200" dirty="0"/>
              <a:t>Evaluate </a:t>
            </a:r>
            <a:r>
              <a:rPr lang="th-TH" sz="3200" dirty="0"/>
              <a:t>ในลักษณะนี้</a:t>
            </a:r>
            <a:endParaRPr lang="en-US" sz="3200" dirty="0"/>
          </a:p>
          <a:p>
            <a:r>
              <a:rPr lang="th-TH" sz="3200" dirty="0"/>
              <a:t>เช่นเดียวกันกับการพิจารณา </a:t>
            </a:r>
            <a:r>
              <a:rPr lang="en-US" sz="3200" dirty="0"/>
              <a:t>Expression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q</a:t>
            </a:r>
          </a:p>
          <a:p>
            <a:pPr lvl="1"/>
            <a:r>
              <a:rPr lang="th-TH" sz="3200" dirty="0"/>
              <a:t>ทำ </a:t>
            </a:r>
            <a:r>
              <a:rPr lang="en-US" sz="3200" dirty="0"/>
              <a:t>Short Circuit Evaluation </a:t>
            </a:r>
            <a:r>
              <a:rPr lang="th-TH" sz="3200" dirty="0"/>
              <a:t>ได้ทันทีเมื่อพบว่า </a:t>
            </a:r>
            <a:r>
              <a:rPr lang="en-US" sz="2500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</a:t>
            </a:r>
            <a:r>
              <a:rPr lang="en-US" sz="3200" dirty="0"/>
              <a:t> </a:t>
            </a:r>
            <a:r>
              <a:rPr lang="th-TH" sz="3200" dirty="0"/>
              <a:t>มีค่าเป็น</a:t>
            </a:r>
            <a:r>
              <a:rPr lang="en-US" sz="3200" dirty="0"/>
              <a:t>_______ </a:t>
            </a:r>
            <a:r>
              <a:rPr lang="th-TH" sz="3200" dirty="0"/>
              <a:t>และจะ </a:t>
            </a:r>
            <a:r>
              <a:rPr lang="en-US" sz="3200" dirty="0"/>
              <a:t>Evaluate Expression </a:t>
            </a:r>
            <a:r>
              <a:rPr lang="th-TH" sz="3200" dirty="0"/>
              <a:t>เป็น</a:t>
            </a:r>
            <a:r>
              <a:rPr lang="en-US" sz="3200" dirty="0"/>
              <a:t>_______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239000" y="4220527"/>
          <a:ext cx="1446213" cy="1600200"/>
        </p:xfrm>
        <a:graphic>
          <a:graphicData uri="http://schemas.openxmlformats.org/drawingml/2006/table">
            <a:tbl>
              <a:tblPr/>
              <a:tblGrid>
                <a:gridCol w="368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</a:t>
                      </a:r>
                      <a:endParaRPr lang="en-US" sz="1500" b="1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q</a:t>
                      </a:r>
                      <a:endParaRPr lang="en-US" sz="1500" b="1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</a:t>
                      </a:r>
                      <a:r>
                        <a:rPr lang="en-US" sz="15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  <a:r>
                        <a:rPr lang="en-US" sz="1500" b="1" dirty="0">
                          <a:solidFill>
                            <a:srgbClr val="FF66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∧</a:t>
                      </a:r>
                      <a:r>
                        <a:rPr lang="en-US" sz="15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  <a:r>
                        <a:rPr lang="en-US" sz="1500" b="1" i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q</a:t>
                      </a:r>
                      <a:endParaRPr lang="en-US" sz="1500" b="1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239000" y="1752600"/>
          <a:ext cx="1446213" cy="1600200"/>
        </p:xfrm>
        <a:graphic>
          <a:graphicData uri="http://schemas.openxmlformats.org/drawingml/2006/table">
            <a:tbl>
              <a:tblPr/>
              <a:tblGrid>
                <a:gridCol w="368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</a:t>
                      </a:r>
                      <a:endParaRPr lang="en-US" sz="1500" b="1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q</a:t>
                      </a:r>
                      <a:endParaRPr lang="en-US" sz="1500" b="1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</a:t>
                      </a:r>
                      <a:r>
                        <a:rPr lang="en-US" sz="15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  <a:r>
                        <a:rPr lang="en-US" sz="1500" b="1" dirty="0">
                          <a:solidFill>
                            <a:srgbClr val="FF66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∨</a:t>
                      </a:r>
                      <a:r>
                        <a:rPr lang="en-US" sz="15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  <a:r>
                        <a:rPr lang="en-US" sz="1500" b="1" i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q</a:t>
                      </a:r>
                      <a:endParaRPr lang="en-US" sz="1500" b="1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rgbClr val="C0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F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233920" y="3042920"/>
            <a:ext cx="1446213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3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Short-Circuit Evaluation</a:t>
            </a:r>
            <a:r>
              <a:rPr lang="th-TH" dirty="0"/>
              <a:t> </a:t>
            </a:r>
            <a:r>
              <a:rPr lang="en-US" dirty="0"/>
              <a:t>[2]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4270"/>
            <a:ext cx="7620000" cy="4241418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Works!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endParaRPr lang="en-US" b="1" dirty="0">
              <a:solidFill>
                <a:srgbClr val="0070C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Crashes!</a:t>
            </a: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</a:p>
          <a:p>
            <a:pPr>
              <a:lnSpc>
                <a:spcPct val="107000"/>
              </a:lnSpc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ZeroDivisionError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division by zero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Works!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Crashes!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</a:p>
          <a:p>
            <a:pPr>
              <a:lnSpc>
                <a:spcPct val="107000"/>
              </a:lnSpc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ZeroDivisionError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division by zero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endParaRPr lang="en-US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1746504" y="274320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http://www.cs.cmu.edu/~112/notes/notes-data-and-exprs.html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22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Short-Circuit Evaluation</a:t>
            </a:r>
            <a:r>
              <a:rPr lang="th-TH" dirty="0"/>
              <a:t> </a:t>
            </a:r>
            <a:r>
              <a:rPr lang="en-US" dirty="0"/>
              <a:t>[3]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604270"/>
            <a:ext cx="7620000" cy="4571508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result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isPositive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") ="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30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31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isEven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result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%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isEven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") ="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"Test 1: 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isEven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(-4) and 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isPositive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(-4)"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isEven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Calls both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"----------"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"Test 2: 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isEven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(-3) and 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isPositive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(-3)"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40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isEven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Calls only one</a:t>
            </a:r>
            <a:endParaRPr lang="en-US" sz="17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1746504" y="274320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http://www.cs.cmu.edu/~112/notes/notes-data-and-exprs.html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41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Value Testing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dirty="0"/>
              <a:t>ในภาษา</a:t>
            </a:r>
            <a:r>
              <a:rPr lang="en-US" dirty="0"/>
              <a:t> Python, Object </a:t>
            </a:r>
            <a:r>
              <a:rPr lang="th-TH" dirty="0"/>
              <a:t>ทุกตัวมี </a:t>
            </a:r>
            <a:r>
              <a:rPr lang="en-US" dirty="0"/>
              <a:t>Truth Value </a:t>
            </a:r>
            <a:r>
              <a:rPr lang="th-TH" dirty="0"/>
              <a:t>ทั้งหมด </a:t>
            </a:r>
            <a:r>
              <a:rPr lang="en-US" dirty="0"/>
              <a:t>(</a:t>
            </a:r>
            <a:r>
              <a:rPr lang="th-TH" dirty="0"/>
              <a:t>สามารถ </a:t>
            </a:r>
            <a:r>
              <a:rPr lang="en-US" dirty="0"/>
              <a:t>Evaluate </a:t>
            </a:r>
            <a:r>
              <a:rPr lang="th-TH" dirty="0"/>
              <a:t>เป็น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dirty="0"/>
              <a:t> </a:t>
            </a:r>
            <a:r>
              <a:rPr lang="th-TH" dirty="0"/>
              <a:t>หรือ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dirty="0"/>
              <a:t> </a:t>
            </a:r>
            <a:r>
              <a:rPr lang="th-TH" dirty="0"/>
              <a:t>ได้</a:t>
            </a:r>
            <a:r>
              <a:rPr lang="en-US" dirty="0"/>
              <a:t>)</a:t>
            </a:r>
            <a:endParaRPr lang="th-TH" dirty="0"/>
          </a:p>
          <a:p>
            <a:r>
              <a:rPr lang="en-US" dirty="0"/>
              <a:t>Value </a:t>
            </a:r>
            <a:r>
              <a:rPr lang="th-TH" dirty="0"/>
              <a:t>ดังต่อไปนี้ </a:t>
            </a:r>
            <a:r>
              <a:rPr lang="en-US" dirty="0"/>
              <a:t>Evaluate </a:t>
            </a:r>
            <a:r>
              <a:rPr lang="th-TH" dirty="0"/>
              <a:t>เป็น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 </a:t>
            </a:r>
            <a:r>
              <a:rPr lang="en-US" dirty="0"/>
              <a:t>(</a:t>
            </a:r>
            <a:r>
              <a:rPr lang="th-TH" dirty="0"/>
              <a:t>ที่เหลือเป็น</a:t>
            </a:r>
            <a:r>
              <a:rPr lang="th-TH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dirty="0"/>
              <a:t>)</a:t>
            </a:r>
          </a:p>
          <a:p>
            <a:pPr lvl="1"/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None</a:t>
            </a:r>
          </a:p>
          <a:p>
            <a:pPr lvl="1"/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  <a:p>
            <a:pPr lvl="1"/>
            <a:r>
              <a:rPr lang="en-US" dirty="0"/>
              <a:t>zero of any numeric type, for example, </a:t>
            </a:r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0, 0.0, 0j.</a:t>
            </a:r>
          </a:p>
          <a:p>
            <a:pPr lvl="1"/>
            <a:r>
              <a:rPr lang="en-US" dirty="0"/>
              <a:t>any empty sequence, for example, </a:t>
            </a:r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'', (), [].</a:t>
            </a:r>
          </a:p>
          <a:p>
            <a:pPr lvl="1"/>
            <a:r>
              <a:rPr lang="en-US" dirty="0"/>
              <a:t>any empty mapping, for example, </a:t>
            </a:r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{}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pPr lvl="1"/>
            <a:r>
              <a:rPr lang="en-US" dirty="0"/>
              <a:t>instances of user-defined classes, if the class defines a </a:t>
            </a:r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__bool__() </a:t>
            </a:r>
            <a:r>
              <a:rPr lang="en-US" dirty="0"/>
              <a:t>or </a:t>
            </a:r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22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__()</a:t>
            </a:r>
            <a:r>
              <a:rPr lang="en-US" dirty="0"/>
              <a:t> method, when that method returns the integer </a:t>
            </a:r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zero</a:t>
            </a:r>
            <a:r>
              <a:rPr lang="en-US" dirty="0"/>
              <a:t> or bool value </a:t>
            </a:r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dirty="0"/>
              <a:t>. </a:t>
            </a:r>
          </a:p>
          <a:p>
            <a:endParaRPr lang="en-US" sz="2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96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Value Testing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 </a:t>
            </a:r>
            <a:r>
              <a:rPr lang="th-TH" dirty="0"/>
              <a:t>และฟังก์ชัน </a:t>
            </a:r>
            <a:r>
              <a:rPr lang="en-US" dirty="0"/>
              <a:t>Built-in </a:t>
            </a:r>
            <a:r>
              <a:rPr lang="th-TH" dirty="0"/>
              <a:t>ใดๆ ที่มีการคืนค่าเป็น </a:t>
            </a:r>
            <a:r>
              <a:rPr lang="en-US" dirty="0"/>
              <a:t>Boolean </a:t>
            </a:r>
            <a:r>
              <a:rPr lang="th-TH" dirty="0"/>
              <a:t>จะคืนค่าดังต่อไปนี้เท่านั้น</a:t>
            </a:r>
          </a:p>
          <a:p>
            <a:pPr lvl="1"/>
            <a:r>
              <a:rPr lang="en-US" dirty="0"/>
              <a:t>1 </a:t>
            </a:r>
            <a:r>
              <a:rPr lang="th-TH" dirty="0"/>
              <a:t>หรือ </a:t>
            </a:r>
            <a:r>
              <a:rPr lang="en-US" dirty="0"/>
              <a:t>True</a:t>
            </a:r>
            <a:r>
              <a:rPr lang="th-TH" dirty="0"/>
              <a:t> ถ้าเป็นจริง</a:t>
            </a:r>
            <a:r>
              <a:rPr lang="en-US" dirty="0"/>
              <a:t> </a:t>
            </a:r>
            <a:r>
              <a:rPr lang="th-TH" dirty="0"/>
              <a:t>และ </a:t>
            </a:r>
          </a:p>
          <a:p>
            <a:pPr lvl="1"/>
            <a:r>
              <a:rPr lang="en-US" dirty="0"/>
              <a:t>0 </a:t>
            </a:r>
            <a:r>
              <a:rPr lang="th-TH" dirty="0"/>
              <a:t> หรือ </a:t>
            </a:r>
            <a:r>
              <a:rPr lang="en-US" dirty="0"/>
              <a:t>False</a:t>
            </a:r>
            <a:r>
              <a:rPr lang="th-TH" dirty="0"/>
              <a:t> ถ้าเป็นเท็จ</a:t>
            </a:r>
            <a:r>
              <a:rPr lang="en-US" dirty="0"/>
              <a:t> </a:t>
            </a:r>
            <a:r>
              <a:rPr lang="th-TH" dirty="0"/>
              <a:t>เสมอ</a:t>
            </a:r>
            <a:endParaRPr lang="th-TH" i="1" u="sng" dirty="0"/>
          </a:p>
          <a:p>
            <a:r>
              <a:rPr lang="th-TH" i="1" u="sng" dirty="0"/>
              <a:t>ข้อยกเว้น</a:t>
            </a:r>
            <a:r>
              <a:rPr lang="th-TH" i="1" dirty="0"/>
              <a:t> </a:t>
            </a:r>
            <a:r>
              <a:rPr lang="en-US" dirty="0"/>
              <a:t>Operator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dirty="0"/>
              <a:t> </a:t>
            </a:r>
            <a:r>
              <a:rPr lang="th-TH" dirty="0"/>
              <a:t>และ</a:t>
            </a:r>
            <a:r>
              <a:rPr lang="th-TH" dirty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h-TH" dirty="0"/>
              <a:t>จะคืนค่าเป็น </a:t>
            </a:r>
            <a:r>
              <a:rPr lang="en-US" dirty="0"/>
              <a:t>Operand </a:t>
            </a:r>
            <a:r>
              <a:rPr lang="th-TH" dirty="0"/>
              <a:t>ตัวใดตัวหนึ่ง</a:t>
            </a:r>
            <a:r>
              <a:rPr lang="en-US" dirty="0"/>
              <a:t> (</a:t>
            </a:r>
            <a:r>
              <a:rPr lang="th-TH" dirty="0"/>
              <a:t>พิจารณาแบบ </a:t>
            </a:r>
            <a:r>
              <a:rPr lang="en-US" dirty="0"/>
              <a:t>Short Circuit Evaluation)</a:t>
            </a:r>
            <a:endParaRPr lang="th-TH" i="1" u="sng" dirty="0"/>
          </a:p>
          <a:p>
            <a:endParaRPr lang="th-TH" i="1" u="sng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4800600"/>
            <a:ext cx="3657600" cy="1754326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35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35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24400" y="4800599"/>
            <a:ext cx="3657600" cy="1754326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123225"/>
            <a:ext cx="7620000" cy="905975"/>
          </a:xfrm>
        </p:spPr>
        <p:txBody>
          <a:bodyPr>
            <a:normAutofit lnSpcReduction="10000"/>
          </a:bodyPr>
          <a:lstStyle/>
          <a:p>
            <a:r>
              <a:rPr lang="th-TH" sz="2800" dirty="0"/>
              <a:t>ไม่ควรใช้ </a:t>
            </a:r>
            <a:r>
              <a:rPr lang="en-US" sz="2800" dirty="0"/>
              <a:t>Boolean Arithmetic </a:t>
            </a:r>
            <a:r>
              <a:rPr lang="th-TH" sz="2800" dirty="0"/>
              <a:t>เนื่องจากทำให้ </a:t>
            </a:r>
            <a:r>
              <a:rPr lang="en-US" sz="2800" dirty="0"/>
              <a:t>Code </a:t>
            </a:r>
            <a:r>
              <a:rPr lang="th-TH" sz="2800" dirty="0"/>
              <a:t>อ่านยาก แต่หากจำเป็นควรมีการ</a:t>
            </a:r>
            <a:r>
              <a:rPr lang="en-US" sz="2800" dirty="0"/>
              <a:t> Cast </a:t>
            </a:r>
            <a:r>
              <a:rPr lang="th-TH" sz="2800" dirty="0"/>
              <a:t>ชนิด ด้วยฟังก์ชัน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800" dirty="0"/>
              <a:t> </a:t>
            </a:r>
            <a:r>
              <a:rPr lang="th-TH" sz="2800" dirty="0"/>
              <a:t>ก่อน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762000" y="5033427"/>
            <a:ext cx="7620000" cy="113877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5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0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6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5</a:t>
            </a:r>
            <a:r>
              <a:rPr lang="en-US" sz="1700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 </a:t>
            </a:r>
            <a:endParaRPr lang="en-US" sz="17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600200"/>
            <a:ext cx="7620000" cy="2446824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In numeric expressions...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    True is treated as 1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    False is treated as 0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So...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5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0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6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5</a:t>
            </a:r>
            <a:endParaRPr lang="en-US" sz="17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Bitwise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038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th-TH" sz="3200" u="sng" dirty="0"/>
              <a:t>ตัวอย่าง</a:t>
            </a:r>
            <a:endParaRPr lang="th-TH" sz="2800" b="0" i="1" u="sng" dirty="0">
              <a:latin typeface="+mj-lt"/>
            </a:endParaRPr>
          </a:p>
          <a:p>
            <a:r>
              <a:rPr lang="th-TH" sz="3200" dirty="0"/>
              <a:t>ให้ </a:t>
            </a:r>
            <a:r>
              <a:rPr lang="en-US" sz="2400" b="0" i="1" dirty="0">
                <a:latin typeface="+mj-lt"/>
              </a:rPr>
              <a:t>a </a:t>
            </a:r>
            <a:r>
              <a:rPr lang="en-US" sz="2400" b="0" dirty="0">
                <a:latin typeface="+mj-lt"/>
              </a:rPr>
              <a:t>= [0110]</a:t>
            </a:r>
            <a:r>
              <a:rPr lang="th-TH" sz="3200" dirty="0">
                <a:solidFill>
                  <a:prstClr val="black"/>
                </a:solidFill>
              </a:rPr>
              <a:t> และ </a:t>
            </a:r>
            <a:r>
              <a:rPr lang="en-US" sz="2400" b="0" i="1" dirty="0">
                <a:solidFill>
                  <a:prstClr val="black"/>
                </a:solidFill>
                <a:latin typeface="Cambria"/>
              </a:rPr>
              <a:t>b </a:t>
            </a:r>
            <a:r>
              <a:rPr lang="en-US" sz="2400" b="0" dirty="0">
                <a:solidFill>
                  <a:prstClr val="black"/>
                </a:solidFill>
                <a:latin typeface="Cambria"/>
              </a:rPr>
              <a:t>= [1100] </a:t>
            </a:r>
            <a:endParaRPr lang="th-TH" sz="2400" b="0" dirty="0">
              <a:solidFill>
                <a:prstClr val="black"/>
              </a:solidFill>
              <a:latin typeface="Cambria"/>
            </a:endParaRPr>
          </a:p>
          <a:p>
            <a:r>
              <a:rPr lang="th-TH" sz="3200" dirty="0"/>
              <a:t>ในการทำ </a:t>
            </a:r>
            <a:r>
              <a:rPr lang="en-US" sz="3200" dirty="0"/>
              <a:t>bitwise operation </a:t>
            </a:r>
            <a:r>
              <a:rPr lang="en-US" sz="2400" b="0" i="1" dirty="0">
                <a:solidFill>
                  <a:prstClr val="black"/>
                </a:solidFill>
                <a:latin typeface="Cambria"/>
              </a:rPr>
              <a:t>a </a:t>
            </a:r>
            <a:r>
              <a:rPr lang="en-US" sz="2400" b="0" dirty="0">
                <a:solidFill>
                  <a:srgbClr val="C00000"/>
                </a:solidFill>
                <a:latin typeface="Cambria"/>
              </a:rPr>
              <a:t>&amp;</a:t>
            </a:r>
            <a:r>
              <a:rPr lang="en-US" sz="2400" b="0" i="1" dirty="0">
                <a:solidFill>
                  <a:prstClr val="black"/>
                </a:solidFill>
                <a:latin typeface="Cambria"/>
              </a:rPr>
              <a:t> b, a </a:t>
            </a:r>
            <a:r>
              <a:rPr lang="en-US" sz="2400" b="0" dirty="0">
                <a:solidFill>
                  <a:srgbClr val="C00000"/>
                </a:solidFill>
                <a:latin typeface="Cambria"/>
              </a:rPr>
              <a:t>|</a:t>
            </a:r>
            <a:r>
              <a:rPr lang="en-US" sz="2400" b="0" i="1" dirty="0">
                <a:solidFill>
                  <a:prstClr val="black"/>
                </a:solidFill>
                <a:latin typeface="Cambria"/>
              </a:rPr>
              <a:t> b, a </a:t>
            </a:r>
            <a:r>
              <a:rPr lang="en-US" sz="2400" b="0" dirty="0">
                <a:solidFill>
                  <a:srgbClr val="C00000"/>
                </a:solidFill>
                <a:latin typeface="Cambria"/>
              </a:rPr>
              <a:t>^</a:t>
            </a:r>
            <a:r>
              <a:rPr lang="en-US" sz="2400" b="0" i="1" dirty="0">
                <a:solidFill>
                  <a:prstClr val="black"/>
                </a:solidFill>
                <a:latin typeface="Cambria"/>
              </a:rPr>
              <a:t> b, </a:t>
            </a:r>
            <a:r>
              <a:rPr lang="th-TH" sz="3200" dirty="0"/>
              <a:t>และ</a:t>
            </a:r>
            <a:r>
              <a:rPr lang="th-TH" sz="2400" b="0" i="1" dirty="0">
                <a:solidFill>
                  <a:prstClr val="black"/>
                </a:solidFill>
                <a:latin typeface="Cambria"/>
              </a:rPr>
              <a:t> </a:t>
            </a:r>
            <a:r>
              <a:rPr lang="en-US" sz="2400" b="0" dirty="0">
                <a:solidFill>
                  <a:srgbClr val="C00000"/>
                </a:solidFill>
                <a:latin typeface="Cambria"/>
              </a:rPr>
              <a:t>~</a:t>
            </a:r>
            <a:r>
              <a:rPr lang="en-US" sz="2400" b="0" i="1" dirty="0">
                <a:solidFill>
                  <a:prstClr val="black"/>
                </a:solidFill>
                <a:latin typeface="Cambria"/>
              </a:rPr>
              <a:t>b </a:t>
            </a:r>
            <a:endParaRPr lang="th-TH" sz="2400" b="0" i="1" dirty="0">
              <a:solidFill>
                <a:prstClr val="black"/>
              </a:solidFill>
              <a:latin typeface="Cambria"/>
            </a:endParaRPr>
          </a:p>
          <a:p>
            <a:pPr marL="114300" indent="0">
              <a:buNone/>
            </a:pPr>
            <a:r>
              <a:rPr lang="th-TH" sz="3200" dirty="0"/>
              <a:t>จะได้ผลลัพธ์ดังนี้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2050" name="Picture 2" descr="D:\Users\kk\Pictures\screenshot\Image 22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1568" y="4054146"/>
            <a:ext cx="8580864" cy="1325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875908" y="4023360"/>
            <a:ext cx="0" cy="134861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28308" y="4023360"/>
            <a:ext cx="0" cy="134861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9200" y="4023360"/>
            <a:ext cx="0" cy="134861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ular Callout 13"/>
          <p:cNvSpPr/>
          <p:nvPr/>
        </p:nvSpPr>
        <p:spPr>
          <a:xfrm>
            <a:off x="692427" y="5887278"/>
            <a:ext cx="1562100" cy="594520"/>
          </a:xfrm>
          <a:prstGeom prst="wedgeRectCallout">
            <a:avLst>
              <a:gd name="adj1" fmla="val -20833"/>
              <a:gd name="adj2" fmla="val -101848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ทำ 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Operation </a:t>
            </a:r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ในแต่ละหลักแยกกัน</a:t>
            </a:r>
            <a:endParaRPr lang="en-US" b="1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66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 and Types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dirty="0"/>
              <a:t>ตัวเลข หรือ สายอักขระ</a:t>
            </a:r>
            <a:r>
              <a:rPr lang="en-US" sz="3200" dirty="0"/>
              <a:t> (</a:t>
            </a:r>
            <a:r>
              <a:rPr lang="th-TH" sz="3200" dirty="0"/>
              <a:t>ที่อยู่ระหว่างเครื่องหมายคำพูด</a:t>
            </a:r>
            <a:r>
              <a:rPr lang="en-US" sz="3200" dirty="0"/>
              <a:t>)</a:t>
            </a:r>
            <a:r>
              <a:rPr lang="th-TH" sz="3200" dirty="0"/>
              <a:t> ในโปรแกรมใดๆ ถือเป็นค่าคงที่</a:t>
            </a:r>
            <a:r>
              <a:rPr lang="en-US" sz="3200" dirty="0"/>
              <a:t> (Literals)</a:t>
            </a:r>
          </a:p>
          <a:p>
            <a:r>
              <a:rPr lang="th-TH" sz="3200" dirty="0"/>
              <a:t>เราสามารถตรวจสอบชนิดของ </a:t>
            </a:r>
            <a:r>
              <a:rPr lang="en-US" sz="3200" dirty="0"/>
              <a:t>Literals (</a:t>
            </a:r>
            <a:r>
              <a:rPr lang="th-TH" sz="3200" dirty="0"/>
              <a:t>และ </a:t>
            </a:r>
            <a:r>
              <a:rPr lang="en-US" sz="3200" dirty="0"/>
              <a:t>Variable) </a:t>
            </a:r>
            <a:r>
              <a:rPr lang="th-TH" sz="3200" dirty="0"/>
              <a:t>ใน</a:t>
            </a:r>
            <a:r>
              <a:rPr lang="en-US" sz="3200" dirty="0"/>
              <a:t> Python </a:t>
            </a:r>
            <a:r>
              <a:rPr lang="th-TH" sz="3200" dirty="0"/>
              <a:t>ได้โดยการใช้ ฟังก์ชัน</a:t>
            </a:r>
            <a:r>
              <a:rPr lang="en-US" sz="3200" dirty="0"/>
              <a:t>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type()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8952" y="3737789"/>
            <a:ext cx="7616952" cy="2708434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>
            <a:spAutoFit/>
          </a:bodyPr>
          <a:lstStyle/>
          <a:p>
            <a:pPr lvl="0"/>
            <a:r>
              <a:rPr lang="nb-NO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'Hello, World!'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0"/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&lt;class '</a:t>
            </a:r>
            <a:r>
              <a:rPr lang="en-US" sz="17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'&gt;</a:t>
            </a:r>
          </a:p>
          <a:p>
            <a:pPr lvl="0"/>
            <a:r>
              <a:rPr lang="nb-NO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96430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(17)</a:t>
            </a:r>
          </a:p>
          <a:p>
            <a:pPr lvl="0"/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&lt;class </a:t>
            </a:r>
            <a:r>
              <a:rPr lang="en-US" sz="1700" dirty="0">
                <a:solidFill>
                  <a:prstClr val="white">
                    <a:lumMod val="75000"/>
                  </a:prst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</a:t>
            </a: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lvl="0"/>
            <a:r>
              <a:rPr lang="nb-NO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(3.2)</a:t>
            </a:r>
          </a:p>
          <a:p>
            <a:pPr lvl="0"/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&lt;class </a:t>
            </a:r>
            <a:r>
              <a:rPr lang="en-US" sz="1700" dirty="0">
                <a:solidFill>
                  <a:prstClr val="white">
                    <a:lumMod val="75000"/>
                  </a:prst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</a:t>
            </a: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lvl="0"/>
            <a:r>
              <a:rPr lang="nb-NO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'17'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0"/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&lt;class </a:t>
            </a:r>
            <a:r>
              <a:rPr lang="en-US" sz="1700" dirty="0">
                <a:solidFill>
                  <a:prstClr val="white">
                    <a:lumMod val="75000"/>
                  </a:prst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</a:t>
            </a: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lvl="0"/>
            <a:r>
              <a:rPr lang="nb-NO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96430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sz="17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(071)</a:t>
            </a:r>
          </a:p>
          <a:p>
            <a:pPr lvl="0"/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&lt;class </a:t>
            </a:r>
            <a:r>
              <a:rPr lang="en-US" sz="1700" dirty="0">
                <a:solidFill>
                  <a:prstClr val="white">
                    <a:lumMod val="75000"/>
                  </a:prst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</a:t>
            </a: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</p:txBody>
      </p:sp>
      <p:sp>
        <p:nvSpPr>
          <p:cNvPr id="8" name="Rectangle 7"/>
          <p:cNvSpPr/>
          <p:nvPr/>
        </p:nvSpPr>
        <p:spPr>
          <a:xfrm>
            <a:off x="7171727" y="3737789"/>
            <a:ext cx="120417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python shell</a:t>
            </a:r>
            <a:endParaRPr lang="nb-NO" sz="1200" dirty="0">
              <a:solidFill>
                <a:srgbClr val="7030A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742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Bitwise Operations [2]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62000" y="1600200"/>
            <a:ext cx="7620000" cy="4702826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0 1 1 0 = 4 + 2 = 6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0 1 0 1 = 4 + 1 = 5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"6 &amp; 5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&amp;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&amp;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</a:t>
            </a:r>
            <a:endParaRPr lang="en-US" sz="2000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"6 | 5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|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|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"6 ^ 5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^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^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</a:t>
            </a:r>
            <a:endParaRPr lang="en-US" sz="2000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"6 &lt;&lt; 1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"6 &lt;&lt; 2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"6 &gt;&gt; 1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</a:t>
            </a:r>
            <a:endParaRPr lang="en-US" sz="2000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92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Bitwise Operations [2]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62000" y="1600200"/>
            <a:ext cx="7620000" cy="4702826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# 0 1 1 0 = 4 + 2 = 6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# 0 1 0 1 = 4 + 1 = 5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"6 &amp; 5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&amp;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5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&amp;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4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"6 | 5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|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5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|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7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"6 ^ 5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^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5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^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3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"6 &lt;&lt; 1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&lt;&lt;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1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&lt;&lt;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12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"6 &lt;&lt; 2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&lt;&lt;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2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&lt;&lt;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24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"6 &gt;&gt; 1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1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3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282194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bitwise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~</a:t>
            </a:r>
            <a:r>
              <a:rPr lang="en-US" dirty="0"/>
              <a:t>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Python </a:t>
            </a:r>
            <a:r>
              <a:rPr lang="th-TH" sz="2800" dirty="0"/>
              <a:t>ใช้การแทนค่าตัวเลขแบบ </a:t>
            </a:r>
            <a:r>
              <a:rPr lang="en-US" sz="2800" dirty="0"/>
              <a:t>two's complement</a:t>
            </a:r>
            <a:endParaRPr lang="th-TH" sz="2800" dirty="0"/>
          </a:p>
          <a:p>
            <a:pPr lvl="1"/>
            <a:r>
              <a:rPr lang="th-TH" sz="2800" dirty="0"/>
              <a:t>จำนวนเต็มบวกใดๆ มีค่า</a:t>
            </a:r>
            <a:r>
              <a:rPr lang="en-US" sz="2800" dirty="0"/>
              <a:t> MST </a:t>
            </a:r>
            <a:r>
              <a:rPr lang="th-TH" sz="2800" dirty="0"/>
              <a:t>เป็น </a:t>
            </a:r>
            <a:r>
              <a:rPr lang="en-US" sz="2800" dirty="0"/>
              <a:t>0</a:t>
            </a:r>
            <a:endParaRPr lang="th-TH" sz="2800" dirty="0"/>
          </a:p>
          <a:p>
            <a:pPr lvl="1"/>
            <a:r>
              <a:rPr lang="th-TH" sz="2800" dirty="0"/>
              <a:t>จำนวนเต็มลบใดๆ มีค่า </a:t>
            </a:r>
            <a:r>
              <a:rPr lang="en-US" sz="2800" dirty="0"/>
              <a:t>MST </a:t>
            </a:r>
            <a:r>
              <a:rPr lang="th-TH" sz="2800" dirty="0"/>
              <a:t>เป็น </a:t>
            </a:r>
            <a:r>
              <a:rPr lang="en-US" sz="2800" dirty="0"/>
              <a:t>1</a:t>
            </a:r>
          </a:p>
          <a:p>
            <a:r>
              <a:rPr lang="th-TH" sz="2800" dirty="0"/>
              <a:t>พิจารณาค่า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28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(11)</a:t>
            </a:r>
            <a:r>
              <a:rPr lang="en-US" sz="2800" dirty="0"/>
              <a:t> </a:t>
            </a:r>
            <a:r>
              <a:rPr lang="th-TH" sz="2800" dirty="0"/>
              <a:t>ในภาษา </a:t>
            </a:r>
            <a:r>
              <a:rPr lang="en-US" sz="2800" dirty="0"/>
              <a:t>Python</a:t>
            </a:r>
          </a:p>
          <a:p>
            <a:pPr lvl="1"/>
            <a:r>
              <a:rPr lang="th-TH" sz="2800" dirty="0"/>
              <a:t>การแทนค่าจึงอยู่ในรูป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[</a:t>
            </a:r>
            <a:r>
              <a:rPr lang="en-US" sz="20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11]</a:t>
            </a:r>
            <a:r>
              <a:rPr lang="en-US" sz="2800" dirty="0"/>
              <a:t> </a:t>
            </a:r>
            <a:r>
              <a:rPr lang="th-TH" sz="2800" dirty="0"/>
              <a:t>เพิ่ม </a:t>
            </a:r>
            <a:r>
              <a:rPr lang="en-US" sz="2800" dirty="0"/>
              <a:t>MST = 0</a:t>
            </a:r>
          </a:p>
          <a:p>
            <a:r>
              <a:rPr lang="th-TH" sz="2800" dirty="0"/>
              <a:t>ดังนั้น</a:t>
            </a:r>
            <a:r>
              <a:rPr lang="en-US" sz="2800" dirty="0"/>
              <a:t>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~3</a:t>
            </a:r>
            <a:r>
              <a:rPr lang="en-US" sz="2800" dirty="0"/>
              <a:t> </a:t>
            </a:r>
            <a:r>
              <a:rPr lang="th-TH" sz="2800" dirty="0"/>
              <a:t>ใน</a:t>
            </a:r>
            <a:r>
              <a:rPr lang="en-US" sz="2800" dirty="0"/>
              <a:t> Python </a:t>
            </a:r>
            <a:r>
              <a:rPr lang="th-TH" sz="2800" dirty="0"/>
              <a:t>จึงมีค่า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[100]</a:t>
            </a:r>
          </a:p>
          <a:p>
            <a:pPr lvl="1"/>
            <a:r>
              <a:rPr lang="th-TH" sz="2800" dirty="0"/>
              <a:t>ตีความแบบ </a:t>
            </a:r>
            <a:r>
              <a:rPr lang="en-US" sz="2800" dirty="0"/>
              <a:t>two's complement </a:t>
            </a:r>
            <a:r>
              <a:rPr lang="th-TH" sz="2800" dirty="0"/>
              <a:t>ได้เป็น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-4</a:t>
            </a:r>
          </a:p>
          <a:p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5181600"/>
            <a:ext cx="7620000" cy="7620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~3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-4</a:t>
            </a:r>
          </a:p>
        </p:txBody>
      </p:sp>
    </p:spTree>
    <p:extLst>
      <p:ext uri="{BB962C8B-B14F-4D97-AF65-F5344CB8AC3E}">
        <p14:creationId xmlns:p14="http://schemas.microsoft.com/office/powerpoint/2010/main" val="109207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bitwise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~</a:t>
            </a:r>
            <a:r>
              <a:rPr lang="en-US" dirty="0"/>
              <a:t> Operator</a:t>
            </a:r>
            <a:r>
              <a:rPr lang="th-TH" dirty="0"/>
              <a:t> </a:t>
            </a:r>
            <a:r>
              <a:rPr lang="en-US" dirty="0"/>
              <a:t>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2800" dirty="0"/>
              <a:t>เช่นเดียวกันในกรณีจำนวนลบ เช่น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-35</a:t>
            </a:r>
          </a:p>
          <a:p>
            <a:pPr lvl="1"/>
            <a:r>
              <a:rPr lang="th-TH" sz="2800" dirty="0"/>
              <a:t>เขียนแบบ</a:t>
            </a:r>
            <a:r>
              <a:rPr lang="en-US" sz="2800" dirty="0"/>
              <a:t> two's complement</a:t>
            </a:r>
          </a:p>
          <a:p>
            <a:pPr lvl="2"/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35</a:t>
            </a:r>
            <a:r>
              <a:rPr lang="en-US" sz="2400" dirty="0"/>
              <a:t>    	= 	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[010001</a:t>
            </a:r>
            <a:r>
              <a:rPr lang="en-US" sz="2000" u="sng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]</a:t>
            </a:r>
            <a:r>
              <a:rPr lang="en-US" sz="2400" dirty="0"/>
              <a:t> </a:t>
            </a:r>
            <a:r>
              <a:rPr lang="th-TH" sz="2400" dirty="0"/>
              <a:t>ดังนั้น </a:t>
            </a:r>
            <a:endParaRPr lang="en-US" sz="2400" dirty="0"/>
          </a:p>
          <a:p>
            <a:pPr lvl="2"/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-35</a:t>
            </a:r>
            <a:r>
              <a:rPr lang="en-US" sz="2400" dirty="0"/>
              <a:t> 	= 	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[</a:t>
            </a:r>
            <a:r>
              <a:rPr lang="en-US" sz="20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011101] </a:t>
            </a:r>
            <a:r>
              <a:rPr lang="th-TH" sz="2400" dirty="0"/>
              <a:t>กรณีนี้ไม่ต้องเพิ่ม </a:t>
            </a:r>
            <a:r>
              <a:rPr lang="en-US" sz="2400" dirty="0"/>
              <a:t>MST 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~-35</a:t>
            </a:r>
            <a:r>
              <a:rPr lang="th-TH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2800" dirty="0"/>
              <a:t>จึงมีค่า </a:t>
            </a:r>
            <a:r>
              <a:rPr lang="en-US" sz="2800" dirty="0"/>
              <a:t>	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[0100010]</a:t>
            </a:r>
            <a:r>
              <a:rPr lang="en-US" sz="2800" dirty="0"/>
              <a:t> =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34</a:t>
            </a:r>
          </a:p>
          <a:p>
            <a:pPr lvl="1"/>
            <a:endParaRPr lang="en-US" sz="3200" dirty="0"/>
          </a:p>
          <a:p>
            <a:pPr lvl="1"/>
            <a:endParaRPr lang="en-US" dirty="0"/>
          </a:p>
          <a:p>
            <a:r>
              <a:rPr lang="th-TH" sz="2800" dirty="0"/>
              <a:t>ค่า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~x</a:t>
            </a:r>
            <a:r>
              <a:rPr lang="en-US" sz="2800" dirty="0"/>
              <a:t> </a:t>
            </a:r>
            <a:r>
              <a:rPr lang="th-TH" sz="2800" dirty="0"/>
              <a:t>จะมีค่าเท่ากับ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-x – 1 </a:t>
            </a:r>
            <a:r>
              <a:rPr lang="th-TH" sz="2800" dirty="0"/>
              <a:t>ทั้งจำนวน</a:t>
            </a:r>
            <a:r>
              <a:rPr lang="en-US" sz="2800" dirty="0"/>
              <a:t> + - </a:t>
            </a:r>
            <a:r>
              <a:rPr lang="th-TH" sz="2800" dirty="0"/>
              <a:t>และ </a:t>
            </a:r>
            <a:r>
              <a:rPr lang="en-US" sz="2800" dirty="0"/>
              <a:t>0</a:t>
            </a:r>
            <a:endParaRPr lang="th-TH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3962400"/>
            <a:ext cx="7620000" cy="12192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~-35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34</a:t>
            </a: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'0100010'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2)</a:t>
            </a:r>
            <a:r>
              <a:rPr lang="th-TH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	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34</a:t>
            </a:r>
          </a:p>
          <a:p>
            <a:endParaRPr lang="en-US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09800" y="5800580"/>
            <a:ext cx="6172200" cy="772391"/>
          </a:xfrm>
          <a:prstGeom prst="rect">
            <a:avLst/>
          </a:prstGeom>
          <a:solidFill>
            <a:srgbClr val="F5D3D3"/>
          </a:solidFill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สังเกตการใช้ฟังก์ชัน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เพื่อแปลงเลขฐาน 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2 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เป็น 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integer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เลข 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2 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เป็น 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optional parameter (default 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คือ ฐาน 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10)</a:t>
            </a:r>
          </a:p>
        </p:txBody>
      </p:sp>
    </p:spTree>
    <p:extLst>
      <p:ext uri="{BB962C8B-B14F-4D97-AF65-F5344CB8AC3E}">
        <p14:creationId xmlns:p14="http://schemas.microsoft.com/office/powerpoint/2010/main" val="251819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Operations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382000" cy="5257800"/>
          </a:xfrm>
        </p:spPr>
        <p:txBody>
          <a:bodyPr>
            <a:normAutofit lnSpcReduction="10000"/>
          </a:bodyPr>
          <a:lstStyle/>
          <a:p>
            <a:r>
              <a:rPr lang="th-TH" sz="3200" dirty="0"/>
              <a:t>ใน </a:t>
            </a:r>
            <a:r>
              <a:rPr lang="en-US" sz="3200" dirty="0"/>
              <a:t>Python </a:t>
            </a:r>
            <a:r>
              <a:rPr lang="th-TH" sz="3200" dirty="0"/>
              <a:t>ยังมี </a:t>
            </a:r>
            <a:r>
              <a:rPr lang="en-US" sz="3200" dirty="0"/>
              <a:t>shift operation </a:t>
            </a:r>
            <a:r>
              <a:rPr lang="th-TH" sz="3200" dirty="0"/>
              <a:t>ที่ทำหน้าที่ เลื่อน </a:t>
            </a:r>
            <a:r>
              <a:rPr lang="en-US" sz="3200" dirty="0"/>
              <a:t>bit vector </a:t>
            </a:r>
            <a:r>
              <a:rPr lang="th-TH" sz="3200" dirty="0"/>
              <a:t>ไปทาง</a:t>
            </a:r>
            <a:r>
              <a:rPr lang="th-TH" sz="3200" u="sng" dirty="0"/>
              <a:t>ซ้าย </a:t>
            </a:r>
            <a:r>
              <a:rPr lang="th-TH" sz="3200" dirty="0"/>
              <a:t>หรือ</a:t>
            </a:r>
            <a:r>
              <a:rPr lang="th-TH" sz="3200" u="sng" dirty="0"/>
              <a:t>ขวา</a:t>
            </a:r>
            <a:r>
              <a:rPr lang="en-US" sz="3200" dirty="0"/>
              <a:t> </a:t>
            </a:r>
            <a:r>
              <a:rPr lang="th-TH" sz="3200" dirty="0"/>
              <a:t>โดยใช้เครื่องหมาย 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&lt;&lt;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th-TH" sz="3200" dirty="0"/>
              <a:t>หรือ 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</a:t>
            </a:r>
            <a:endParaRPr lang="th-TH" sz="24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th-TH" sz="3200" dirty="0"/>
              <a:t>ตัวอย่างเช่น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&lt;&lt;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2400" dirty="0"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3200" dirty="0"/>
              <a:t>หมายถึงการเลื่อน </a:t>
            </a:r>
            <a:r>
              <a:rPr lang="en-US" sz="3200" dirty="0"/>
              <a:t>bit </a:t>
            </a:r>
            <a:r>
              <a:rPr lang="th-TH" sz="3200" dirty="0"/>
              <a:t>ใน </a:t>
            </a:r>
            <a:r>
              <a:rPr lang="en-US" sz="3200" dirty="0"/>
              <a:t>x </a:t>
            </a:r>
            <a:r>
              <a:rPr lang="th-TH" sz="3200" dirty="0"/>
              <a:t>ไปทางซ้าย 2</a:t>
            </a:r>
            <a:r>
              <a:rPr lang="en-US" sz="3200" dirty="0"/>
              <a:t> </a:t>
            </a:r>
            <a:r>
              <a:rPr lang="th-TH" sz="3200" dirty="0"/>
              <a:t>ตำแหน่ง</a:t>
            </a:r>
          </a:p>
          <a:p>
            <a:r>
              <a:rPr lang="th-TH" sz="3200" dirty="0"/>
              <a:t>โดยปกติแล้วเมื่อมีการทำ </a:t>
            </a:r>
            <a:r>
              <a:rPr lang="en-US" sz="3200" dirty="0"/>
              <a:t>left shift (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&lt;&lt;</a:t>
            </a:r>
            <a:r>
              <a:rPr lang="en-US" sz="3200" dirty="0"/>
              <a:t>) </a:t>
            </a:r>
            <a:r>
              <a:rPr lang="th-TH" sz="3200" dirty="0"/>
              <a:t>ตำแหน่งในทางด้าน</a:t>
            </a:r>
            <a:r>
              <a:rPr lang="th-TH" sz="3200" u="sng" dirty="0"/>
              <a:t>ขวา</a:t>
            </a:r>
            <a:r>
              <a:rPr lang="th-TH" sz="3200" dirty="0"/>
              <a:t>ของ </a:t>
            </a:r>
            <a:r>
              <a:rPr lang="en-US" sz="3200" dirty="0"/>
              <a:t>bit vector </a:t>
            </a:r>
            <a:r>
              <a:rPr lang="th-TH" sz="3200" dirty="0"/>
              <a:t>ที่ว่างลง จะถูกแทนด้วยเลขศูนย์</a:t>
            </a:r>
          </a:p>
          <a:p>
            <a:pPr marL="11430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th-TH" sz="2400" dirty="0">
                <a:latin typeface="Consolas" panose="020B0609020204030204" pitchFamily="49" charset="0"/>
                <a:cs typeface="Consolas" panose="020B0609020204030204" pitchFamily="49" charset="0"/>
              </a:rPr>
              <a:t>1100101</a:t>
            </a:r>
            <a:r>
              <a:rPr lang="th-TH" sz="2400" u="sng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th-TH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&lt;&lt; 2		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shift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19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ซ้ายไป </a:t>
            </a: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 </a:t>
            </a:r>
            <a:r>
              <a:rPr lang="th-TH" sz="19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ตำแหน่ง</a:t>
            </a:r>
            <a:endParaRPr lang="en-US" sz="24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11430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00101</a:t>
            </a:r>
            <a:r>
              <a:rPr lang="en-US" sz="2400" u="sng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114300" indent="0">
              <a:buNone/>
            </a:pP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00101</a:t>
            </a:r>
            <a:r>
              <a:rPr lang="en-US" sz="2400" u="sng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00</a:t>
            </a:r>
          </a:p>
          <a:p>
            <a:pPr marL="114300" indent="0">
              <a:buNone/>
            </a:pPr>
            <a:endParaRPr lang="en-US" sz="24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2281286" y="4948175"/>
            <a:ext cx="381000" cy="304800"/>
          </a:xfrm>
          <a:prstGeom prst="downArrow">
            <a:avLst/>
          </a:prstGeom>
          <a:solidFill>
            <a:srgbClr val="FF6600"/>
          </a:solidFill>
          <a:ln>
            <a:solidFill>
              <a:srgbClr val="FF66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2281286" y="5791200"/>
            <a:ext cx="381000" cy="304800"/>
          </a:xfrm>
          <a:prstGeom prst="downArrow">
            <a:avLst/>
          </a:prstGeom>
          <a:solidFill>
            <a:srgbClr val="FF6600"/>
          </a:solidFill>
          <a:ln>
            <a:solidFill>
              <a:srgbClr val="FF66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02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Operations in Python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800600"/>
          </a:xfrm>
        </p:spPr>
        <p:txBody>
          <a:bodyPr/>
          <a:lstStyle/>
          <a:p>
            <a:r>
              <a:rPr lang="th-TH" sz="3200" dirty="0"/>
              <a:t>ในกรณีการทำ </a:t>
            </a:r>
            <a:r>
              <a:rPr lang="en-US" sz="3200" dirty="0"/>
              <a:t>right shift (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</a:t>
            </a:r>
            <a:r>
              <a:rPr lang="en-US" sz="3200" dirty="0"/>
              <a:t>) </a:t>
            </a:r>
            <a:r>
              <a:rPr lang="th-TH" sz="3200" dirty="0"/>
              <a:t>จะต่างออกไปโดยจะเป็นการทำ </a:t>
            </a:r>
            <a:r>
              <a:rPr lang="en-US" sz="3200" dirty="0"/>
              <a:t>Arithmetic Right Shift</a:t>
            </a:r>
            <a:endParaRPr lang="th-TH" sz="3200" dirty="0"/>
          </a:p>
          <a:p>
            <a:pPr lvl="1"/>
            <a:r>
              <a:rPr lang="en-US" sz="2800" dirty="0"/>
              <a:t>Arithmetic Right Shift: </a:t>
            </a:r>
            <a:r>
              <a:rPr lang="th-TH" sz="2800" dirty="0"/>
              <a:t>ตำแหน่งที่ว่างลงทาง</a:t>
            </a:r>
            <a:r>
              <a:rPr lang="th-TH" sz="2800" u="sng" dirty="0"/>
              <a:t>ซ้าย</a:t>
            </a:r>
            <a:r>
              <a:rPr lang="th-TH" sz="2800" dirty="0"/>
              <a:t>จะถูกแทนด้วย </a:t>
            </a:r>
            <a:r>
              <a:rPr lang="th-TH" sz="2800" u="sng" dirty="0">
                <a:solidFill>
                  <a:srgbClr val="C00000"/>
                </a:solidFill>
              </a:rPr>
              <a:t>ค่าของ</a:t>
            </a:r>
            <a:r>
              <a:rPr lang="en-US" sz="2800" u="sng" dirty="0">
                <a:solidFill>
                  <a:srgbClr val="C00000"/>
                </a:solidFill>
              </a:rPr>
              <a:t> bit </a:t>
            </a:r>
            <a:r>
              <a:rPr lang="th-TH" sz="2800" u="sng" dirty="0">
                <a:solidFill>
                  <a:srgbClr val="C00000"/>
                </a:solidFill>
              </a:rPr>
              <a:t>ซ้ายสุด</a:t>
            </a:r>
            <a:r>
              <a:rPr lang="th-TH" sz="2800" dirty="0"/>
              <a:t>ก่อนทำการ </a:t>
            </a:r>
            <a:r>
              <a:rPr lang="en-US" sz="2800" dirty="0"/>
              <a:t>shift </a:t>
            </a:r>
            <a:r>
              <a:rPr lang="th-TH" sz="2800" dirty="0"/>
              <a:t>เพื่อคงเครื่องหมาย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lang="en-US" sz="2800" dirty="0"/>
              <a:t> </a:t>
            </a:r>
            <a:r>
              <a:rPr lang="th-TH" sz="2800" dirty="0"/>
              <a:t>หรือ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en-US" sz="2800" dirty="0"/>
              <a:t> </a:t>
            </a:r>
            <a:r>
              <a:rPr lang="th-TH" sz="2800" dirty="0"/>
              <a:t>ไว้</a:t>
            </a:r>
          </a:p>
          <a:p>
            <a:r>
              <a:rPr lang="th-TH" sz="2800" dirty="0"/>
              <a:t>ค่าที่ได้จากการทำ </a:t>
            </a:r>
            <a:r>
              <a:rPr lang="en-US" sz="2800" dirty="0"/>
              <a:t>left shift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(x &lt;&lt; </a:t>
            </a:r>
            <a:r>
              <a:rPr lang="en-US" sz="2000" i="1" dirty="0"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sz="2800" dirty="0"/>
              <a:t> </a:t>
            </a:r>
            <a:r>
              <a:rPr lang="th-TH" sz="2800" dirty="0"/>
              <a:t>จะเท่ากับ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x *  </a:t>
            </a:r>
            <a:r>
              <a:rPr lang="en-US" sz="2000" b="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th-TH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th-TH" sz="2800" dirty="0"/>
              <a:t>ค่าที่ได้จากการทำ </a:t>
            </a:r>
            <a:r>
              <a:rPr lang="en-US" sz="2800" u="sng" dirty="0">
                <a:solidFill>
                  <a:srgbClr val="C00000"/>
                </a:solidFill>
              </a:rPr>
              <a:t>right</a:t>
            </a:r>
            <a:r>
              <a:rPr lang="en-US" sz="2800" dirty="0"/>
              <a:t> shift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(x &gt;&gt; </a:t>
            </a:r>
            <a:r>
              <a:rPr lang="en-US" sz="2000" i="1" dirty="0"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sz="2800" dirty="0"/>
              <a:t> </a:t>
            </a:r>
            <a:r>
              <a:rPr lang="th-TH" sz="2800" dirty="0"/>
              <a:t>จะเท่ากับ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x // </a:t>
            </a:r>
            <a:r>
              <a:rPr lang="en-US" sz="2000" b="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</a:t>
            </a:r>
            <a:endParaRPr lang="th-TH" sz="2000" b="0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485900" y="4668982"/>
            <a:ext cx="6172200" cy="1847721"/>
            <a:chOff x="533400" y="4191000"/>
            <a:chExt cx="6172200" cy="1847721"/>
          </a:xfrm>
        </p:grpSpPr>
        <p:grpSp>
          <p:nvGrpSpPr>
            <p:cNvPr id="20" name="Group 19"/>
            <p:cNvGrpSpPr/>
            <p:nvPr/>
          </p:nvGrpSpPr>
          <p:grpSpPr>
            <a:xfrm>
              <a:off x="875908" y="4191000"/>
              <a:ext cx="5638800" cy="1847721"/>
              <a:chOff x="1066800" y="4191000"/>
              <a:chExt cx="5638800" cy="1847721"/>
            </a:xfrm>
          </p:grpSpPr>
          <p:pic>
            <p:nvPicPr>
              <p:cNvPr id="1026" name="Picture 2" descr="D:\Users\kk\Pictures\screenshot\Image 228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4191000"/>
                <a:ext cx="5638800" cy="184772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7" name="Straight Connector 6"/>
              <p:cNvCxnSpPr/>
              <p:nvPr/>
            </p:nvCxnSpPr>
            <p:spPr>
              <a:xfrm>
                <a:off x="4447881" y="5257800"/>
                <a:ext cx="548640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3934119" y="5638800"/>
                <a:ext cx="548640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934119" y="6010373"/>
                <a:ext cx="548640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/>
              <p:nvPr/>
            </p:nvGrpSpPr>
            <p:grpSpPr>
              <a:xfrm>
                <a:off x="5543746" y="5257800"/>
                <a:ext cx="1062402" cy="752573"/>
                <a:chOff x="6238973" y="5257800"/>
                <a:chExt cx="1062402" cy="752573"/>
              </a:xfrm>
            </p:grpSpPr>
            <p:cxnSp>
              <p:nvCxnSpPr>
                <p:cNvPr id="12" name="Straight Connector 11"/>
                <p:cNvCxnSpPr/>
                <p:nvPr/>
              </p:nvCxnSpPr>
              <p:spPr>
                <a:xfrm>
                  <a:off x="6752735" y="5257800"/>
                  <a:ext cx="548640" cy="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>
                  <a:off x="6238973" y="5638800"/>
                  <a:ext cx="548640" cy="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6238973" y="6010373"/>
                  <a:ext cx="548640" cy="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Straight Connector 18"/>
              <p:cNvCxnSpPr/>
              <p:nvPr/>
            </p:nvCxnSpPr>
            <p:spPr>
              <a:xfrm>
                <a:off x="5276654" y="4572000"/>
                <a:ext cx="0" cy="1466721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Rectangle 5"/>
            <p:cNvSpPr/>
            <p:nvPr/>
          </p:nvSpPr>
          <p:spPr>
            <a:xfrm>
              <a:off x="533400" y="5334000"/>
              <a:ext cx="6172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237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https://docs.python.org/3/library/stdtypes.html</a:t>
            </a:r>
          </a:p>
          <a:p>
            <a:r>
              <a:rPr lang="en-US" dirty="0"/>
              <a:t>https://docs. Python.org/3.4/reference/expressions.html</a:t>
            </a:r>
          </a:p>
          <a:p>
            <a:r>
              <a:rPr lang="en-US" dirty="0"/>
              <a:t>https://docs. Python.org/3.4/tutorial/inputoutput.html</a:t>
            </a:r>
            <a:endParaRPr lang="th-TH" dirty="0"/>
          </a:p>
          <a:p>
            <a:r>
              <a:rPr lang="en-US" dirty="0"/>
              <a:t>https://docs. Python.org/3.4/library/</a:t>
            </a:r>
            <a:r>
              <a:rPr lang="en-US" dirty="0" err="1"/>
              <a:t>stdtypes.html#old-string-formatting</a:t>
            </a:r>
            <a:endParaRPr lang="en-US" dirty="0"/>
          </a:p>
          <a:p>
            <a:r>
              <a:rPr lang="en-US" dirty="0"/>
              <a:t>http://www.cs.cmu.edu/~112/notes/notes-data-and-exprs.html</a:t>
            </a:r>
          </a:p>
          <a:p>
            <a:r>
              <a:rPr lang="en-US" dirty="0"/>
              <a:t>Miller, B., and </a:t>
            </a:r>
            <a:r>
              <a:rPr lang="en-US" dirty="0" err="1"/>
              <a:t>Ranum</a:t>
            </a:r>
            <a:r>
              <a:rPr lang="en-US" dirty="0"/>
              <a:t>, D. </a:t>
            </a:r>
            <a:r>
              <a:rPr lang="en-US" i="1" dirty="0"/>
              <a:t>Problem Solving with Algorithms and Data Structures Using Python</a:t>
            </a:r>
            <a:r>
              <a:rPr lang="en-US" dirty="0"/>
              <a:t>, </a:t>
            </a:r>
          </a:p>
          <a:p>
            <a:r>
              <a:rPr lang="en-US" dirty="0" err="1"/>
              <a:t>Guttag</a:t>
            </a:r>
            <a:r>
              <a:rPr lang="en-US" dirty="0"/>
              <a:t>, John V. </a:t>
            </a:r>
            <a:r>
              <a:rPr lang="en-US" i="1" dirty="0"/>
              <a:t>Introduction to Computation and Programming Using Python, Revised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722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Built-in Types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1600200"/>
            <a:ext cx="7620000" cy="4571508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Some 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Builtin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Types</a:t>
            </a: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import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math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...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i="1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"This is a user-defined function"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"Some basic types in Python:"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500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en-US" sz="1700" i="1" strike="sngStrike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long</a:t>
            </a:r>
            <a:r>
              <a:rPr lang="en-US" sz="1700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endParaRPr lang="en-US" sz="1700" strike="dblStrike" dirty="0">
              <a:solidFill>
                <a:srgbClr val="C0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2.2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float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"2.2"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(string)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2.2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bool (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boolean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math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module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math</a:t>
            </a:r>
            <a:r>
              <a:rPr lang="en-US" sz="1700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tan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builtin_function_or_method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function (user-defined function)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7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Built-in Types [2]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1600200"/>
            <a:ext cx="7620000" cy="4226735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"Later in the course..."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Exception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Exception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range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range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([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list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tuple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({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}))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set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({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}))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dict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(dictionary or map)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3j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complex  (complex number)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Some 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Builtin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Constants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"Some 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builtin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constants:"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None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8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Variable (</a:t>
            </a:r>
            <a:r>
              <a:rPr lang="th-TH" sz="3200" dirty="0"/>
              <a:t>ตัวแปร</a:t>
            </a:r>
            <a:r>
              <a:rPr lang="en-US" sz="3200" dirty="0"/>
              <a:t>)</a:t>
            </a:r>
            <a:r>
              <a:rPr lang="th-TH" sz="3200" dirty="0"/>
              <a:t> เป็นชื่อที่ใช้อ้างถึงข้อมูล </a:t>
            </a:r>
            <a:r>
              <a:rPr lang="en-US" sz="3200" dirty="0"/>
              <a:t>(Data Object) </a:t>
            </a:r>
          </a:p>
          <a:p>
            <a:r>
              <a:rPr lang="th-TH" sz="3200" dirty="0"/>
              <a:t>การสร้าง </a:t>
            </a:r>
            <a:r>
              <a:rPr lang="en-US" sz="3200" dirty="0"/>
              <a:t>Variable </a:t>
            </a:r>
            <a:r>
              <a:rPr lang="th-TH" sz="3200" dirty="0"/>
              <a:t>ใน</a:t>
            </a:r>
            <a:r>
              <a:rPr lang="en-US" sz="3200" dirty="0"/>
              <a:t> Python </a:t>
            </a:r>
            <a:r>
              <a:rPr lang="th-TH" sz="3200" dirty="0"/>
              <a:t>ทำได้โดยการตั้งค่าให้กับชื่อ โดยการใช้เครื่องหมาย </a:t>
            </a:r>
            <a:r>
              <a:rPr lang="en-US" sz="3200" dirty="0"/>
              <a:t>= (</a:t>
            </a:r>
            <a:r>
              <a:rPr lang="th-TH" sz="3200" dirty="0"/>
              <a:t>เท่ากับ</a:t>
            </a:r>
            <a:r>
              <a:rPr lang="en-US" sz="3200" dirty="0"/>
              <a:t>)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th-TH" sz="3200" dirty="0"/>
              <a:t>ตัวแปร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area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th-TH" sz="3200" dirty="0"/>
              <a:t>มีชนิดข้อมูลเป็น</a:t>
            </a:r>
            <a:r>
              <a:rPr lang="en-US" sz="3200" dirty="0"/>
              <a:t>________________?</a:t>
            </a:r>
            <a:endParaRPr lang="th-TH" sz="3200" dirty="0"/>
          </a:p>
          <a:p>
            <a:r>
              <a:rPr lang="th-TH" sz="3200" dirty="0"/>
              <a:t>คำสั่งที่ใช้สร้าง </a:t>
            </a:r>
            <a:r>
              <a:rPr lang="en-US" sz="3200" dirty="0"/>
              <a:t>Variable</a:t>
            </a:r>
            <a:r>
              <a:rPr lang="th-TH" sz="3200" dirty="0"/>
              <a:t> ขึ้นพร้อมๆ กับให้ค่าในลักษณะนี้เรียกว่า </a:t>
            </a:r>
            <a:r>
              <a:rPr lang="en-US" sz="3200" dirty="0"/>
              <a:t>Assignment </a:t>
            </a:r>
            <a:r>
              <a:rPr lang="en-US" sz="3200" u="sng" dirty="0"/>
              <a:t>Statement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3282462"/>
            <a:ext cx="7620000" cy="984738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 = 3</a:t>
            </a:r>
            <a:r>
              <a:rPr lang="th-TH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.14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radius = 11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area = pi * radius * radius</a:t>
            </a:r>
          </a:p>
        </p:txBody>
      </p:sp>
    </p:spTree>
    <p:extLst>
      <p:ext uri="{BB962C8B-B14F-4D97-AF65-F5344CB8AC3E}">
        <p14:creationId xmlns:p14="http://schemas.microsoft.com/office/powerpoint/2010/main" val="135525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and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An expression is a combination of values, variables, and operators.</a:t>
            </a:r>
          </a:p>
          <a:p>
            <a:pPr lvl="1"/>
            <a:r>
              <a:rPr lang="en-US" sz="3200" dirty="0"/>
              <a:t>An </a:t>
            </a:r>
            <a:r>
              <a:rPr lang="en-US" sz="3200" u="sng" dirty="0">
                <a:solidFill>
                  <a:srgbClr val="C00000"/>
                </a:solidFill>
              </a:rPr>
              <a:t>e</a:t>
            </a:r>
            <a:r>
              <a:rPr lang="en-US" sz="3200" dirty="0"/>
              <a:t>xpression can be </a:t>
            </a:r>
            <a:r>
              <a:rPr lang="en-US" sz="3200" u="sng" dirty="0">
                <a:solidFill>
                  <a:srgbClr val="C00000"/>
                </a:solidFill>
              </a:rPr>
              <a:t>e</a:t>
            </a:r>
            <a:r>
              <a:rPr lang="en-US" sz="3200" dirty="0"/>
              <a:t>valuated to a value</a:t>
            </a:r>
            <a:br>
              <a:rPr lang="en-US" sz="3200" dirty="0"/>
            </a:br>
            <a:r>
              <a:rPr lang="th-TH" sz="3200" dirty="0"/>
              <a:t>เราสามารถ</a:t>
            </a:r>
            <a:r>
              <a:rPr lang="th-TH" sz="3200" u="sng" dirty="0">
                <a:solidFill>
                  <a:srgbClr val="C00000"/>
                </a:solidFill>
              </a:rPr>
              <a:t>ประเมินค่า</a:t>
            </a:r>
            <a:r>
              <a:rPr lang="th-TH" sz="3200" dirty="0"/>
              <a:t>ของ </a:t>
            </a:r>
            <a:r>
              <a:rPr lang="en-US" sz="3200" dirty="0"/>
              <a:t>Expression </a:t>
            </a:r>
            <a:r>
              <a:rPr lang="th-TH" sz="3200" dirty="0"/>
              <a:t>ได้</a:t>
            </a:r>
            <a:endParaRPr lang="en-US" sz="3200" dirty="0"/>
          </a:p>
          <a:p>
            <a:r>
              <a:rPr lang="en-US" sz="3200" dirty="0"/>
              <a:t>A statement is a unit of code that the Python interpreter can execute. </a:t>
            </a:r>
            <a:br>
              <a:rPr lang="th-TH" sz="3200" dirty="0"/>
            </a:br>
            <a:r>
              <a:rPr lang="en-US" sz="3200" dirty="0"/>
              <a:t>Statement </a:t>
            </a:r>
            <a:r>
              <a:rPr lang="th-TH" sz="3200" dirty="0"/>
              <a:t>คือหน่วยย่อยของชุด</a:t>
            </a:r>
            <a:r>
              <a:rPr lang="th-TH" sz="3200" i="1" u="sng" dirty="0"/>
              <a:t>คำสั่ง</a:t>
            </a:r>
            <a:r>
              <a:rPr lang="th-TH" sz="3200" dirty="0"/>
              <a:t>ที่</a:t>
            </a:r>
            <a:r>
              <a:rPr lang="en-US" sz="3200" dirty="0"/>
              <a:t> Python Interpreter </a:t>
            </a:r>
            <a:r>
              <a:rPr lang="th-TH" sz="3200" dirty="0"/>
              <a:t>ดำเนินการได้</a:t>
            </a:r>
            <a:endParaRPr lang="en-US" sz="3200" dirty="0"/>
          </a:p>
          <a:p>
            <a:pPr lvl="1"/>
            <a:r>
              <a:rPr lang="en-US" sz="3200" dirty="0"/>
              <a:t>For example, </a:t>
            </a:r>
            <a:br>
              <a:rPr lang="en-US" sz="3200" dirty="0"/>
            </a:br>
            <a:r>
              <a:rPr lang="en-US" sz="3200" dirty="0"/>
              <a:t>assignment statement</a:t>
            </a:r>
          </a:p>
          <a:p>
            <a:r>
              <a:rPr lang="en-US" sz="3200" dirty="0"/>
              <a:t>Expression has value; </a:t>
            </a:r>
            <a:br>
              <a:rPr lang="en-US" sz="3200" dirty="0"/>
            </a:br>
            <a:r>
              <a:rPr lang="en-US" sz="3200" dirty="0"/>
              <a:t>a statement does not.</a:t>
            </a:r>
            <a:endParaRPr lang="th-TH" sz="3200" dirty="0"/>
          </a:p>
          <a:p>
            <a:pPr lvl="1"/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48200" y="4859659"/>
            <a:ext cx="3733800" cy="144986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3 	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statement</a:t>
            </a:r>
          </a:p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== 3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expression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</a:p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expression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70519"/>
            <a:ext cx="762000" cy="26288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Aside</a:t>
            </a:r>
          </a:p>
        </p:txBody>
      </p:sp>
    </p:spTree>
    <p:extLst>
      <p:ext uri="{BB962C8B-B14F-4D97-AF65-F5344CB8AC3E}">
        <p14:creationId xmlns:p14="http://schemas.microsoft.com/office/powerpoint/2010/main" val="147593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1600200"/>
            <a:ext cx="3810000" cy="25146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theSum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0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theSum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theSum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theSum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+ 1</a:t>
            </a:r>
          </a:p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theSum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theSum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True</a:t>
            </a:r>
          </a:p>
          <a:p>
            <a:r>
              <a:rPr lang="nb-NO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theSum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 [2]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3272573"/>
            <a:ext cx="4962100" cy="1455854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75" y="4358129"/>
            <a:ext cx="4961050" cy="222523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19800" y="1600200"/>
            <a:ext cx="2133600" cy="1600200"/>
          </a:xfrm>
          <a:prstGeom prst="rect">
            <a:avLst/>
          </a:prstGeom>
          <a:solidFill>
            <a:srgbClr val="F5D3D3"/>
          </a:solidFill>
          <a:ln>
            <a:solidFill>
              <a:srgbClr val="FF33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ในภาษา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Programming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หลายๆ ภาษาเช่น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Python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ชนิดของตัวแปร สามารถเปลี่ยนแปลงได้ </a:t>
            </a:r>
            <a:endParaRPr lang="en-US" sz="20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(Dynamic Typing)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26122" y="3267145"/>
            <a:ext cx="470000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0532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3200" dirty="0"/>
              <a:t>ความยาวไม่จำกัด</a:t>
            </a:r>
          </a:p>
          <a:p>
            <a:r>
              <a:rPr lang="th-TH" sz="3200" dirty="0"/>
              <a:t>ใช้ได้แค่ตัวอักษร ตัวเลข และเครื่องหมาย </a:t>
            </a:r>
            <a:r>
              <a:rPr lang="en-US" sz="3200" dirty="0"/>
              <a:t>Underscore</a:t>
            </a:r>
          </a:p>
          <a:p>
            <a:r>
              <a:rPr lang="th-TH" sz="3200" dirty="0"/>
              <a:t>อักขระตัวแรกของชื่อ </a:t>
            </a:r>
            <a:r>
              <a:rPr lang="en-US" sz="3200" dirty="0"/>
              <a:t>Variable </a:t>
            </a:r>
            <a:r>
              <a:rPr lang="th-TH" sz="3200" dirty="0"/>
              <a:t>ต้องเป็นตัวอักษรเท่านั้น </a:t>
            </a:r>
            <a:r>
              <a:rPr lang="en-US" sz="3200" dirty="0"/>
              <a:t>(</a:t>
            </a:r>
            <a:r>
              <a:rPr lang="th-TH" sz="3200" dirty="0"/>
              <a:t>ควรใช้ตัวพิมพ์เล็ก</a:t>
            </a:r>
            <a:r>
              <a:rPr lang="en-US" sz="3200" dirty="0"/>
              <a:t>)</a:t>
            </a:r>
          </a:p>
          <a:p>
            <a:r>
              <a:rPr lang="th-TH" sz="3200" dirty="0"/>
              <a:t>ชื่อ </a:t>
            </a:r>
            <a:r>
              <a:rPr lang="en-US" sz="3200" dirty="0"/>
              <a:t>Variable (</a:t>
            </a:r>
            <a:r>
              <a:rPr lang="th-TH" sz="3200" dirty="0"/>
              <a:t>หรือ </a:t>
            </a:r>
            <a:r>
              <a:rPr lang="en-US" sz="3200" dirty="0"/>
              <a:t>Identifier </a:t>
            </a:r>
            <a:r>
              <a:rPr lang="th-TH" sz="3200" dirty="0"/>
              <a:t>อื่นๆ</a:t>
            </a:r>
            <a:r>
              <a:rPr lang="en-US" sz="3200" dirty="0"/>
              <a:t>) </a:t>
            </a:r>
            <a:r>
              <a:rPr lang="th-TH" sz="3200" dirty="0"/>
              <a:t>นั้นมีความเป็น </a:t>
            </a:r>
            <a:r>
              <a:rPr lang="en-US" sz="3200" dirty="0"/>
              <a:t>Case Sensitive </a:t>
            </a:r>
            <a:r>
              <a:rPr lang="th-TH" sz="3200" dirty="0"/>
              <a:t>กล่าวคือ </a:t>
            </a: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 </a:t>
            </a:r>
            <a:r>
              <a:rPr lang="en-US" sz="2000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3200" dirty="0"/>
              <a:t>และ</a:t>
            </a:r>
            <a:r>
              <a:rPr lang="th-TH" sz="2000" dirty="0">
                <a:solidFill>
                  <a:schemeClr val="dk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th-TH" sz="3200" dirty="0">
                <a:solidFill>
                  <a:schemeClr val="accent1"/>
                </a:solidFill>
              </a:rPr>
              <a:t> </a:t>
            </a:r>
            <a:r>
              <a:rPr lang="th-TH" sz="3200" dirty="0"/>
              <a:t>ถือเป็น </a:t>
            </a:r>
            <a:r>
              <a:rPr lang="en-US" sz="3200" dirty="0"/>
              <a:t>Variable </a:t>
            </a:r>
            <a:r>
              <a:rPr lang="th-TH" sz="3200" dirty="0"/>
              <a:t>คนละตัวกัน</a:t>
            </a:r>
            <a:endParaRPr lang="en-US" sz="3200" dirty="0"/>
          </a:p>
          <a:p>
            <a:r>
              <a:rPr lang="th-TH" sz="3200" dirty="0"/>
              <a:t>จะต้องไม่ซ้ำกับ </a:t>
            </a:r>
            <a:r>
              <a:rPr lang="en-US" sz="3200" dirty="0"/>
              <a:t>Keyword </a:t>
            </a:r>
            <a:r>
              <a:rPr lang="th-TH" sz="3200" dirty="0"/>
              <a:t>ใน</a:t>
            </a:r>
            <a:r>
              <a:rPr lang="en-US" sz="3200" dirty="0"/>
              <a:t> Python</a:t>
            </a:r>
          </a:p>
          <a:p>
            <a:r>
              <a:rPr lang="th-TH" sz="3200" dirty="0"/>
              <a:t>มาตรฐานการตั้งชื่อ </a:t>
            </a:r>
            <a:r>
              <a:rPr lang="en-US" sz="3200" dirty="0"/>
              <a:t>Variable </a:t>
            </a:r>
            <a:r>
              <a:rPr lang="th-TH" sz="3200" dirty="0"/>
              <a:t>ใน</a:t>
            </a:r>
            <a:r>
              <a:rPr lang="en-US" sz="3200" dirty="0"/>
              <a:t> Python </a:t>
            </a:r>
            <a:r>
              <a:rPr lang="th-TH" sz="3200" dirty="0"/>
              <a:t>ให้ใช้</a:t>
            </a:r>
            <a:r>
              <a:rPr lang="th-TH" sz="3200" u="sng" dirty="0"/>
              <a:t>ตัวพิมพ์เล็กทั้งหมด</a:t>
            </a:r>
            <a:r>
              <a:rPr lang="th-TH" sz="3200" dirty="0"/>
              <a:t>และพิจารณาการใช้ </a:t>
            </a:r>
            <a:r>
              <a:rPr lang="en-US" sz="3200" dirty="0"/>
              <a:t>Underscore </a:t>
            </a:r>
            <a:r>
              <a:rPr lang="th-TH" sz="3200" dirty="0"/>
              <a:t>คั่นระหว่างคำเพื่อทำให้อ่านง่ายขึ้น เช่น</a:t>
            </a:r>
            <a:r>
              <a:rPr lang="en-US" sz="3200" dirty="0"/>
              <a:t> </a:t>
            </a:r>
            <a:r>
              <a:rPr lang="en-US" sz="21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max_score</a:t>
            </a:r>
            <a:endParaRPr lang="th-TH" sz="21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11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Blue-Brown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ue-Brown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11995</TotalTime>
  <Words>3883</Words>
  <Application>Microsoft Office PowerPoint</Application>
  <PresentationFormat>On-screen Show (4:3)</PresentationFormat>
  <Paragraphs>589</Paragraphs>
  <Slides>36</Slides>
  <Notes>14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BrowalliaUPC</vt:lpstr>
      <vt:lpstr>Calibri</vt:lpstr>
      <vt:lpstr>Cambria</vt:lpstr>
      <vt:lpstr>Cambria Math</vt:lpstr>
      <vt:lpstr>Consolas</vt:lpstr>
      <vt:lpstr>Adjacency</vt:lpstr>
      <vt:lpstr>Lecture 2 Types, Literals, Variables, Operators, and Expressions</vt:lpstr>
      <vt:lpstr>Values and Types</vt:lpstr>
      <vt:lpstr>Values and Types [2]</vt:lpstr>
      <vt:lpstr>Some Built-in Types</vt:lpstr>
      <vt:lpstr>Some Built-in Types [2]</vt:lpstr>
      <vt:lpstr>Variables</vt:lpstr>
      <vt:lpstr>Expressions and Statements</vt:lpstr>
      <vt:lpstr>Variables [2]</vt:lpstr>
      <vt:lpstr>Variable Names</vt:lpstr>
      <vt:lpstr> Python Keywords</vt:lpstr>
      <vt:lpstr>Variable Names [2]</vt:lpstr>
      <vt:lpstr>Numeric and Boolean Operators</vt:lpstr>
      <vt:lpstr>Types Affect Semantics</vt:lpstr>
      <vt:lpstr>x = "1024" + 2 </vt:lpstr>
      <vt:lpstr>Operator Precedence</vt:lpstr>
      <vt:lpstr>Operator Precedence [2]</vt:lpstr>
      <vt:lpstr>Boolean Expressions</vt:lpstr>
      <vt:lpstr>Boolean Expressions [2]</vt:lpstr>
      <vt:lpstr>Boolean Expressions [2]</vt:lpstr>
      <vt:lpstr>Floating-Point Numbers and almost_equal()</vt:lpstr>
      <vt:lpstr>Logical Operator</vt:lpstr>
      <vt:lpstr>Operator Precedence [2]</vt:lpstr>
      <vt:lpstr>Short-Circuit Evaluation</vt:lpstr>
      <vt:lpstr>Short-Circuit Evaluation [2]</vt:lpstr>
      <vt:lpstr>Short-Circuit Evaluation [3]</vt:lpstr>
      <vt:lpstr>Truth Value Testing </vt:lpstr>
      <vt:lpstr>Truth Value Testing [2]</vt:lpstr>
      <vt:lpstr>Boolean Arithmetic</vt:lpstr>
      <vt:lpstr>Bitwise Operations</vt:lpstr>
      <vt:lpstr>Bitwise Operations [2]</vt:lpstr>
      <vt:lpstr>Bitwise Operations [2]</vt:lpstr>
      <vt:lpstr>Python bitwise ~ Operator</vt:lpstr>
      <vt:lpstr>Python bitwise ~ Operator [2]</vt:lpstr>
      <vt:lpstr>Shift Operations in Python</vt:lpstr>
      <vt:lpstr>Shift Operations in Python [2]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</dc:creator>
  <cp:lastModifiedBy>C B</cp:lastModifiedBy>
  <cp:revision>1906</cp:revision>
  <dcterms:created xsi:type="dcterms:W3CDTF">2013-07-14T05:50:03Z</dcterms:created>
  <dcterms:modified xsi:type="dcterms:W3CDTF">2020-01-07T06:39:52Z</dcterms:modified>
</cp:coreProperties>
</file>