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2"/>
  </p:notesMasterIdLst>
  <p:sldIdLst>
    <p:sldId id="314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5D04"/>
    <a:srgbClr val="FF3300"/>
    <a:srgbClr val="208050"/>
    <a:srgbClr val="FF6600"/>
    <a:srgbClr val="FF7700"/>
    <a:srgbClr val="B0BAD7"/>
    <a:srgbClr val="F5D3D3"/>
    <a:srgbClr val="DEC8EE"/>
    <a:srgbClr val="C0AAAA"/>
    <a:srgbClr val="FCA6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53" autoAdjust="0"/>
    <p:restoredTop sz="69257" autoAdjust="0"/>
  </p:normalViewPr>
  <p:slideViewPr>
    <p:cSldViewPr>
      <p:cViewPr varScale="1">
        <p:scale>
          <a:sx n="59" d="100"/>
          <a:sy n="59" d="100"/>
        </p:scale>
        <p:origin x="182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502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1029D-3C85-4673-A865-D890332FC676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68A41-79C9-4486-BE30-27B82C445A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19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5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 algn="r"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762000" cy="4530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fld id="{743B0E95-D48F-424C-BF34-E2C3A05F04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583362"/>
            <a:ext cx="1371600" cy="270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normalizeH="0" baseline="0">
                <a:cs typeface="BrowalliaUPC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 b="1">
                <a:latin typeface="BrowalliaUPC" pitchFamily="34" charset="-34"/>
                <a:cs typeface="BrowalliaUPC" pitchFamily="34" charset="-34"/>
              </a:defRPr>
            </a:lvl1pPr>
            <a:lvl2pPr>
              <a:defRPr sz="3200" b="1">
                <a:latin typeface="BrowalliaUPC" pitchFamily="34" charset="-34"/>
                <a:cs typeface="BrowalliaUPC" pitchFamily="34" charset="-34"/>
              </a:defRPr>
            </a:lvl2pPr>
            <a:lvl3pPr>
              <a:defRPr sz="3000" b="1">
                <a:latin typeface="BrowalliaUPC" pitchFamily="34" charset="-34"/>
                <a:cs typeface="BrowalliaUPC" pitchFamily="34" charset="-34"/>
              </a:defRPr>
            </a:lvl3pPr>
            <a:lvl4pPr>
              <a:defRPr sz="2800" b="1">
                <a:latin typeface="BrowalliaUPC" pitchFamily="34" charset="-34"/>
                <a:cs typeface="BrowalliaUPC" pitchFamily="34" charset="-34"/>
              </a:defRPr>
            </a:lvl4pPr>
            <a:lvl5pPr>
              <a:defRPr sz="2400" b="1">
                <a:latin typeface="BrowalliaUPC" pitchFamily="34" charset="-34"/>
                <a:cs typeface="BrowalliaUPC" pitchFamily="34" charset="-34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7010400" y="6583362"/>
            <a:ext cx="1371600" cy="270518"/>
          </a:xfrm>
        </p:spPr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400800"/>
            <a:ext cx="762000" cy="453080"/>
          </a:xfrm>
        </p:spPr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91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757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BrowalliaUPC" panose="020B0604020202020204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0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934456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276726"/>
            <a:ext cx="9144000" cy="49048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4800" y="5334000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934456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-13937"/>
            <a:ext cx="9144000" cy="2885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077200" y="-13936"/>
            <a:ext cx="685800" cy="2844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762000" cy="4530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fld id="{743B0E95-D48F-424C-BF34-E2C3A05F04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583362"/>
            <a:ext cx="1371600" cy="270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Ay</a:t>
            </a:r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 userDrawn="1"/>
        </p:nvSpPr>
        <p:spPr>
          <a:xfrm>
            <a:off x="1" y="1"/>
            <a:ext cx="8077199" cy="27463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200" b="0" dirty="0">
                <a:solidFill>
                  <a:schemeClr val="bg2"/>
                </a:solidFill>
              </a:rPr>
              <a:t>204217: Computer Programming Languages (Python)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32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30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8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2400" b="1" kern="1200" baseline="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exceptions.html" TargetMode="External"/><Relationship Id="rId2" Type="http://schemas.openxmlformats.org/officeDocument/2006/relationships/hyperlink" Target="https://docs.python.org/3/tutorial/error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iki.python.org/moin/HandlingException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Lecture 7</a:t>
            </a:r>
            <a:br>
              <a:rPr lang="en-US" sz="2400" dirty="0"/>
            </a:br>
            <a:r>
              <a:rPr lang="en-US" dirty="0">
                <a:solidFill>
                  <a:schemeClr val="accent1"/>
                </a:solidFill>
              </a:rPr>
              <a:t>E</a:t>
            </a:r>
            <a:r>
              <a:rPr lang="en-US" dirty="0"/>
              <a:t>rrors and </a:t>
            </a:r>
            <a:r>
              <a:rPr lang="en-US" dirty="0">
                <a:solidFill>
                  <a:schemeClr val="accent1"/>
                </a:solidFill>
              </a:rPr>
              <a:t>E</a:t>
            </a:r>
            <a:r>
              <a:rPr lang="en-US" dirty="0"/>
              <a:t>xceptions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8930EBB1-280B-4123-B972-DB714BA4532C}"/>
              </a:ext>
            </a:extLst>
          </p:cNvPr>
          <p:cNvSpPr txBox="1">
            <a:spLocks/>
          </p:cNvSpPr>
          <p:nvPr/>
        </p:nvSpPr>
        <p:spPr>
          <a:xfrm>
            <a:off x="3657600" y="6172200"/>
            <a:ext cx="5166360" cy="427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Assembled for 204217 by </a:t>
            </a:r>
            <a:r>
              <a:rPr lang="en-US" dirty="0" err="1">
                <a:solidFill>
                  <a:schemeClr val="accent1"/>
                </a:solidFill>
              </a:rPr>
              <a:t>K</a:t>
            </a:r>
            <a:r>
              <a:rPr lang="en-US" dirty="0" err="1">
                <a:solidFill>
                  <a:schemeClr val="tx2"/>
                </a:solidFill>
              </a:rPr>
              <a:t>ittipitch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</a:t>
            </a:r>
            <a:r>
              <a:rPr lang="en-US" dirty="0" err="1">
                <a:solidFill>
                  <a:schemeClr val="tx2"/>
                </a:solidFill>
              </a:rPr>
              <a:t>uptavanich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814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https://docs.python.org/3/tutorial/errors.html</a:t>
            </a:r>
            <a:endParaRPr lang="en-US" dirty="0"/>
          </a:p>
          <a:p>
            <a:r>
              <a:rPr lang="en-US" dirty="0">
                <a:hlinkClick r:id="rId3"/>
              </a:rPr>
              <a:t>https://docs.python.org/3/library/exceptions.html</a:t>
            </a:r>
            <a:endParaRPr lang="en-US" dirty="0"/>
          </a:p>
          <a:p>
            <a:r>
              <a:rPr lang="en-US" dirty="0">
                <a:hlinkClick r:id="rId4"/>
              </a:rPr>
              <a:t>https://wiki.python.org/moin/HandlingExceptions</a:t>
            </a:r>
            <a:endParaRPr lang="en-US" dirty="0"/>
          </a:p>
          <a:p>
            <a:r>
              <a:rPr lang="en-US" dirty="0" err="1"/>
              <a:t>Guttag</a:t>
            </a:r>
            <a:r>
              <a:rPr lang="en-US" dirty="0"/>
              <a:t>, John V. </a:t>
            </a:r>
            <a:r>
              <a:rPr lang="en-US" i="1" dirty="0"/>
              <a:t>Introduction to Computation and</a:t>
            </a:r>
            <a:r>
              <a:rPr lang="th-TH" i="1" dirty="0"/>
              <a:t> </a:t>
            </a:r>
            <a:r>
              <a:rPr lang="en-US" i="1" dirty="0"/>
              <a:t>Programming Using Python, Revised</a:t>
            </a:r>
          </a:p>
          <a:p>
            <a:r>
              <a:rPr lang="en-US" dirty="0"/>
              <a:t>Miller &amp; </a:t>
            </a:r>
            <a:r>
              <a:rPr lang="en-US" dirty="0" err="1"/>
              <a:t>Ranum</a:t>
            </a:r>
            <a:r>
              <a:rPr lang="en-US" dirty="0"/>
              <a:t> , </a:t>
            </a:r>
            <a:r>
              <a:rPr lang="en-US" i="1" dirty="0"/>
              <a:t>Problem Solving with Algorithms and Data Structures Using Python</a:t>
            </a:r>
          </a:p>
          <a:p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32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1066800"/>
          </a:xfrm>
        </p:spPr>
        <p:txBody>
          <a:bodyPr>
            <a:normAutofit/>
          </a:bodyPr>
          <a:lstStyle/>
          <a:p>
            <a:r>
              <a:rPr lang="en-US" sz="3200" dirty="0"/>
              <a:t>Syntax Error </a:t>
            </a:r>
            <a:r>
              <a:rPr lang="th-TH" sz="3200" dirty="0"/>
              <a:t>หรือ </a:t>
            </a:r>
            <a:r>
              <a:rPr lang="en-US" sz="3200" dirty="0"/>
              <a:t>Parsing Error </a:t>
            </a:r>
            <a:r>
              <a:rPr lang="th-TH" sz="3200" dirty="0"/>
              <a:t>น่าจะเป็นความผิดพลาดที่พบได้บ่อยที่สุดในช่วงฝึกเขียนภาษา </a:t>
            </a:r>
            <a:r>
              <a:rPr lang="en-US" sz="3200" dirty="0"/>
              <a:t>Python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8952" y="2676525"/>
            <a:ext cx="7616952" cy="1559466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'Hello world'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File "&lt;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stdin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&gt;", line 1, in ?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while True print('Hello world')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      </a:t>
            </a:r>
            <a:r>
              <a:rPr lang="en-US" b="1" dirty="0">
                <a:solidFill>
                  <a:srgbClr val="00B0F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^</a:t>
            </a:r>
            <a:endParaRPr lang="en-US" b="1" dirty="0">
              <a:solidFill>
                <a:srgbClr val="00B0F0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SyntaxError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invalid syntax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4257675"/>
            <a:ext cx="7620000" cy="2206758"/>
          </a:xfrm>
          <a:prstGeom prst="rect">
            <a:avLst/>
          </a:prstGeom>
        </p:spPr>
        <p:txBody>
          <a:bodyPr wrap="square" tIns="91440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C66951"/>
              </a:buClr>
              <a:buFont typeface="Arial" pitchFamily="34" charset="0"/>
              <a:buChar char="•"/>
            </a:pP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บรรทัดที่เกิดปัญหาจะถูกแสดงผลพร้อมลูกศรเล็กๆ ระบุจุดแรกที่พบข้อผิดพลาด</a:t>
            </a:r>
          </a:p>
          <a:p>
            <a:pPr marL="640080" lvl="1" indent="-228600">
              <a:spcBef>
                <a:spcPct val="20000"/>
              </a:spcBef>
              <a:buClr>
                <a:srgbClr val="BF974D"/>
              </a:buClr>
              <a:buFont typeface="Arial" pitchFamily="34" charset="0"/>
              <a:buChar char="•"/>
            </a:pP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ในกรณีนี้ระบุข้อผิดพลาดที่ฟังก์ชัน </a:t>
            </a:r>
            <a:r>
              <a:rPr lang="en-US" sz="20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เนื่องจากควรมี </a:t>
            </a:r>
            <a:r>
              <a:rPr lang="en-US" sz="3200" b="1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Colon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หลัง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Condition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ของ </a:t>
            </a:r>
            <a:r>
              <a:rPr lang="en-US" sz="20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2193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181350" y="5334000"/>
            <a:ext cx="2103120" cy="228600"/>
          </a:xfrm>
          <a:prstGeom prst="rect">
            <a:avLst/>
          </a:prstGeom>
          <a:solidFill>
            <a:srgbClr val="DEC8EE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ในบางกรณีโปรแกรมที่ทำงานอยู่เกิดความผิดพลาด </a:t>
            </a:r>
            <a:r>
              <a:rPr lang="en-US" sz="3200" dirty="0"/>
              <a:t>(Run Time Error) </a:t>
            </a:r>
            <a:r>
              <a:rPr lang="th-TH" sz="3200" dirty="0"/>
              <a:t>เนื่องจากตรรกะในการเขียนโปรแกรม ในระดับที่เป็นเหตุให้โปรแกรมต้อง</a:t>
            </a:r>
            <a:r>
              <a:rPr lang="th-TH" sz="3200" i="1" u="sng" dirty="0"/>
              <a:t>หยุดการทำงาน</a:t>
            </a:r>
          </a:p>
          <a:p>
            <a:r>
              <a:rPr lang="th-TH" sz="3200" dirty="0"/>
              <a:t>เราเรียกข้อผิดพลาดชนิดนี้ว่า </a:t>
            </a:r>
            <a:r>
              <a:rPr lang="en-US" sz="3200" dirty="0"/>
              <a:t>Exception</a:t>
            </a:r>
            <a:endParaRPr lang="th-TH" sz="3200" dirty="0"/>
          </a:p>
          <a:p>
            <a:pPr lvl="1"/>
            <a:r>
              <a:rPr lang="en-US" sz="3200" dirty="0"/>
              <a:t>(</a:t>
            </a:r>
            <a:r>
              <a:rPr lang="th-TH" sz="3200" dirty="0"/>
              <a:t>โดยคำศัพท์แล้ว คำว่า </a:t>
            </a:r>
            <a:r>
              <a:rPr lang="en-US" sz="3200" dirty="0"/>
              <a:t>Exception</a:t>
            </a:r>
            <a:r>
              <a:rPr lang="th-TH" sz="3200" dirty="0"/>
              <a:t> หมายถึงข้อยกเว้น</a:t>
            </a:r>
            <a:r>
              <a:rPr lang="en-US" sz="3200" dirty="0"/>
              <a:t>)</a:t>
            </a:r>
          </a:p>
          <a:p>
            <a:pPr marL="411480" lvl="1" indent="0">
              <a:buNone/>
            </a:pPr>
            <a:endParaRPr lang="th-TH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8952" y="4361014"/>
            <a:ext cx="7616952" cy="1277786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>
            <a:spAutoFit/>
          </a:bodyPr>
          <a:lstStyle/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/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err="1">
                <a:solidFill>
                  <a:srgbClr val="0044DD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Traceback</a:t>
            </a:r>
            <a:r>
              <a:rPr lang="en-US" dirty="0">
                <a:solidFill>
                  <a:srgbClr val="0044DD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(most recent call last):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File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"&lt;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stdin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&gt;"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line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in ?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ZeroDivisionError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division by zero</a:t>
            </a:r>
          </a:p>
        </p:txBody>
      </p:sp>
      <p:sp>
        <p:nvSpPr>
          <p:cNvPr id="8" name="Line Callout 2 (Accent Bar) 7"/>
          <p:cNvSpPr/>
          <p:nvPr/>
        </p:nvSpPr>
        <p:spPr>
          <a:xfrm>
            <a:off x="2286000" y="6019800"/>
            <a:ext cx="1219200" cy="228599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16158"/>
              <a:gd name="adj6" fmla="val -46330"/>
            </a:avLst>
          </a:prstGeom>
          <a:noFill/>
          <a:ln>
            <a:solidFill>
              <a:srgbClr val="C00000"/>
            </a:solidFill>
            <a:tailEnd type="triangle" w="lg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Exception Type</a:t>
            </a:r>
          </a:p>
        </p:txBody>
      </p:sp>
      <p:sp>
        <p:nvSpPr>
          <p:cNvPr id="11" name="Line Callout 2 (Accent Bar) 10"/>
          <p:cNvSpPr/>
          <p:nvPr/>
        </p:nvSpPr>
        <p:spPr>
          <a:xfrm>
            <a:off x="6248400" y="6019800"/>
            <a:ext cx="1523999" cy="207963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11164"/>
              <a:gd name="adj6" fmla="val -129611"/>
            </a:avLst>
          </a:prstGeom>
          <a:noFill/>
          <a:ln>
            <a:solidFill>
              <a:srgbClr val="0070C0"/>
            </a:solidFill>
            <a:tailEnd type="triangle" w="lg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Exception Details</a:t>
            </a:r>
          </a:p>
        </p:txBody>
      </p:sp>
    </p:spTree>
    <p:extLst>
      <p:ext uri="{BB962C8B-B14F-4D97-AF65-F5344CB8AC3E}">
        <p14:creationId xmlns:p14="http://schemas.microsoft.com/office/powerpoint/2010/main" val="3759820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Types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758952" y="4400550"/>
            <a:ext cx="7616952" cy="1554785"/>
            <a:chOff x="758952" y="3276600"/>
            <a:chExt cx="7616952" cy="1554785"/>
          </a:xfrm>
        </p:grpSpPr>
        <p:sp>
          <p:nvSpPr>
            <p:cNvPr id="9" name="Rectangle 8"/>
            <p:cNvSpPr/>
            <p:nvPr/>
          </p:nvSpPr>
          <p:spPr>
            <a:xfrm>
              <a:off x="758952" y="3276600"/>
              <a:ext cx="7616952" cy="1554785"/>
            </a:xfrm>
            <a:prstGeom prst="rect">
              <a:avLst/>
            </a:prstGeom>
            <a:ln w="25400">
              <a:solidFill>
                <a:srgbClr val="7030A0"/>
              </a:solidFill>
            </a:ln>
          </p:spPr>
          <p:txBody>
            <a:bodyPr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C65D09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&gt;&gt;&gt; </a:t>
              </a:r>
              <a:r>
                <a:rPr lang="en-US" altLang="en-US" b="1" dirty="0">
                  <a:solidFill>
                    <a:srgbClr val="00702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import</a:t>
              </a:r>
              <a:r>
                <a:rPr lang="en-US" altLang="en-US" dirty="0">
                  <a:solidFill>
                    <a:srgbClr val="333333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en-US" b="1" dirty="0">
                  <a:solidFill>
                    <a:srgbClr val="0E84B5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whatever</a:t>
              </a:r>
              <a:r>
                <a:rPr lang="en-US" alt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 err="1">
                  <a:solidFill>
                    <a:srgbClr val="0044DD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Traceback</a:t>
              </a:r>
              <a:r>
                <a:rPr lang="en-US" dirty="0">
                  <a:solidFill>
                    <a:srgbClr val="0044DD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(most recent call last):</a:t>
              </a:r>
              <a:endParaRPr lang="en-US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endParaRP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 File </a:t>
              </a:r>
              <a:r>
                <a:rPr lang="en-US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"&lt;</a:t>
              </a:r>
              <a:r>
                <a:rPr lang="en-US" dirty="0" err="1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stdin</a:t>
              </a:r>
              <a:r>
                <a:rPr lang="en-US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&gt;"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 line </a:t>
              </a:r>
              <a:r>
                <a:rPr lang="en-US" dirty="0">
                  <a:solidFill>
                    <a:srgbClr val="20805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 in &lt;module&gt;</a:t>
              </a: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Calibri" panose="020F0502020204030204" pitchFamily="34" charset="0"/>
                  <a:cs typeface="Consolas" panose="020B0609020204030204" pitchFamily="49" charset="0"/>
                </a:rPr>
                <a:t>    import whatever</a:t>
              </a:r>
              <a:endParaRPr lang="en-US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endParaRP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 err="1">
                  <a:solidFill>
                    <a:srgbClr val="FF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ImportError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: No module named 'whatever'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97990" y="3276600"/>
              <a:ext cx="12779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ImportError</a:t>
              </a:r>
              <a:endPara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758952" y="1560797"/>
            <a:ext cx="7546848" cy="275152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C66951"/>
              </a:buClr>
              <a:buFont typeface="Arial" pitchFamily="34" charset="0"/>
              <a:buChar char="•"/>
            </a:pP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Python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มี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Built-in Exception Types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หลายชนิด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(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นอกจากนี้เรายังสามารถกำหนด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Exception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ชนิดใหม่ๆ เพิ่มได้เอง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)</a:t>
            </a:r>
            <a:endParaRPr lang="th-TH" sz="3200" b="1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342900" lvl="0" indent="-228600">
              <a:spcBef>
                <a:spcPct val="20000"/>
              </a:spcBef>
              <a:buClr>
                <a:srgbClr val="C66951"/>
              </a:buClr>
              <a:buFont typeface="Arial" pitchFamily="34" charset="0"/>
              <a:buChar char="•"/>
            </a:pP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Exception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มาตรฐานที่พบบ่อยได้แก่</a:t>
            </a:r>
            <a:endParaRPr lang="en-US" sz="3200" b="1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114300" lvl="0">
              <a:spcBef>
                <a:spcPct val="20000"/>
              </a:spcBef>
              <a:buClr>
                <a:srgbClr val="C66951"/>
              </a:buClr>
            </a:pPr>
            <a:r>
              <a:rPr lang="en-US" sz="3200" b="1" i="1" u="sng" dirty="0" err="1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ImportError</a:t>
            </a:r>
            <a:endParaRPr lang="en-US" sz="3200" b="1" i="1" u="sng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13467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Types [2]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8952" y="1560797"/>
            <a:ext cx="7616952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C66951"/>
              </a:buClr>
            </a:pPr>
            <a:r>
              <a:rPr lang="en-US" sz="3200" b="1" i="1" u="sng" dirty="0" err="1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IndexError</a:t>
            </a:r>
            <a:endParaRPr lang="en-US" sz="3200" b="1" i="1" u="sng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62000" y="2238375"/>
            <a:ext cx="7616952" cy="1831784"/>
            <a:chOff x="762000" y="2238375"/>
            <a:chExt cx="7616952" cy="1831784"/>
          </a:xfrm>
        </p:grpSpPr>
        <p:sp>
          <p:nvSpPr>
            <p:cNvPr id="13" name="Rectangle 12"/>
            <p:cNvSpPr/>
            <p:nvPr/>
          </p:nvSpPr>
          <p:spPr>
            <a:xfrm>
              <a:off x="762000" y="2238375"/>
              <a:ext cx="7616952" cy="1831784"/>
            </a:xfrm>
            <a:prstGeom prst="rect">
              <a:avLst/>
            </a:prstGeom>
            <a:ln w="25400">
              <a:solidFill>
                <a:srgbClr val="7030A0"/>
              </a:solidFill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C65D09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&gt;&gt;&gt; 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Calibri" panose="020F0502020204030204" pitchFamily="34" charset="0"/>
                  <a:cs typeface="Consolas" panose="020B0609020204030204" pitchFamily="49" charset="0"/>
                </a:rPr>
                <a:t>a = </a:t>
              </a:r>
              <a:r>
                <a:rPr lang="en-US" dirty="0">
                  <a:solidFill>
                    <a:srgbClr val="4070A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"hello"</a:t>
              </a:r>
              <a:endPara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C65D09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&gt;&gt;&gt; 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Calibri" panose="020F0502020204030204" pitchFamily="34" charset="0"/>
                  <a:cs typeface="Consolas" panose="020B0609020204030204" pitchFamily="49" charset="0"/>
                </a:rPr>
                <a:t>a[</a:t>
              </a:r>
              <a:r>
                <a:rPr lang="en-US" dirty="0">
                  <a:solidFill>
                    <a:srgbClr val="208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5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Calibri" panose="020F0502020204030204" pitchFamily="34" charset="0"/>
                  <a:cs typeface="Consolas" panose="020B0609020204030204" pitchFamily="49" charset="0"/>
                </a:rPr>
                <a:t>]</a:t>
              </a:r>
              <a:endParaRPr lang="en-US" alt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endParaRP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 err="1">
                  <a:solidFill>
                    <a:srgbClr val="0044DD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Traceback</a:t>
              </a:r>
              <a:r>
                <a:rPr lang="en-US" dirty="0">
                  <a:solidFill>
                    <a:srgbClr val="0044DD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(most recent call last):</a:t>
              </a:r>
              <a:endParaRPr lang="en-US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endParaRP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 File </a:t>
              </a:r>
              <a:r>
                <a:rPr lang="en-US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"&lt;</a:t>
              </a:r>
              <a:r>
                <a:rPr lang="en-US" dirty="0" err="1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stdin</a:t>
              </a:r>
              <a:r>
                <a:rPr lang="en-US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&gt;"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 line </a:t>
              </a:r>
              <a:r>
                <a:rPr lang="en-US" dirty="0">
                  <a:solidFill>
                    <a:srgbClr val="20805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 in &lt;module&gt;</a:t>
              </a: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Calibri" panose="020F0502020204030204" pitchFamily="34" charset="0"/>
                  <a:cs typeface="Consolas" panose="020B0609020204030204" pitchFamily="49" charset="0"/>
                </a:rPr>
                <a:t>    a[5]</a:t>
              </a:r>
              <a:endParaRPr lang="en-US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endParaRP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 err="1">
                  <a:solidFill>
                    <a:srgbClr val="FF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IndexError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: string index out of range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200424" y="2238375"/>
              <a:ext cx="11785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IndexError</a:t>
              </a:r>
              <a:endPara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762000" y="4148613"/>
            <a:ext cx="7616952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C66951"/>
              </a:buClr>
            </a:pPr>
            <a:r>
              <a:rPr lang="en-US" sz="3200" b="1" i="1" u="sng" dirty="0" err="1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NameError</a:t>
            </a:r>
            <a:endParaRPr lang="en-US" sz="3200" b="1" i="1" u="sng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65048" y="4826191"/>
            <a:ext cx="7616952" cy="1554785"/>
            <a:chOff x="765048" y="4826191"/>
            <a:chExt cx="7616952" cy="1554785"/>
          </a:xfrm>
        </p:grpSpPr>
        <p:sp>
          <p:nvSpPr>
            <p:cNvPr id="17" name="Rectangle 16"/>
            <p:cNvSpPr/>
            <p:nvPr/>
          </p:nvSpPr>
          <p:spPr>
            <a:xfrm>
              <a:off x="765048" y="4826191"/>
              <a:ext cx="7616952" cy="1554785"/>
            </a:xfrm>
            <a:prstGeom prst="rect">
              <a:avLst/>
            </a:prstGeom>
            <a:ln w="25400">
              <a:solidFill>
                <a:srgbClr val="7030A0"/>
              </a:solidFill>
            </a:ln>
          </p:spPr>
          <p:txBody>
            <a:bodyPr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C65D09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&gt;&gt;&gt; 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Calibri" panose="020F0502020204030204" pitchFamily="34" charset="0"/>
                  <a:cs typeface="Consolas" panose="020B0609020204030204" pitchFamily="49" charset="0"/>
                </a:rPr>
                <a:t>x </a:t>
              </a:r>
              <a:r>
                <a:rPr lang="en-US" altLang="en-US" dirty="0">
                  <a:solidFill>
                    <a:srgbClr val="666666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+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Calibri" panose="020F0502020204030204" pitchFamily="34" charset="0"/>
                  <a:cs typeface="Consolas" panose="020B0609020204030204" pitchFamily="49" charset="0"/>
                </a:rPr>
                <a:t> </a:t>
              </a:r>
              <a:r>
                <a:rPr lang="en-US" dirty="0">
                  <a:solidFill>
                    <a:srgbClr val="208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4</a:t>
              </a: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 err="1">
                  <a:solidFill>
                    <a:srgbClr val="0044DD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Traceback</a:t>
              </a:r>
              <a:r>
                <a:rPr lang="en-US" dirty="0">
                  <a:solidFill>
                    <a:srgbClr val="0044DD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(most recent call last):</a:t>
              </a:r>
              <a:endParaRPr lang="en-US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endParaRP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 File </a:t>
              </a:r>
              <a:r>
                <a:rPr lang="en-US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"&lt;</a:t>
              </a:r>
              <a:r>
                <a:rPr lang="en-US" dirty="0" err="1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stdin</a:t>
              </a:r>
              <a:r>
                <a:rPr lang="en-US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&gt;"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 line </a:t>
              </a:r>
              <a:r>
                <a:rPr lang="en-US" dirty="0">
                  <a:solidFill>
                    <a:srgbClr val="20805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 in &lt;module&gt;</a:t>
              </a: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Calibri" panose="020F0502020204030204" pitchFamily="34" charset="0"/>
                  <a:cs typeface="Consolas" panose="020B0609020204030204" pitchFamily="49" charset="0"/>
                </a:rPr>
                <a:t>    x + 4</a:t>
              </a:r>
              <a:endParaRPr lang="en-US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endParaRP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 err="1">
                  <a:solidFill>
                    <a:srgbClr val="FF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NameError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: name 'x' is not defined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302858" y="4826191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NameError</a:t>
              </a:r>
              <a:endPara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7019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Types [3]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8952" y="1560797"/>
            <a:ext cx="7616952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C66951"/>
              </a:buClr>
            </a:pPr>
            <a:r>
              <a:rPr lang="en-US" sz="3200" b="1" i="1" u="sng" dirty="0" err="1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TypeError</a:t>
            </a:r>
            <a:endParaRPr lang="en-US" sz="3200" b="1" i="1" u="sng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62000" y="2238375"/>
            <a:ext cx="7616952" cy="1554785"/>
            <a:chOff x="762000" y="2238375"/>
            <a:chExt cx="7616952" cy="1554785"/>
          </a:xfrm>
        </p:grpSpPr>
        <p:sp>
          <p:nvSpPr>
            <p:cNvPr id="13" name="Rectangle 12"/>
            <p:cNvSpPr/>
            <p:nvPr/>
          </p:nvSpPr>
          <p:spPr>
            <a:xfrm>
              <a:off x="762000" y="2238375"/>
              <a:ext cx="7616952" cy="1554785"/>
            </a:xfrm>
            <a:prstGeom prst="rect">
              <a:avLst/>
            </a:prstGeom>
            <a:ln w="25400">
              <a:solidFill>
                <a:srgbClr val="7030A0"/>
              </a:solidFill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C65D09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&gt;&gt;&gt; </a:t>
              </a:r>
              <a:r>
                <a:rPr lang="en-US" dirty="0">
                  <a:solidFill>
                    <a:srgbClr val="4070A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'</a:t>
              </a:r>
              <a:r>
                <a:rPr lang="en-US" altLang="en-US" dirty="0">
                  <a:solidFill>
                    <a:srgbClr val="4070A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2'</a:t>
              </a:r>
              <a:r>
                <a:rPr lang="en-US" altLang="en-US" dirty="0">
                  <a:solidFill>
                    <a:srgbClr val="666666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+</a:t>
              </a:r>
              <a:r>
                <a:rPr lang="en-US" altLang="en-US" dirty="0">
                  <a:solidFill>
                    <a:srgbClr val="00702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Calibri" panose="020F0502020204030204" pitchFamily="34" charset="0"/>
                  <a:cs typeface="Consolas" panose="020B0609020204030204" pitchFamily="49" charset="0"/>
                </a:rPr>
                <a:t>2 </a:t>
              </a:r>
              <a:endParaRPr lang="en-US" alt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endParaRP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 err="1">
                  <a:solidFill>
                    <a:srgbClr val="0044DD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Traceback</a:t>
              </a:r>
              <a:r>
                <a:rPr lang="en-US" dirty="0">
                  <a:solidFill>
                    <a:srgbClr val="0044DD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(most recent call last):</a:t>
              </a:r>
              <a:endParaRPr lang="en-US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endParaRP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 File </a:t>
              </a:r>
              <a:r>
                <a:rPr lang="en-US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"&lt;</a:t>
              </a:r>
              <a:r>
                <a:rPr lang="en-US" dirty="0" err="1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stdin</a:t>
              </a:r>
              <a:r>
                <a:rPr lang="en-US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&gt;"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 line </a:t>
              </a:r>
              <a:r>
                <a:rPr lang="en-US" dirty="0">
                  <a:solidFill>
                    <a:srgbClr val="20805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 in &lt;module&gt;</a:t>
              </a: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Calibri" panose="020F0502020204030204" pitchFamily="34" charset="0"/>
                  <a:cs typeface="Consolas" panose="020B0609020204030204" pitchFamily="49" charset="0"/>
                </a:rPr>
                <a:t>    '2'+ 2 </a:t>
              </a: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 err="1">
                  <a:solidFill>
                    <a:srgbClr val="FF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TypeError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: Can't convert '</a:t>
              </a:r>
              <a:r>
                <a:rPr lang="en-US" dirty="0" err="1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int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' object to </a:t>
              </a:r>
              <a:r>
                <a:rPr lang="en-US" dirty="0" err="1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str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implicitly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299810" y="2238375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TypeError</a:t>
              </a:r>
              <a:endPara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762000" y="3886200"/>
            <a:ext cx="7616952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C66951"/>
              </a:buClr>
            </a:pPr>
            <a:r>
              <a:rPr lang="en-US" sz="3200" b="1" i="1" u="sng" dirty="0" err="1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ValueError</a:t>
            </a:r>
            <a:endParaRPr lang="en-US" sz="3200" b="1" i="1" u="sng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65048" y="4563778"/>
            <a:ext cx="7616952" cy="1831784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import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E84B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math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math.sqrt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-6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err="1">
                <a:solidFill>
                  <a:srgbClr val="0044DD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Traceback</a:t>
            </a:r>
            <a:r>
              <a:rPr lang="en-US" dirty="0">
                <a:solidFill>
                  <a:srgbClr val="0044DD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(most recent call last):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File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"&lt;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stdin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&gt;"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line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in &lt;module&gt;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math.sqrt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(-6)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ValueError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math domain error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03472" y="4563778"/>
            <a:ext cx="1178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ValueError</a:t>
            </a:r>
            <a:endParaRPr lang="en-US" sz="1400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248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Exceptions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เราสามารถออกแบบโปรแกรมที่เขียนให้ตรวจจับ </a:t>
            </a:r>
            <a:r>
              <a:rPr lang="en-US" sz="3200" dirty="0"/>
              <a:t>(Catch) </a:t>
            </a:r>
            <a:r>
              <a:rPr lang="th-TH" sz="3200" dirty="0"/>
              <a:t>จัดการ </a:t>
            </a:r>
            <a:r>
              <a:rPr lang="en-US" sz="3200" dirty="0"/>
              <a:t>(Handle) Exception </a:t>
            </a:r>
            <a:r>
              <a:rPr lang="th-TH" sz="3200" dirty="0"/>
              <a:t>เกิดขึ้นได้ </a:t>
            </a:r>
          </a:p>
          <a:p>
            <a:pPr lvl="1"/>
            <a:r>
              <a:rPr lang="th-TH" sz="3200" dirty="0"/>
              <a:t>เพื่อแก้ไขความผิดพลาดที่เกิดขึ้น</a:t>
            </a:r>
          </a:p>
          <a:p>
            <a:pPr lvl="1"/>
            <a:r>
              <a:rPr lang="th-TH" sz="3200" dirty="0"/>
              <a:t>หรือเพื่อจบการทำงานของโปรแกรมอย่างเหมาะสม </a:t>
            </a:r>
            <a:r>
              <a:rPr lang="en-US" sz="3200" dirty="0"/>
              <a:t>(</a:t>
            </a:r>
            <a:r>
              <a:rPr lang="th-TH" sz="3200" dirty="0"/>
              <a:t>โดยไม่ </a:t>
            </a:r>
            <a:r>
              <a:rPr lang="en-US" sz="3200" dirty="0"/>
              <a:t>Crash)</a:t>
            </a:r>
          </a:p>
          <a:p>
            <a:endParaRPr lang="th-TH" sz="3200" dirty="0"/>
          </a:p>
          <a:p>
            <a:pPr lvl="1"/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Charles </a:t>
            </a:r>
            <a:r>
              <a:rPr lang="en-US" dirty="0" err="1"/>
              <a:t>Dierbach</a:t>
            </a:r>
            <a:r>
              <a:rPr lang="th-TH" dirty="0"/>
              <a:t> </a:t>
            </a:r>
            <a:r>
              <a:rPr lang="en-US" dirty="0"/>
              <a:t>- </a:t>
            </a:r>
            <a:r>
              <a:rPr lang="en-US" i="1" dirty="0"/>
              <a:t>Introduction to Computer Science Using Python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498" y="3914272"/>
            <a:ext cx="7941005" cy="256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54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600200" y="4495799"/>
            <a:ext cx="6629400" cy="908923"/>
          </a:xfrm>
          <a:prstGeom prst="rect">
            <a:avLst/>
          </a:prstGeom>
          <a:solidFill>
            <a:srgbClr val="F5D3D3">
              <a:alpha val="26000"/>
            </a:srgbClr>
          </a:solidFill>
          <a:ln w="3175">
            <a:solidFill>
              <a:srgbClr val="BD03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71552" y="3974806"/>
            <a:ext cx="1578012" cy="292394"/>
          </a:xfrm>
          <a:prstGeom prst="rect">
            <a:avLst/>
          </a:prstGeom>
          <a:solidFill>
            <a:srgbClr val="FF770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Exceptions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เราใช้คำสั่ง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sz="3200" dirty="0"/>
              <a:t> </a:t>
            </a:r>
            <a:r>
              <a:rPr lang="th-TH" sz="3200" dirty="0"/>
              <a:t>และ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except</a:t>
            </a:r>
            <a:r>
              <a:rPr lang="en-US" sz="3200" dirty="0"/>
              <a:t> </a:t>
            </a:r>
            <a:r>
              <a:rPr lang="th-TH" sz="3200" dirty="0"/>
              <a:t>เพื่อการทำ </a:t>
            </a:r>
            <a:r>
              <a:rPr lang="en-US" sz="3200" dirty="0"/>
              <a:t>Exception Handling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819400"/>
            <a:ext cx="7620000" cy="2862322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math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float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input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"enter a number: 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Sqrt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of 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"is:"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math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sqrt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except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FC5D04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ValueError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Sqrt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of a negative number is not supported"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"Using absolute value instead"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Sqrt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of 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"is:"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math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sqrt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(-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17</a:t>
            </a:r>
            <a:endParaRPr lang="en-US" dirty="0">
              <a:effectLst/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</p:txBody>
      </p:sp>
      <p:sp>
        <p:nvSpPr>
          <p:cNvPr id="8" name="Line Callout 2 (Accent Bar) 7"/>
          <p:cNvSpPr/>
          <p:nvPr/>
        </p:nvSpPr>
        <p:spPr>
          <a:xfrm>
            <a:off x="7315200" y="3341496"/>
            <a:ext cx="1447800" cy="4572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0658"/>
              <a:gd name="adj6" fmla="val -87397"/>
            </a:avLst>
          </a:prstGeom>
          <a:ln>
            <a:solidFill>
              <a:srgbClr val="FF3300"/>
            </a:solidFill>
            <a:tailEnd type="triangle" w="lg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600" b="1" i="1" dirty="0">
                <a:latin typeface="Consolas" panose="020B0609020204030204" pitchFamily="49" charset="0"/>
                <a:cs typeface="Consolas" panose="020B0609020204030204" pitchFamily="49" charset="0"/>
              </a:rPr>
              <a:t>Might raise</a:t>
            </a:r>
          </a:p>
          <a:p>
            <a:pPr algn="r"/>
            <a:r>
              <a:rPr lang="en-US" sz="1600" b="1" i="1" dirty="0" err="1">
                <a:latin typeface="Consolas" panose="020B0609020204030204" pitchFamily="49" charset="0"/>
                <a:cs typeface="Consolas" panose="020B0609020204030204" pitchFamily="49" charset="0"/>
              </a:rPr>
              <a:t>ValueError</a:t>
            </a:r>
            <a:endParaRPr lang="en-US" sz="1600" b="1" i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Line Callout 2 (Accent Bar) 8"/>
          <p:cNvSpPr/>
          <p:nvPr/>
        </p:nvSpPr>
        <p:spPr>
          <a:xfrm flipH="1">
            <a:off x="381000" y="6111081"/>
            <a:ext cx="1676398" cy="3810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77897"/>
              <a:gd name="adj6" fmla="val -101629"/>
            </a:avLst>
          </a:prstGeom>
          <a:ln>
            <a:solidFill>
              <a:srgbClr val="BD0388"/>
            </a:solidFill>
            <a:tailEnd type="triangle" w="lg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600" b="1" i="1" dirty="0">
                <a:latin typeface="Consolas" panose="020B0609020204030204" pitchFamily="49" charset="0"/>
                <a:cs typeface="Consolas" panose="020B0609020204030204" pitchFamily="49" charset="0"/>
              </a:rPr>
              <a:t>Exception Handling</a:t>
            </a:r>
          </a:p>
        </p:txBody>
      </p:sp>
    </p:spTree>
    <p:extLst>
      <p:ext uri="{BB962C8B-B14F-4D97-AF65-F5344CB8AC3E}">
        <p14:creationId xmlns:p14="http://schemas.microsoft.com/office/powerpoint/2010/main" val="1629801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Exceptions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Another Example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Loop </a:t>
            </a:r>
            <a:r>
              <a:rPr lang="th-TH" sz="3200" dirty="0"/>
              <a:t>จนกว่า</a:t>
            </a:r>
            <a:r>
              <a:rPr lang="en-US" sz="3200" dirty="0"/>
              <a:t> User </a:t>
            </a:r>
            <a:r>
              <a:rPr lang="th-TH" sz="3200" dirty="0"/>
              <a:t>จะป้อนค่า </a:t>
            </a:r>
            <a:r>
              <a:rPr lang="en-US" sz="3200" dirty="0"/>
              <a:t>Input </a:t>
            </a:r>
            <a:r>
              <a:rPr lang="th-TH" sz="3200" dirty="0"/>
              <a:t>ที่ถูกต้อง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0325" y="2201430"/>
            <a:ext cx="7621675" cy="2308324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readInt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():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input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'Enter an integer: 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val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val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except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ValueError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val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'is not an integer'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effectLst/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1592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11741</TotalTime>
  <Words>705</Words>
  <Application>Microsoft Office PowerPoint</Application>
  <PresentationFormat>On-screen Show (4:3)</PresentationFormat>
  <Paragraphs>116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BrowalliaUPC</vt:lpstr>
      <vt:lpstr>Calibri</vt:lpstr>
      <vt:lpstr>Cambria</vt:lpstr>
      <vt:lpstr>Consolas</vt:lpstr>
      <vt:lpstr>Adjacency</vt:lpstr>
      <vt:lpstr>Lecture 7 Errors and Exceptions</vt:lpstr>
      <vt:lpstr>Syntax Errors</vt:lpstr>
      <vt:lpstr>Exceptions</vt:lpstr>
      <vt:lpstr>Exception Types</vt:lpstr>
      <vt:lpstr>Exception Types [2]</vt:lpstr>
      <vt:lpstr>Exception Types [3]</vt:lpstr>
      <vt:lpstr>Handling Exceptions</vt:lpstr>
      <vt:lpstr>Handling Exceptions [2]</vt:lpstr>
      <vt:lpstr>Handling Exceptions [3]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kk</dc:creator>
  <cp:lastModifiedBy>C B</cp:lastModifiedBy>
  <cp:revision>1837</cp:revision>
  <dcterms:created xsi:type="dcterms:W3CDTF">2013-07-14T05:50:03Z</dcterms:created>
  <dcterms:modified xsi:type="dcterms:W3CDTF">2020-03-13T06:42:18Z</dcterms:modified>
</cp:coreProperties>
</file>