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3"/>
  </p:notesMasterIdLst>
  <p:sldIdLst>
    <p:sldId id="298" r:id="rId2"/>
    <p:sldId id="299" r:id="rId3"/>
    <p:sldId id="300" r:id="rId4"/>
    <p:sldId id="301" r:id="rId5"/>
    <p:sldId id="302" r:id="rId6"/>
    <p:sldId id="30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5" r:id="rId40"/>
    <p:sldId id="294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5A405-7D3B-404B-9CDB-336A5E25130E}" type="datetimeFigureOut">
              <a:rPr lang="en-US" smtClean="0"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6BB68-3BA1-47C2-9881-D8BD376DF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2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6BB68-3BA1-47C2-9881-D8BD376DF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6BB68-3BA1-47C2-9881-D8BD376DFE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071564" y="6488115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Computer</a:t>
            </a:r>
            <a:r>
              <a:rPr lang="en-US" sz="1800" baseline="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Science, CMU</a:t>
            </a:r>
            <a:endParaRPr lang="en-US" sz="1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7"/>
            <a:ext cx="1071563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A7D93D41-03F4-4F73-BBD4-BBCEAD7B685C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7"/>
            <a:ext cx="3429000" cy="365125"/>
          </a:xfrm>
        </p:spPr>
        <p:txBody>
          <a:bodyPr/>
          <a:lstStyle>
            <a:lvl1pPr algn="l"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altLang="en-US" dirty="0" smtClean="0"/>
              <a:t>204101 Introduction to Computer</a:t>
            </a:r>
            <a:endParaRPr lang="th-TH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7"/>
            <a:ext cx="1143000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3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0AB5D-2610-458C-BC80-BA29CFFAD7EA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C907D-F199-41FA-BFAA-EBCF31E53F61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071564" y="6488115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Computer</a:t>
            </a:r>
            <a:r>
              <a:rPr lang="en-US" sz="1800" baseline="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Science, CMU</a:t>
            </a:r>
            <a:endParaRPr lang="en-US" sz="1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2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buSzPct val="60000"/>
              <a:buFontTx/>
              <a:buBlip>
                <a:blip r:embed="rId3"/>
              </a:buBlip>
              <a:defRPr sz="32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 sz="28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 sz="20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 sz="20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37160" algn="l">
              <a:defRPr sz="4000" b="1" baseline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7"/>
            <a:ext cx="1071563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F8D1A2A0-EE11-404E-BD98-76B753E1CDC5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7"/>
            <a:ext cx="3505200" cy="365125"/>
          </a:xfrm>
        </p:spPr>
        <p:txBody>
          <a:bodyPr/>
          <a:lstStyle>
            <a:lvl1pPr algn="l"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altLang="en-US" dirty="0" smtClean="0"/>
              <a:t>204101 Introduction to Computer</a:t>
            </a:r>
            <a:endParaRPr lang="th-TH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7"/>
            <a:ext cx="1066800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8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FB1DF5-C060-452C-9106-8AC3014128BD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3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071564" y="6488115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Computer</a:t>
            </a:r>
            <a:r>
              <a:rPr lang="en-US" sz="1800" baseline="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Science, CMU</a:t>
            </a:r>
            <a:endParaRPr lang="en-US" sz="18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buSzPct val="60000"/>
              <a:buFontTx/>
              <a:buBlip>
                <a:blip r:embed="rId2"/>
              </a:buBlip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2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  <a:lvl2pPr>
              <a:buSzPct val="60000"/>
              <a:buFontTx/>
              <a:buBlip>
                <a:blip r:embed="rId2"/>
              </a:buBlip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2pPr>
            <a:lvl3pPr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3pPr>
            <a:lvl4pPr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4pPr>
            <a:lvl5pPr>
              <a:defRPr sz="3600" baseline="0">
                <a:latin typeface="Browallia New" panose="020B0604020202020204" pitchFamily="34" charset="-34"/>
                <a:cs typeface="Browallia New" panose="020B0604020202020204" pitchFamily="34" charset="-34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37160" algn="l">
              <a:defRPr sz="4000" b="1" baseline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1066800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F01D0A88-4908-46BB-8DF1-1C317D4F50F1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7"/>
            <a:ext cx="3505200" cy="365125"/>
          </a:xfrm>
        </p:spPr>
        <p:txBody>
          <a:bodyPr/>
          <a:lstStyle>
            <a:lvl1pPr algn="l"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altLang="en-US" smtClean="0"/>
              <a:t>204101 Introduction to Computer</a:t>
            </a:r>
            <a:endParaRPr lang="th-TH" alt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7"/>
            <a:ext cx="1066800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071564" y="6488115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bg1"/>
                </a:solidFill>
                <a:latin typeface="+mn-lt"/>
                <a:cs typeface="+mn-cs"/>
              </a:rPr>
              <a:t>Computer</a:t>
            </a:r>
            <a:r>
              <a:rPr lang="en-US" sz="900" baseline="0" dirty="0" smtClean="0">
                <a:solidFill>
                  <a:schemeClr val="bg1"/>
                </a:solidFill>
                <a:latin typeface="+mn-lt"/>
                <a:cs typeface="+mn-cs"/>
              </a:rPr>
              <a:t> Science, CMU</a:t>
            </a:r>
            <a:endParaRPr lang="en-US" sz="9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2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100"/>
            </a:lvl1pPr>
            <a:lvl2pPr>
              <a:buSzPct val="60000"/>
              <a:buFontTx/>
              <a:buBlip>
                <a:blip r:embed="rId2"/>
              </a:buBlip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6402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100"/>
            </a:lvl1pPr>
            <a:lvl2pPr>
              <a:buSzPct val="60000"/>
              <a:buFontTx/>
              <a:buBlip>
                <a:blip r:embed="rId2"/>
              </a:buBlip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3716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08E1BB88-BA1D-467A-8741-733EDABE4303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7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7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37160" algn="l">
              <a:defRPr sz="3600" baseline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lang="en-US" sz="1800" kern="1200" baseline="0">
                <a:solidFill>
                  <a:schemeClr val="bg1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bg1"/>
                </a:solidFill>
                <a:latin typeface="+mn-lt"/>
                <a:cs typeface="+mn-cs"/>
              </a:rPr>
              <a:t>Computer</a:t>
            </a:r>
            <a:r>
              <a:rPr lang="en-US" sz="900" baseline="0" dirty="0" smtClean="0">
                <a:solidFill>
                  <a:schemeClr val="bg1"/>
                </a:solidFill>
                <a:latin typeface="+mn-lt"/>
                <a:cs typeface="+mn-cs"/>
              </a:rPr>
              <a:t> Science, CMU</a:t>
            </a:r>
            <a:endParaRPr lang="en-US" sz="9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7"/>
            <a:ext cx="1066800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A2F50C58-3B09-4C30-97D8-4313D73E5689}" type="datetime1">
              <a:rPr lang="en-US" smtClean="0"/>
              <a:pPr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7"/>
            <a:ext cx="3505200" cy="365125"/>
          </a:xfrm>
        </p:spPr>
        <p:txBody>
          <a:bodyPr/>
          <a:lstStyle>
            <a:lvl1pPr algn="l"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7"/>
            <a:ext cx="1066800" cy="365125"/>
          </a:xfrm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9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7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87A333C7-9615-4CE3-93A3-9A576CEBCDF9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7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7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D80C33-8F27-4943-8C34-C1FAA15C0ED3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694D8D-6800-4FC1-872C-561E7881ECC7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3DFE0E0-3C2F-4781-89D6-578B44345F70}" type="datetime1">
              <a:rPr lang="en-US" smtClean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 baseline="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 baseline="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 baseline="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 baseline="0">
          <a:solidFill>
            <a:schemeClr val="tx1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Lecture 1: Computer System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204101 Introduction to Computer</a:t>
            </a:r>
            <a:endParaRPr lang="th-TH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Current Supercomputers  (June 2015)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204101 Introduction to Computer</a:t>
            </a:r>
            <a:endParaRPr lang="th-TH" alt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0" y="1533653"/>
            <a:ext cx="8056960" cy="4033032"/>
          </a:xfrm>
        </p:spPr>
      </p:pic>
      <p:sp>
        <p:nvSpPr>
          <p:cNvPr id="17" name="TextBox 16"/>
          <p:cNvSpPr txBox="1"/>
          <p:nvPr/>
        </p:nvSpPr>
        <p:spPr>
          <a:xfrm>
            <a:off x="7038975" y="5829726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Credit: www.top500.org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22" y="2092524"/>
            <a:ext cx="3866678" cy="29241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มีประสิทธิภาพรองลงมาจาก </a:t>
            </a:r>
            <a:r>
              <a:rPr lang="en-US" sz="2800" dirty="0"/>
              <a:t>Super Computer </a:t>
            </a:r>
          </a:p>
          <a:p>
            <a:pPr lvl="1"/>
            <a:r>
              <a:rPr lang="th-TH" sz="2400" dirty="0"/>
              <a:t>มีผู้ใช้งานพร้อมกันได้หลายคน</a:t>
            </a:r>
          </a:p>
          <a:p>
            <a:pPr lvl="1"/>
            <a:r>
              <a:rPr lang="en-US" sz="2400" dirty="0"/>
              <a:t>Time </a:t>
            </a:r>
            <a:r>
              <a:rPr lang="en-US" sz="2400" dirty="0" smtClean="0"/>
              <a:t>sharing</a:t>
            </a:r>
          </a:p>
          <a:p>
            <a:pPr lvl="1"/>
            <a:r>
              <a:rPr lang="en-US" sz="2400" dirty="0" smtClean="0"/>
              <a:t>Multiuser</a:t>
            </a:r>
          </a:p>
          <a:p>
            <a:pPr lvl="1"/>
            <a:r>
              <a:rPr lang="en-US" sz="2400" dirty="0" smtClean="0"/>
              <a:t>Centralized </a:t>
            </a:r>
            <a:r>
              <a:rPr lang="en-US" sz="2400" dirty="0"/>
              <a:t>Data Processing</a:t>
            </a:r>
          </a:p>
          <a:p>
            <a:r>
              <a:rPr lang="th-TH" sz="2800" dirty="0"/>
              <a:t>ใช้ในองค์กรทางธุรกิจขนาดใหญ่</a:t>
            </a:r>
          </a:p>
          <a:p>
            <a:r>
              <a:rPr lang="th-TH" sz="2800" dirty="0"/>
              <a:t>การทำเป็น </a:t>
            </a:r>
            <a:r>
              <a:rPr lang="en-US" sz="2800" dirty="0"/>
              <a:t>Database Server </a:t>
            </a:r>
            <a:r>
              <a:rPr lang="th-TH" sz="2800" dirty="0"/>
              <a:t>หรือ</a:t>
            </a:r>
          </a:p>
          <a:p>
            <a:r>
              <a:rPr lang="en-US" sz="2800" dirty="0" smtClean="0"/>
              <a:t>Web </a:t>
            </a:r>
            <a:r>
              <a:rPr lang="en-US" sz="2800" dirty="0"/>
              <a:t>server </a:t>
            </a:r>
            <a:r>
              <a:rPr lang="th-TH" sz="2800" dirty="0"/>
              <a:t>ที่มีผู้ใช้จำนวนมาก เช่น </a:t>
            </a:r>
            <a:r>
              <a:rPr lang="th-TH" sz="2800" dirty="0" smtClean="0"/>
              <a:t>ระบบเอทีเอ็ม</a:t>
            </a:r>
            <a:endParaRPr lang="th-TH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204101 Introduction to Computer</a:t>
            </a:r>
            <a:endParaRPr lang="th-TH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28" y="2705100"/>
            <a:ext cx="3726371" cy="340307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หลักการทำงานเช่นเดียวกับเครื่อง </a:t>
            </a:r>
            <a:r>
              <a:rPr lang="en-US" sz="2800" dirty="0"/>
              <a:t>Mainframe</a:t>
            </a:r>
          </a:p>
          <a:p>
            <a:pPr lvl="1"/>
            <a:r>
              <a:rPr lang="th-TH" sz="2400" dirty="0"/>
              <a:t>มีสมรรถนะปานกลาง</a:t>
            </a:r>
          </a:p>
          <a:p>
            <a:r>
              <a:rPr lang="th-TH" sz="2800" dirty="0"/>
              <a:t>นิยมใช้กับหน่วยงานขนาดย่อม เช่น กรม กอง มหาวิทยาลัย ห้างสรรพสินค้า โรงแรม โรงงานอุตสาหกรรม เป็นต้น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204101 Introduction to Computer</a:t>
            </a:r>
            <a:endParaRPr lang="th-TH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คอมพิวเตอร์ขนาดเล็ก</a:t>
            </a:r>
          </a:p>
          <a:p>
            <a:r>
              <a:rPr lang="th-TH" sz="2800" dirty="0"/>
              <a:t>หนึ่งคนใช้ได้หนึ่งเครื่อง</a:t>
            </a:r>
          </a:p>
          <a:p>
            <a:r>
              <a:rPr lang="th-TH" sz="2800" dirty="0"/>
              <a:t>นิยมใช้ในร้านค้าและ</a:t>
            </a:r>
            <a:r>
              <a:rPr lang="th-TH" sz="2800" dirty="0" smtClean="0"/>
              <a:t>สำนักงาน</a:t>
            </a:r>
            <a:endParaRPr lang="en-US" sz="2800" dirty="0" smtClean="0"/>
          </a:p>
          <a:p>
            <a:r>
              <a:rPr lang="en-US" sz="2800" dirty="0" smtClean="0"/>
              <a:t>Smartphone</a:t>
            </a:r>
          </a:p>
          <a:p>
            <a:r>
              <a:rPr lang="en-US" sz="2800" dirty="0" smtClean="0"/>
              <a:t>Tablet</a:t>
            </a:r>
            <a:endParaRPr lang="th-TH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30" y="1902024"/>
            <a:ext cx="3070140" cy="3305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ตัวเครื่องคอมพิวเตอร์ และอุปกรณ์ที่เกี่ยวข้อง ทั้งภายในและภายนอกที่สามารถจับต้องได้ </a:t>
            </a:r>
          </a:p>
          <a:p>
            <a:r>
              <a:rPr lang="th-TH" sz="2800" dirty="0" smtClean="0"/>
              <a:t>ประกอบด้วย</a:t>
            </a:r>
            <a:endParaRPr lang="en-US" sz="2800" dirty="0" smtClean="0"/>
          </a:p>
          <a:p>
            <a:pPr lvl="1"/>
            <a:r>
              <a:rPr lang="th-TH" sz="2400" dirty="0" smtClean="0"/>
              <a:t>หน่วย</a:t>
            </a:r>
            <a:r>
              <a:rPr lang="th-TH" sz="2400" dirty="0"/>
              <a:t>รับข้อมูล </a:t>
            </a:r>
            <a:r>
              <a:rPr lang="en-US" sz="2400" dirty="0"/>
              <a:t>(</a:t>
            </a:r>
            <a:r>
              <a:rPr lang="en-US" sz="2400" dirty="0" smtClean="0"/>
              <a:t>Input </a:t>
            </a:r>
            <a:r>
              <a:rPr lang="en-US" sz="2400" dirty="0"/>
              <a:t>Unit)</a:t>
            </a:r>
          </a:p>
          <a:p>
            <a:pPr lvl="1"/>
            <a:r>
              <a:rPr lang="th-TH" sz="2400" dirty="0"/>
              <a:t>หน่วยประมวลผลกลาง </a:t>
            </a:r>
            <a:r>
              <a:rPr lang="en-US" sz="2400" dirty="0" smtClean="0"/>
              <a:t>(Central </a:t>
            </a:r>
            <a:r>
              <a:rPr lang="en-US" sz="2400" dirty="0"/>
              <a:t>Processing </a:t>
            </a:r>
            <a:r>
              <a:rPr lang="en-US" sz="2400" dirty="0" smtClean="0"/>
              <a:t>Unit)</a:t>
            </a:r>
          </a:p>
          <a:p>
            <a:pPr lvl="1"/>
            <a:r>
              <a:rPr lang="th-TH" sz="2400" dirty="0" smtClean="0"/>
              <a:t>หน่วยแสดงผล  </a:t>
            </a:r>
            <a:r>
              <a:rPr lang="en-US" sz="2400" dirty="0" smtClean="0"/>
              <a:t>(Output Unit)</a:t>
            </a:r>
          </a:p>
          <a:p>
            <a:pPr lvl="1"/>
            <a:r>
              <a:rPr lang="th-TH" sz="2400" dirty="0" smtClean="0"/>
              <a:t>หน่วยความจำ </a:t>
            </a:r>
            <a:r>
              <a:rPr lang="en-US" sz="2400" dirty="0" smtClean="0"/>
              <a:t>(Memory </a:t>
            </a:r>
            <a:r>
              <a:rPr lang="en-US" sz="2400" dirty="0"/>
              <a:t>Unit or Storage Unit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แป้นพิมพ์  </a:t>
            </a:r>
            <a:r>
              <a:rPr lang="en-US" sz="2800" dirty="0"/>
              <a:t>(</a:t>
            </a:r>
            <a:r>
              <a:rPr lang="en-US" sz="2800" dirty="0" smtClean="0"/>
              <a:t>Keyboard)    </a:t>
            </a:r>
            <a:endParaRPr lang="en-US" sz="2800" dirty="0"/>
          </a:p>
          <a:p>
            <a:r>
              <a:rPr lang="th-TH" sz="2800" dirty="0"/>
              <a:t>เมาส์  </a:t>
            </a:r>
            <a:r>
              <a:rPr lang="en-US" sz="2800" dirty="0" smtClean="0"/>
              <a:t>(Mouse</a:t>
            </a:r>
            <a:r>
              <a:rPr lang="en-US" sz="2800" dirty="0"/>
              <a:t>)</a:t>
            </a:r>
          </a:p>
          <a:p>
            <a:r>
              <a:rPr lang="th-TH" sz="2800" dirty="0"/>
              <a:t>จอยสติก </a:t>
            </a:r>
            <a:r>
              <a:rPr lang="en-US" sz="2800" dirty="0" smtClean="0"/>
              <a:t>(Joy </a:t>
            </a:r>
            <a:r>
              <a:rPr lang="en-US" sz="2800" dirty="0"/>
              <a:t>Stick)</a:t>
            </a:r>
          </a:p>
          <a:p>
            <a:r>
              <a:rPr lang="th-TH" sz="2800" dirty="0"/>
              <a:t>ลูกกลมควบคุม </a:t>
            </a:r>
            <a:r>
              <a:rPr lang="en-US" sz="2800" dirty="0" smtClean="0"/>
              <a:t>(Track </a:t>
            </a:r>
            <a:r>
              <a:rPr lang="en-US" sz="2800" dirty="0"/>
              <a:t>ball)</a:t>
            </a:r>
          </a:p>
          <a:p>
            <a:r>
              <a:rPr lang="th-TH" sz="2800" dirty="0" smtClean="0"/>
              <a:t>ส</a:t>
            </a:r>
            <a:r>
              <a:rPr lang="th-TH" sz="2800" dirty="0"/>
              <a:t>แ</a:t>
            </a:r>
            <a:r>
              <a:rPr lang="th-TH" sz="2800" dirty="0" smtClean="0"/>
              <a:t>กนเนอร์ </a:t>
            </a:r>
            <a:r>
              <a:rPr lang="en-US" sz="2800" dirty="0" smtClean="0"/>
              <a:t>(Scanner</a:t>
            </a:r>
            <a:r>
              <a:rPr lang="en-US" sz="2800" dirty="0"/>
              <a:t>)</a:t>
            </a:r>
          </a:p>
          <a:p>
            <a:r>
              <a:rPr lang="th-TH" sz="2800" dirty="0"/>
              <a:t>แผ่นรองสัมผัส </a:t>
            </a:r>
            <a:r>
              <a:rPr lang="en-US" sz="2800" dirty="0" smtClean="0"/>
              <a:t>(Touch </a:t>
            </a:r>
            <a:r>
              <a:rPr lang="en-US" sz="2800" dirty="0"/>
              <a:t>pad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th-TH" sz="2800" dirty="0"/>
              <a:t>เครื่องอ่านรหัสแท่ง </a:t>
            </a:r>
            <a:r>
              <a:rPr lang="en-US" sz="2800" dirty="0" smtClean="0"/>
              <a:t>(Bar </a:t>
            </a:r>
            <a:r>
              <a:rPr lang="en-US" sz="2800" dirty="0"/>
              <a:t>Code </a:t>
            </a:r>
            <a:r>
              <a:rPr lang="en-US" sz="2800" dirty="0" smtClean="0"/>
              <a:t>Reader)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Units (1/4)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99347" y="1703784"/>
            <a:ext cx="4050506" cy="3920728"/>
            <a:chOff x="3563938" y="1484313"/>
            <a:chExt cx="5400675" cy="52276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75" y="4137025"/>
              <a:ext cx="1800225" cy="150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2781300"/>
              <a:ext cx="1944688" cy="1290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1484313"/>
              <a:ext cx="1512887" cy="151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1484313"/>
              <a:ext cx="1655763" cy="104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463" y="5181600"/>
              <a:ext cx="1227137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525" y="5516563"/>
              <a:ext cx="1905000" cy="119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5734050"/>
              <a:ext cx="1296987" cy="57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429000"/>
              <a:ext cx="1295400" cy="86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1538288"/>
              <a:ext cx="1474788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5124450" cy="5059363"/>
          </a:xfrm>
        </p:spPr>
        <p:txBody>
          <a:bodyPr/>
          <a:lstStyle/>
          <a:p>
            <a:r>
              <a:rPr lang="th-TH" sz="24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เครื่องอ่านอักขระด้วยแสง (</a:t>
            </a:r>
            <a:r>
              <a:rPr lang="en-US" sz="2400" dirty="0">
                <a:latin typeface="BrowalliaUPC" panose="020B0604020202020204" pitchFamily="34" charset="-34"/>
                <a:cs typeface="BrowalliaUPC" panose="020B0604020202020204" pitchFamily="34" charset="-34"/>
              </a:rPr>
              <a:t>Optical Character Recognition)</a:t>
            </a:r>
          </a:p>
          <a:p>
            <a:r>
              <a:rPr lang="th-TH" sz="2400" dirty="0"/>
              <a:t>เครื่องอ่านเครื่องหมายด้วยแสง (</a:t>
            </a:r>
            <a:r>
              <a:rPr lang="en-US" sz="2400" dirty="0"/>
              <a:t>Optical Mark Reader : OMR)</a:t>
            </a:r>
          </a:p>
          <a:p>
            <a:r>
              <a:rPr lang="th-TH" sz="2400" dirty="0"/>
              <a:t>เครื่องอ่านอักขระหมึกแม่เหล็ก  (</a:t>
            </a:r>
            <a:r>
              <a:rPr lang="en-US" sz="2400" dirty="0"/>
              <a:t>Magnetic-Ink Character Recognition : MICR)</a:t>
            </a:r>
          </a:p>
          <a:p>
            <a:r>
              <a:rPr lang="th-TH" sz="2400" dirty="0"/>
              <a:t>เครื่องอ่านพิกัด (</a:t>
            </a:r>
            <a:r>
              <a:rPr lang="en-US" sz="2400" dirty="0"/>
              <a:t>Digitizing tablet)  </a:t>
            </a:r>
            <a:r>
              <a:rPr lang="th-TH" sz="2400" dirty="0"/>
              <a:t>ประกอบด้วย</a:t>
            </a:r>
          </a:p>
          <a:p>
            <a:pPr lvl="1"/>
            <a:r>
              <a:rPr lang="th-TH" sz="2000" dirty="0" smtClean="0"/>
              <a:t>ใช้</a:t>
            </a:r>
            <a:r>
              <a:rPr lang="th-TH" sz="2000" dirty="0"/>
              <a:t>ปากกาเฉพาะที่เรียกว่า </a:t>
            </a:r>
            <a:r>
              <a:rPr lang="en-US" sz="2000" dirty="0"/>
              <a:t>Stylus </a:t>
            </a:r>
            <a:r>
              <a:rPr lang="th-TH" sz="2000" dirty="0"/>
              <a:t>ใช้ชี้ไปบนกระดาษที่มีเส้น</a:t>
            </a:r>
            <a:r>
              <a:rPr lang="th-TH" sz="2000" dirty="0" smtClean="0"/>
              <a:t>แบ่ง</a:t>
            </a:r>
            <a:r>
              <a:rPr lang="en-US" sz="2000" dirty="0"/>
              <a:t> </a:t>
            </a:r>
            <a:r>
              <a:rPr lang="th-TH" sz="2000" dirty="0" smtClean="0"/>
              <a:t>(</a:t>
            </a:r>
            <a:r>
              <a:rPr lang="en-US" sz="2000" dirty="0"/>
              <a:t>Grid) </a:t>
            </a:r>
            <a:r>
              <a:rPr lang="th-TH" sz="2000" dirty="0"/>
              <a:t>เพื่อส่งข้อมูลตำแหน่งเข้าไปยังคอมพิวเตอร์ปรากฏเป็นลายเส้นบนจอภาพ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Units (2/4)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10" descr="http://www.rainydaymagazine.com/RDM2008/RainyDayProjects/DIYCintiq/DellScreen/LCDTakeApart/DellCintiq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152775"/>
            <a:ext cx="2857500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s://www.wirc-icai.org/images/OMR%20ANS%20SHEET%20MORN%2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5" r="38510" b="46066"/>
          <a:stretch>
            <a:fillRect/>
          </a:stretch>
        </p:blipFill>
        <p:spPr bwMode="auto">
          <a:xfrm>
            <a:off x="5574506" y="1703785"/>
            <a:ext cx="2414588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97757"/>
            <a:ext cx="8382000" cy="5059363"/>
          </a:xfrm>
        </p:spPr>
        <p:txBody>
          <a:bodyPr/>
          <a:lstStyle/>
          <a:p>
            <a:r>
              <a:rPr lang="th-TH" sz="2800" dirty="0"/>
              <a:t>ปากกาแสง (</a:t>
            </a:r>
            <a:r>
              <a:rPr lang="en-US" sz="2800" dirty="0"/>
              <a:t>Light Pen) </a:t>
            </a:r>
            <a:endParaRPr lang="en-US" sz="2800" dirty="0" smtClean="0"/>
          </a:p>
          <a:p>
            <a:pPr lvl="1"/>
            <a:r>
              <a:rPr lang="th-TH" sz="2400" dirty="0" smtClean="0"/>
              <a:t>เขียน</a:t>
            </a:r>
            <a:r>
              <a:rPr lang="th-TH" sz="2400" dirty="0"/>
              <a:t>ด้วยมือและจิ้มเลือกเมนูบน</a:t>
            </a:r>
            <a:r>
              <a:rPr lang="th-TH" sz="2400" dirty="0" smtClean="0"/>
              <a:t>หน้าจอ</a:t>
            </a:r>
            <a:endParaRPr lang="th-TH" sz="2400" dirty="0"/>
          </a:p>
          <a:p>
            <a:r>
              <a:rPr lang="th-TH" sz="2800" dirty="0"/>
              <a:t>กล้องถ่ายวีดีทัศน์ (</a:t>
            </a:r>
            <a:r>
              <a:rPr lang="en-US" sz="2800" dirty="0"/>
              <a:t>VDO Camera)</a:t>
            </a:r>
          </a:p>
          <a:p>
            <a:r>
              <a:rPr lang="th-TH" sz="2800" dirty="0"/>
              <a:t>เครื่องอ่านลายนิ้วมือ (</a:t>
            </a:r>
            <a:r>
              <a:rPr lang="en-US" sz="2800" dirty="0"/>
              <a:t>Fingerprint Reader) </a:t>
            </a:r>
          </a:p>
          <a:p>
            <a:r>
              <a:rPr lang="th-TH" sz="2800" dirty="0"/>
              <a:t>ไมโครโฟน (</a:t>
            </a:r>
            <a:r>
              <a:rPr lang="en-US" sz="2800" dirty="0"/>
              <a:t>Microphone)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Units (3/4)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63226" y="1724360"/>
            <a:ext cx="3990975" cy="3480198"/>
            <a:chOff x="3657600" y="1600199"/>
            <a:chExt cx="5321300" cy="464026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0"/>
            <a:stretch>
              <a:fillRect/>
            </a:stretch>
          </p:blipFill>
          <p:spPr bwMode="auto">
            <a:xfrm>
              <a:off x="6883400" y="1600199"/>
              <a:ext cx="2095500" cy="1804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73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901" y="1600200"/>
              <a:ext cx="1765300" cy="193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650" y="3920332"/>
              <a:ext cx="1079500" cy="94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b="20389"/>
            <a:stretch>
              <a:fillRect/>
            </a:stretch>
          </p:blipFill>
          <p:spPr bwMode="auto">
            <a:xfrm>
              <a:off x="3657600" y="4572000"/>
              <a:ext cx="2720975" cy="166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18367" b="2038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Voice recognition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Units (4/4)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237185"/>
            <a:ext cx="4857750" cy="32146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จอภาพแสดงผล (</a:t>
            </a:r>
            <a:r>
              <a:rPr lang="en-US" sz="2800" dirty="0"/>
              <a:t>Monitor)  </a:t>
            </a:r>
            <a:r>
              <a:rPr lang="th-TH" sz="2800" dirty="0"/>
              <a:t>โดยมีการ์ดสำหรับแสดงผลจอภาพ (</a:t>
            </a:r>
            <a:r>
              <a:rPr lang="en-US" sz="2800" dirty="0"/>
              <a:t>Display Adapter Card) </a:t>
            </a:r>
            <a:r>
              <a:rPr lang="th-TH" sz="2800" dirty="0"/>
              <a:t>เป็นวงจรภายในเครื่องคอมพิวเตอร์ที่ทำงานร่วมกับจอภาพ </a:t>
            </a:r>
          </a:p>
          <a:p>
            <a:pPr lvl="1"/>
            <a:r>
              <a:rPr lang="en-US" sz="2400" dirty="0"/>
              <a:t>Cathode-Ray Tube : </a:t>
            </a:r>
            <a:r>
              <a:rPr lang="en-US" sz="2400" dirty="0" smtClean="0"/>
              <a:t>CRT </a:t>
            </a:r>
          </a:p>
          <a:p>
            <a:pPr lvl="1"/>
            <a:r>
              <a:rPr lang="en-US" sz="2400" dirty="0"/>
              <a:t>Liquid Crystal Display : LCD</a:t>
            </a:r>
            <a:endParaRPr lang="th-TH" sz="2400" dirty="0"/>
          </a:p>
          <a:p>
            <a:pPr marL="342900" lvl="1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Units (1/2)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78" y="3200400"/>
            <a:ext cx="4312444" cy="21466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System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204101 Introduction to Computer</a:t>
            </a:r>
            <a:endParaRPr lang="th-TH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6712" y="1770459"/>
            <a:ext cx="8181975" cy="3832433"/>
            <a:chOff x="200025" y="1770459"/>
            <a:chExt cx="8181975" cy="3832433"/>
          </a:xfrm>
        </p:grpSpPr>
        <p:sp>
          <p:nvSpPr>
            <p:cNvPr id="5" name="Isosceles Triangle 4"/>
            <p:cNvSpPr/>
            <p:nvPr/>
          </p:nvSpPr>
          <p:spPr>
            <a:xfrm>
              <a:off x="3314700" y="3038475"/>
              <a:ext cx="2152650" cy="161925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883" y="1770459"/>
              <a:ext cx="1514285" cy="11761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48167" y="1969293"/>
              <a:ext cx="1333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Hardware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3356514"/>
              <a:ext cx="1993757" cy="22463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025" y="3408140"/>
              <a:ext cx="1179801" cy="21431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48500" y="4349759"/>
              <a:ext cx="1333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Peopleware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" y="4176634"/>
              <a:ext cx="1333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Software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เครื่องพิมพ์ (</a:t>
            </a:r>
            <a:r>
              <a:rPr lang="en-US" sz="2800" dirty="0"/>
              <a:t>Printer)</a:t>
            </a:r>
          </a:p>
          <a:p>
            <a:r>
              <a:rPr lang="en-US" sz="2800" dirty="0" smtClean="0"/>
              <a:t>Impact </a:t>
            </a:r>
            <a:r>
              <a:rPr lang="en-US" sz="2800" dirty="0"/>
              <a:t>printer : Dot matrix , Line printer</a:t>
            </a:r>
          </a:p>
          <a:p>
            <a:r>
              <a:rPr lang="en-US" sz="2800" dirty="0"/>
              <a:t>Non- </a:t>
            </a:r>
            <a:r>
              <a:rPr lang="en-US" sz="2800" dirty="0" smtClean="0"/>
              <a:t>impact </a:t>
            </a:r>
            <a:r>
              <a:rPr lang="en-US" sz="2800" dirty="0"/>
              <a:t>printer : Thermal printer, Laser printer, Ink </a:t>
            </a:r>
            <a:r>
              <a:rPr lang="en-US" sz="2800" dirty="0" smtClean="0"/>
              <a:t>jet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Units (2/2)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6" y="2973118"/>
            <a:ext cx="3216728" cy="2616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973118"/>
            <a:ext cx="2707356" cy="27073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โปรเซสเซอร์ (</a:t>
            </a:r>
            <a:r>
              <a:rPr lang="en-US" sz="2800" dirty="0"/>
              <a:t>Processor) </a:t>
            </a:r>
            <a:r>
              <a:rPr lang="th-TH" sz="2800" dirty="0"/>
              <a:t>หรือซีพียู (</a:t>
            </a:r>
            <a:r>
              <a:rPr lang="en-US" sz="2800" dirty="0"/>
              <a:t>CPU : Central Processing Unit) </a:t>
            </a:r>
            <a:r>
              <a:rPr lang="th-TH" sz="2800" dirty="0"/>
              <a:t>คือวงจรประมวลผลหลักที่เป็นตัวประมวลผลตามชุดคำสั่ง หรือโปรแกรม</a:t>
            </a:r>
          </a:p>
          <a:p>
            <a:r>
              <a:rPr lang="th-TH" sz="2800" dirty="0"/>
              <a:t>สมองของคอมพิวเตอร์ที่คิด และทำงานต่างๆตามที่เราสั่ง</a:t>
            </a:r>
          </a:p>
          <a:p>
            <a:r>
              <a:rPr lang="th-TH" sz="2800" dirty="0"/>
              <a:t>ย่อลงบนแผ่นวงจรเล็กๆ เรียกว่า ชิพ (</a:t>
            </a:r>
            <a:r>
              <a:rPr lang="en-US" sz="2800" dirty="0"/>
              <a:t>Chip) </a:t>
            </a:r>
            <a:r>
              <a:rPr lang="th-TH" sz="2800" dirty="0"/>
              <a:t>หรือไม</a:t>
            </a:r>
            <a:r>
              <a:rPr lang="th-TH" sz="2800" dirty="0" err="1"/>
              <a:t>โคร</a:t>
            </a:r>
            <a:r>
              <a:rPr lang="th-TH" sz="2800" dirty="0"/>
              <a:t>โพรเซสเซอร์ </a:t>
            </a:r>
            <a:r>
              <a:rPr lang="en-US" sz="2800" dirty="0"/>
              <a:t>Microprocessor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Processing Unit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667125"/>
            <a:ext cx="1796654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57" y="3599259"/>
            <a:ext cx="2107406" cy="1778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5" y="3428999"/>
            <a:ext cx="1949054" cy="194905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ประกอบด้วยหน่วยการทำงานหลัก 2 หน่วย คือ</a:t>
            </a:r>
          </a:p>
          <a:p>
            <a:r>
              <a:rPr lang="th-TH" sz="2800" dirty="0"/>
              <a:t>หน่วยควบคุม (</a:t>
            </a:r>
            <a:r>
              <a:rPr lang="en-US" sz="2800" dirty="0"/>
              <a:t>CU: Control Unit)</a:t>
            </a:r>
          </a:p>
          <a:p>
            <a:pPr lvl="1"/>
            <a:r>
              <a:rPr lang="th-TH" sz="2400" dirty="0"/>
              <a:t>ทำหน้าที่ดึงคำสั่งจากหน่วยความจำหลักมาไว้ใน </a:t>
            </a:r>
            <a:r>
              <a:rPr lang="en-US" sz="2400" dirty="0"/>
              <a:t>register </a:t>
            </a:r>
            <a:r>
              <a:rPr lang="th-TH" sz="2400" dirty="0"/>
              <a:t>และทำการแปลงรหัสคำสั่งเรียกว่า </a:t>
            </a:r>
            <a:r>
              <a:rPr lang="en-US" sz="2400" dirty="0"/>
              <a:t>Decoding</a:t>
            </a:r>
          </a:p>
          <a:p>
            <a:r>
              <a:rPr lang="th-TH" sz="2800" dirty="0"/>
              <a:t>หน่วยคำนวณและตรรกะ(</a:t>
            </a:r>
            <a:r>
              <a:rPr lang="en-US" sz="2800" dirty="0"/>
              <a:t>ALU: Arithmetic Logic Unit )</a:t>
            </a:r>
          </a:p>
          <a:p>
            <a:pPr lvl="1"/>
            <a:r>
              <a:rPr lang="th-TH" sz="2400" dirty="0"/>
              <a:t>ทำการคำนวณผลหรือเปรียบเทียบ แล้วจึงส่งผลลัพธ์เก็บไว้ใน </a:t>
            </a:r>
            <a:r>
              <a:rPr lang="en-US" sz="2400" dirty="0"/>
              <a:t>Register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CPU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Register </a:t>
            </a:r>
            <a:r>
              <a:rPr lang="th-TH" sz="2800" dirty="0" smtClean="0"/>
              <a:t>คือหน่วยความจำขนาดเล็กที่ถูกบรรจุเข้าไว้ในหน่วยประมวลผลกลาง</a:t>
            </a:r>
          </a:p>
          <a:p>
            <a:r>
              <a:rPr lang="en-US" sz="2800" dirty="0" smtClean="0"/>
              <a:t>Register </a:t>
            </a:r>
            <a:r>
              <a:rPr lang="th-TH" sz="2800" dirty="0" smtClean="0"/>
              <a:t>แบ่งเป็นสองประเภทใหญ่</a:t>
            </a:r>
          </a:p>
          <a:p>
            <a:pPr lvl="1"/>
            <a:r>
              <a:rPr lang="th-TH" sz="2400" dirty="0"/>
              <a:t>รีจีสเตอร์ทั่วไป (</a:t>
            </a:r>
            <a:r>
              <a:rPr lang="en-US" sz="2400" dirty="0"/>
              <a:t>General Register)</a:t>
            </a:r>
          </a:p>
          <a:p>
            <a:pPr lvl="1"/>
            <a:r>
              <a:rPr lang="th-TH" sz="2400" dirty="0"/>
              <a:t>รีจีสเตอร์พิเศษ (</a:t>
            </a:r>
            <a:r>
              <a:rPr lang="en-US" sz="2400" dirty="0"/>
              <a:t>Special Register)</a:t>
            </a:r>
          </a:p>
          <a:p>
            <a:pPr lvl="2"/>
            <a:r>
              <a:rPr lang="en-US" sz="2000" dirty="0"/>
              <a:t>Accumulator Register </a:t>
            </a:r>
            <a:r>
              <a:rPr lang="th-TH" sz="2000" dirty="0"/>
              <a:t>เก็บข้อมูลที่จะคำนวณ</a:t>
            </a:r>
          </a:p>
          <a:p>
            <a:pPr lvl="2"/>
            <a:r>
              <a:rPr lang="en-US" sz="2000" dirty="0"/>
              <a:t>Instruction Register </a:t>
            </a:r>
            <a:r>
              <a:rPr lang="th-TH" sz="2000" dirty="0"/>
              <a:t>เก็บคำสั่งที่ใช้ในการคำนวณ</a:t>
            </a:r>
          </a:p>
          <a:p>
            <a:pPr lvl="2"/>
            <a:r>
              <a:rPr lang="en-US" sz="2000" dirty="0"/>
              <a:t>Program Counter </a:t>
            </a:r>
            <a:r>
              <a:rPr lang="th-TH" sz="2000" dirty="0"/>
              <a:t>หรือ </a:t>
            </a:r>
            <a:r>
              <a:rPr lang="en-US" sz="2000" dirty="0"/>
              <a:t>Address register </a:t>
            </a:r>
            <a:r>
              <a:rPr lang="th-TH" sz="2000" dirty="0"/>
              <a:t>เก็บที่อยู่</a:t>
            </a:r>
          </a:p>
          <a:p>
            <a:pPr lvl="1"/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599" y="1066802"/>
            <a:ext cx="4935829" cy="5059363"/>
          </a:xfrm>
        </p:spPr>
        <p:txBody>
          <a:bodyPr/>
          <a:lstStyle/>
          <a:p>
            <a:r>
              <a:rPr lang="th-TH" sz="2800" dirty="0" smtClean="0"/>
              <a:t>แบ่งตามระยะห่างจากหน่วยประมวลผลกลาง</a:t>
            </a:r>
            <a:r>
              <a:rPr lang="en-US" sz="2800" dirty="0" smtClean="0"/>
              <a:t> </a:t>
            </a:r>
          </a:p>
          <a:p>
            <a:pPr lvl="1"/>
            <a:r>
              <a:rPr lang="th-TH" sz="2500" dirty="0" smtClean="0"/>
              <a:t>หน่วยความจำ</a:t>
            </a:r>
            <a:r>
              <a:rPr lang="th-TH" sz="2500" dirty="0"/>
              <a:t>หลัก (</a:t>
            </a:r>
            <a:r>
              <a:rPr lang="en-US" sz="2500" dirty="0"/>
              <a:t>Main Memory</a:t>
            </a:r>
            <a:r>
              <a:rPr lang="en-US" sz="2500" dirty="0" smtClean="0"/>
              <a:t>)</a:t>
            </a:r>
            <a:endParaRPr lang="en-US" sz="2500" dirty="0"/>
          </a:p>
          <a:p>
            <a:pPr lvl="1"/>
            <a:r>
              <a:rPr lang="th-TH" sz="2500" dirty="0" smtClean="0"/>
              <a:t>หน่วยความจำ</a:t>
            </a:r>
            <a:r>
              <a:rPr lang="th-TH" sz="2500" dirty="0"/>
              <a:t>สำรอง (</a:t>
            </a:r>
            <a:r>
              <a:rPr lang="en-US" sz="2500" dirty="0"/>
              <a:t>Secondary Storage/Memory)</a:t>
            </a:r>
          </a:p>
          <a:p>
            <a:pPr lvl="1"/>
            <a:r>
              <a:rPr lang="th-TH" sz="2500" dirty="0" smtClean="0"/>
              <a:t>หน่วยความจำแบบออฟไลน์ (</a:t>
            </a:r>
            <a:r>
              <a:rPr lang="en-US" sz="2500" dirty="0" smtClean="0"/>
              <a:t>Off-line storage)</a:t>
            </a:r>
            <a:endParaRPr lang="en-US" sz="2500" dirty="0"/>
          </a:p>
          <a:p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17" y="1309621"/>
            <a:ext cx="4047491" cy="37945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Unit and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คือหน่วยความจำที่อยู่ใกล้ </a:t>
            </a:r>
            <a:r>
              <a:rPr lang="en-US" sz="2800" dirty="0" smtClean="0"/>
              <a:t>CPU </a:t>
            </a:r>
            <a:r>
              <a:rPr lang="th-TH" sz="2800" dirty="0" smtClean="0"/>
              <a:t>มากที่สุด</a:t>
            </a:r>
          </a:p>
          <a:p>
            <a:r>
              <a:rPr lang="th-TH" sz="2800" dirty="0" smtClean="0"/>
              <a:t>มีความเร็วในการถ่ายโอนข้อมูลสูงสุด</a:t>
            </a:r>
          </a:p>
          <a:p>
            <a:r>
              <a:rPr lang="th-TH" sz="2800" dirty="0" smtClean="0"/>
              <a:t>ความจุข้อมูลไม่มากนักเนื่องจากราคาแพง</a:t>
            </a:r>
          </a:p>
          <a:p>
            <a:r>
              <a:rPr lang="th-TH" sz="2800" dirty="0" smtClean="0"/>
              <a:t>มีสองประเภทใหญ่ๆ</a:t>
            </a:r>
          </a:p>
          <a:p>
            <a:pPr lvl="1"/>
            <a:r>
              <a:rPr lang="en-US" sz="2400" dirty="0" smtClean="0"/>
              <a:t>RAM: Random Access Memory</a:t>
            </a:r>
          </a:p>
          <a:p>
            <a:pPr lvl="1"/>
            <a:r>
              <a:rPr lang="en-US" sz="2400" dirty="0" smtClean="0"/>
              <a:t>ROM: Read Only Memory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9678">
            <a:off x="5576603" y="1477568"/>
            <a:ext cx="3024188" cy="19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31" y="4323160"/>
            <a:ext cx="1814513" cy="112871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96" y="3261124"/>
            <a:ext cx="2753916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6934200" y="2809875"/>
            <a:ext cx="228600" cy="21050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33925" y="4914900"/>
            <a:ext cx="962025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1730989"/>
            <a:ext cx="7143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RAM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1221" y="3930745"/>
            <a:ext cx="917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ROM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อยู่ห่างจาก </a:t>
            </a:r>
            <a:r>
              <a:rPr lang="en-US" sz="2800" dirty="0" smtClean="0"/>
              <a:t>CPU </a:t>
            </a:r>
            <a:r>
              <a:rPr lang="th-TH" sz="2800" dirty="0" smtClean="0"/>
              <a:t>มากกว่าหน่วยความจำหลัก</a:t>
            </a:r>
          </a:p>
          <a:p>
            <a:r>
              <a:rPr lang="th-TH" sz="2800" dirty="0" smtClean="0"/>
              <a:t>ความเร็วในการถ่ายโอนข้อมูลต่ำกว่าหน่วยความจำหลัก</a:t>
            </a:r>
          </a:p>
          <a:p>
            <a:r>
              <a:rPr lang="th-TH" sz="2800" dirty="0" smtClean="0"/>
              <a:t>แต่ความจุข้อมูลมากกว่าหน่วยความจำหลักเนื่องจาก ราคาต่อความจุข้อมูลต่ำกว่า</a:t>
            </a:r>
            <a:endParaRPr lang="en-US" sz="2800" dirty="0" smtClean="0"/>
          </a:p>
          <a:p>
            <a:r>
              <a:rPr lang="th-TH" sz="2800" dirty="0" smtClean="0"/>
              <a:t>ใช้การเข้าถึงข้อมูลแบบโดยตรง </a:t>
            </a:r>
            <a:r>
              <a:rPr lang="en-US" sz="2800" dirty="0" smtClean="0"/>
              <a:t> </a:t>
            </a:r>
            <a:r>
              <a:rPr lang="th-TH" sz="2800" dirty="0" smtClean="0"/>
              <a:t>(</a:t>
            </a:r>
            <a:r>
              <a:rPr lang="en-US" sz="2800" dirty="0" smtClean="0"/>
              <a:t>Direct Access</a:t>
            </a:r>
            <a:r>
              <a:rPr lang="th-TH" sz="28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Memory and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689748"/>
            <a:ext cx="211455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3689748"/>
            <a:ext cx="2469938" cy="19759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1638002"/>
            <a:ext cx="2047875" cy="20478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อยู่ห่างจาก </a:t>
            </a:r>
            <a:r>
              <a:rPr lang="en-US" sz="2800" dirty="0" smtClean="0"/>
              <a:t>CPU </a:t>
            </a:r>
            <a:r>
              <a:rPr lang="th-TH" sz="2800" dirty="0" smtClean="0"/>
              <a:t>มากที่สุด</a:t>
            </a:r>
          </a:p>
          <a:p>
            <a:r>
              <a:rPr lang="th-TH" sz="2800" dirty="0" smtClean="0"/>
              <a:t>ความเร็วในการถ่ายโอนข้อมูลต่ำที่สุด</a:t>
            </a:r>
          </a:p>
          <a:p>
            <a:r>
              <a:rPr lang="th-TH" sz="2800" dirty="0" smtClean="0"/>
              <a:t>ราคาต่อความจุข้อมูลต่ำสุด</a:t>
            </a:r>
          </a:p>
          <a:p>
            <a:r>
              <a:rPr lang="th-TH" sz="2800" dirty="0" smtClean="0"/>
              <a:t>มีทั้งแบบเข้าถึงโดยตรง </a:t>
            </a:r>
            <a:endParaRPr lang="en-US" sz="2800" dirty="0" smtClean="0"/>
          </a:p>
          <a:p>
            <a:pPr lvl="1"/>
            <a:r>
              <a:rPr lang="en-US" sz="2400" dirty="0" smtClean="0"/>
              <a:t>CD-ROM, USB Drive</a:t>
            </a:r>
          </a:p>
          <a:p>
            <a:r>
              <a:rPr lang="th-TH" sz="2800" dirty="0" smtClean="0"/>
              <a:t>และแบบเข้าถึงตามลำดับ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Tape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Off-line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43" y="1703784"/>
            <a:ext cx="1735932" cy="173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5" y="4037797"/>
            <a:ext cx="1967865" cy="1398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09954"/>
            <a:ext cx="2350294" cy="176533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Solid state drive VS Hard disk drive</a:t>
            </a:r>
          </a:p>
          <a:p>
            <a:r>
              <a:rPr lang="en-US" sz="2800" dirty="0" smtClean="0"/>
              <a:t>SSD </a:t>
            </a:r>
            <a:r>
              <a:rPr lang="th-TH" sz="2800" dirty="0" smtClean="0"/>
              <a:t>มีความเร็วในการเข้าถึงข้อมูลมากกว่า</a:t>
            </a:r>
          </a:p>
          <a:p>
            <a:r>
              <a:rPr lang="en-US" sz="2800" dirty="0" smtClean="0"/>
              <a:t>SSD </a:t>
            </a:r>
            <a:r>
              <a:rPr lang="th-TH" sz="2800" dirty="0" smtClean="0"/>
              <a:t>มีราคาแพงกว่า</a:t>
            </a:r>
            <a:endParaRPr lang="en-US" sz="2800" dirty="0"/>
          </a:p>
          <a:p>
            <a:r>
              <a:rPr lang="en-US" sz="2800" dirty="0" smtClean="0"/>
              <a:t>HDD </a:t>
            </a:r>
            <a:r>
              <a:rPr lang="th-TH" sz="2800" dirty="0" smtClean="0"/>
              <a:t>ทำงานแบบ </a:t>
            </a:r>
            <a:r>
              <a:rPr lang="en-US" sz="2800" dirty="0" smtClean="0"/>
              <a:t>mechanical </a:t>
            </a:r>
            <a:r>
              <a:rPr lang="th-TH" sz="2800" dirty="0" smtClean="0"/>
              <a:t>(หัวอ่านเคลื่อนที่ไปมา) ทำให้อายุการใช้งานสั้น</a:t>
            </a:r>
          </a:p>
          <a:p>
            <a:r>
              <a:rPr lang="en-US" sz="2800" dirty="0" smtClean="0"/>
              <a:t>SSD </a:t>
            </a:r>
            <a:r>
              <a:rPr lang="th-TH" sz="2800" dirty="0" smtClean="0"/>
              <a:t>ทำงานแบบ </a:t>
            </a:r>
            <a:r>
              <a:rPr lang="en-US" sz="2800" dirty="0" smtClean="0"/>
              <a:t>non-mechanical </a:t>
            </a:r>
            <a:r>
              <a:rPr lang="th-TH" sz="2800" dirty="0" smtClean="0"/>
              <a:t>อายุการใช้งานสูงกว่า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VS HDD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59025" y="3596483"/>
            <a:ext cx="4800600" cy="2650331"/>
            <a:chOff x="1371600" y="2333625"/>
            <a:chExt cx="6400800" cy="3533775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648200" y="5203825"/>
              <a:ext cx="3124200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/>
            <a:lstStyle>
              <a:lvl1pPr marL="342900" indent="-341313"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375"/>
                </a:spcBef>
              </a:pPr>
              <a:r>
                <a:rPr lang="en-US" altLang="en-US" sz="1800" b="0" dirty="0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SSD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371600" y="5238750"/>
              <a:ext cx="3024188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/>
            <a:lstStyle>
              <a:lvl1pPr marL="342900" indent="-341313"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342900" algn="l"/>
                  <a:tab pos="1257300" algn="l"/>
                  <a:tab pos="2171700" algn="l"/>
                  <a:tab pos="3086100" algn="l"/>
                  <a:tab pos="4000500" algn="l"/>
                  <a:tab pos="4914900" algn="l"/>
                  <a:tab pos="5829300" algn="l"/>
                  <a:tab pos="6743700" algn="l"/>
                  <a:tab pos="7658100" algn="l"/>
                  <a:tab pos="8572500" algn="l"/>
                  <a:tab pos="9486900" algn="l"/>
                  <a:tab pos="104013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ts val="450"/>
                </a:spcBef>
              </a:pPr>
              <a:r>
                <a:rPr lang="en-US" altLang="en-US" sz="1800" b="0">
                  <a:solidFill>
                    <a:srgbClr val="000000"/>
                  </a:solidFill>
                  <a:latin typeface="Tahoma" pitchFamily="32" charset="0"/>
                  <a:cs typeface="Tahoma" pitchFamily="32" charset="0"/>
                </a:rPr>
                <a:t>HDD</a:t>
              </a:r>
            </a:p>
          </p:txBody>
        </p:sp>
        <p:pic>
          <p:nvPicPr>
            <p:cNvPr id="12" name="Picture 4" descr="http://www.rocktheart.net/wp-content/uploads/2013/10/HDD-vs-SS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2333625"/>
              <a:ext cx="5715000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view of computer 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74564" y="1728788"/>
            <a:ext cx="6442472" cy="3583781"/>
            <a:chOff x="250825" y="1844675"/>
            <a:chExt cx="8589963" cy="477837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444750" y="3206750"/>
              <a:ext cx="4254500" cy="34163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825750" y="3587750"/>
              <a:ext cx="3833813" cy="9017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825750" y="4883150"/>
              <a:ext cx="1587500" cy="15113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111750" y="4883150"/>
              <a:ext cx="1206500" cy="15113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054350" y="3816350"/>
              <a:ext cx="1085850" cy="520700"/>
            </a:xfrm>
            <a:prstGeom prst="rect">
              <a:avLst/>
            </a:prstGeom>
            <a:solidFill>
              <a:srgbClr val="CECEC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059113" y="3789363"/>
              <a:ext cx="1184897" cy="58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ROM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427538" y="3789363"/>
              <a:ext cx="1163523" cy="58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RAM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179762" y="4673601"/>
              <a:ext cx="922004" cy="1936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endParaRPr lang="en-US" altLang="en-US" sz="300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CU</a:t>
              </a:r>
            </a:p>
            <a:p>
              <a:pPr>
                <a:buClrTx/>
                <a:buFontTx/>
                <a:buNone/>
              </a:pPr>
              <a:endParaRPr lang="en-US" altLang="en-US" sz="3000">
                <a:solidFill>
                  <a:srgbClr val="000000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003800" y="5157789"/>
              <a:ext cx="1422400" cy="704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 ALU</a:t>
              </a: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 rot="16200000">
              <a:off x="2825750" y="4578350"/>
              <a:ext cx="368300" cy="215900"/>
            </a:xfrm>
            <a:prstGeom prst="rightArrow">
              <a:avLst>
                <a:gd name="adj1" fmla="val 50000"/>
                <a:gd name="adj2" fmla="val 85302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 rot="16200000" flipH="1">
              <a:off x="3589338" y="4654550"/>
              <a:ext cx="444500" cy="139700"/>
            </a:xfrm>
            <a:prstGeom prst="rightArrow">
              <a:avLst>
                <a:gd name="adj1" fmla="val 50000"/>
                <a:gd name="adj2" fmla="val 159106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 rot="16200000">
              <a:off x="5264150" y="4578350"/>
              <a:ext cx="368300" cy="215900"/>
            </a:xfrm>
            <a:prstGeom prst="rightArrow">
              <a:avLst>
                <a:gd name="adj1" fmla="val 50000"/>
                <a:gd name="adj2" fmla="val 85302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 rot="16200000" flipH="1">
              <a:off x="5873750" y="4578350"/>
              <a:ext cx="368300" cy="215900"/>
            </a:xfrm>
            <a:prstGeom prst="rightArrow">
              <a:avLst>
                <a:gd name="adj1" fmla="val 50000"/>
                <a:gd name="adj2" fmla="val 85302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flipH="1">
              <a:off x="4425950" y="5721350"/>
              <a:ext cx="673100" cy="215900"/>
            </a:xfrm>
            <a:prstGeom prst="rightArrow">
              <a:avLst>
                <a:gd name="adj1" fmla="val 50000"/>
                <a:gd name="adj2" fmla="val 155897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4425950" y="5264150"/>
              <a:ext cx="673100" cy="215900"/>
            </a:xfrm>
            <a:prstGeom prst="rightArrow">
              <a:avLst>
                <a:gd name="adj1" fmla="val 50000"/>
                <a:gd name="adj2" fmla="val 155897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graphicFrame>
          <p:nvGraphicFramePr>
            <p:cNvPr id="2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239164"/>
                </p:ext>
              </p:extLst>
            </p:nvPr>
          </p:nvGraphicFramePr>
          <p:xfrm>
            <a:off x="4284663" y="1916113"/>
            <a:ext cx="647700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r:id="rId3" imgW="312467" imgH="303158" progId="">
                    <p:embed/>
                  </p:oleObj>
                </mc:Choice>
                <mc:Fallback>
                  <p:oleObj r:id="rId3" imgW="312467" imgH="30315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663" y="1916113"/>
                          <a:ext cx="647700" cy="576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rot="16200000">
              <a:off x="3321050" y="2863850"/>
              <a:ext cx="368300" cy="292100"/>
            </a:xfrm>
            <a:prstGeom prst="rightArrow">
              <a:avLst>
                <a:gd name="adj1" fmla="val 50000"/>
                <a:gd name="adj2" fmla="val 63049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949950" y="2597150"/>
              <a:ext cx="1968500" cy="4445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5949950" y="2049463"/>
              <a:ext cx="1130300" cy="5492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7931150" y="2125663"/>
              <a:ext cx="901700" cy="4730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7092950" y="2057400"/>
              <a:ext cx="1739900" cy="158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8839200" y="2063750"/>
              <a:ext cx="1588" cy="52070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7931150" y="2582863"/>
              <a:ext cx="901700" cy="47307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6254750" y="2819400"/>
              <a:ext cx="596900" cy="158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7245350" y="2819400"/>
              <a:ext cx="520700" cy="158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AutoShape 28"/>
            <p:cNvSpPr>
              <a:spLocks noChangeArrowheads="1"/>
            </p:cNvSpPr>
            <p:nvPr/>
          </p:nvSpPr>
          <p:spPr bwMode="auto">
            <a:xfrm>
              <a:off x="7397750" y="5264150"/>
              <a:ext cx="977900" cy="673100"/>
            </a:xfrm>
            <a:prstGeom prst="roundRect">
              <a:avLst>
                <a:gd name="adj" fmla="val 12495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33" name="AutoShape 29"/>
            <p:cNvSpPr>
              <a:spLocks noChangeArrowheads="1"/>
            </p:cNvSpPr>
            <p:nvPr/>
          </p:nvSpPr>
          <p:spPr bwMode="auto">
            <a:xfrm>
              <a:off x="7321550" y="5111750"/>
              <a:ext cx="1130300" cy="901700"/>
            </a:xfrm>
            <a:prstGeom prst="roundRect">
              <a:avLst>
                <a:gd name="adj" fmla="val 12495"/>
              </a:avLst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7473950" y="6102350"/>
              <a:ext cx="825500" cy="139700"/>
            </a:xfrm>
            <a:prstGeom prst="cube">
              <a:avLst>
                <a:gd name="adj" fmla="val 24995"/>
              </a:avLst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35" name="AutoShape 31"/>
            <p:cNvSpPr>
              <a:spLocks noChangeArrowheads="1"/>
            </p:cNvSpPr>
            <p:nvPr/>
          </p:nvSpPr>
          <p:spPr bwMode="auto">
            <a:xfrm>
              <a:off x="7550150" y="5340350"/>
              <a:ext cx="749300" cy="520700"/>
            </a:xfrm>
            <a:prstGeom prst="roundRect">
              <a:avLst>
                <a:gd name="adj" fmla="val 12495"/>
              </a:avLst>
            </a:prstGeom>
            <a:solidFill>
              <a:srgbClr val="CECECE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50825" y="1844675"/>
              <a:ext cx="2085975" cy="704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Storage</a:t>
              </a: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6761163" y="1930400"/>
              <a:ext cx="1697037" cy="52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Processor</a:t>
              </a: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50825" y="4941889"/>
              <a:ext cx="2089149" cy="52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   Input</a:t>
              </a: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524751" y="4581525"/>
              <a:ext cx="1296988" cy="52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40" name="AutoShape 36"/>
            <p:cNvSpPr>
              <a:spLocks noChangeArrowheads="1"/>
            </p:cNvSpPr>
            <p:nvPr/>
          </p:nvSpPr>
          <p:spPr bwMode="auto">
            <a:xfrm rot="10680000" flipH="1">
              <a:off x="1838325" y="4492625"/>
              <a:ext cx="512763" cy="366713"/>
            </a:xfrm>
            <a:prstGeom prst="rightArrow">
              <a:avLst>
                <a:gd name="adj1" fmla="val 75000"/>
                <a:gd name="adj2" fmla="val 69920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41" name="AutoShape 37"/>
            <p:cNvSpPr>
              <a:spLocks noChangeArrowheads="1"/>
            </p:cNvSpPr>
            <p:nvPr/>
          </p:nvSpPr>
          <p:spPr bwMode="auto">
            <a:xfrm>
              <a:off x="6864350" y="5416550"/>
              <a:ext cx="368300" cy="368300"/>
            </a:xfrm>
            <a:prstGeom prst="rightArrow">
              <a:avLst>
                <a:gd name="adj1" fmla="val 75000"/>
                <a:gd name="adj2" fmla="val 50005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pic>
          <p:nvPicPr>
            <p:cNvPr id="42" name="Picture 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4437063"/>
              <a:ext cx="1379537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" t="27699" r="3485"/>
            <a:stretch>
              <a:fillRect/>
            </a:stretch>
          </p:blipFill>
          <p:spPr bwMode="auto">
            <a:xfrm>
              <a:off x="2268538" y="1844675"/>
              <a:ext cx="1943100" cy="750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485" t="27699" r="348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3860800"/>
              <a:ext cx="1152525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แบ่งตามลักษณะของข้อมูล</a:t>
            </a:r>
          </a:p>
          <a:p>
            <a:r>
              <a:rPr lang="th-TH" dirty="0"/>
              <a:t>แบ่งตามประเภทการใช้งาน</a:t>
            </a:r>
          </a:p>
          <a:p>
            <a:r>
              <a:rPr lang="th-TH" dirty="0"/>
              <a:t>แบ่งตามขนาด</a:t>
            </a:r>
            <a:endParaRPr lang="en-US" dirty="0"/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การแบ่งประเภทของคอมพิวเตอร์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204101 Introduction to Computer</a:t>
            </a:r>
            <a:endParaRPr lang="th-TH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โปรแกรม (</a:t>
            </a:r>
            <a:r>
              <a:rPr lang="en-US" sz="2800" dirty="0"/>
              <a:t>Program): </a:t>
            </a:r>
            <a:r>
              <a:rPr lang="th-TH" sz="2800" dirty="0"/>
              <a:t>ชุดคำสั่งที่มีความสอดคล้องกันเป็นลำดับ </a:t>
            </a:r>
            <a:endParaRPr lang="en-US" sz="2800" dirty="0" smtClean="0"/>
          </a:p>
          <a:p>
            <a:r>
              <a:rPr lang="th-TH" sz="2800" dirty="0" smtClean="0"/>
              <a:t>โปรแกรม</a:t>
            </a:r>
            <a:r>
              <a:rPr lang="th-TH" sz="2800" dirty="0"/>
              <a:t>ถูกเขียนขึ้นโดย </a:t>
            </a:r>
            <a:r>
              <a:rPr lang="th-TH" sz="2800" dirty="0" smtClean="0"/>
              <a:t>ภาษาคอมพิวเตอร์</a:t>
            </a:r>
          </a:p>
          <a:p>
            <a:r>
              <a:rPr lang="th-TH" sz="2800" dirty="0" smtClean="0"/>
              <a:t>ภาษาคอมพิวเตอร์สามารถจำแนกได้เป็นสี่ประเภท</a:t>
            </a:r>
            <a:endParaRPr lang="en-US" sz="2800" dirty="0" smtClean="0"/>
          </a:p>
          <a:p>
            <a:pPr lvl="1"/>
            <a:r>
              <a:rPr lang="th-TH" sz="2400" dirty="0"/>
              <a:t>ภาษาเครื่อง (</a:t>
            </a:r>
            <a:r>
              <a:rPr lang="en-US" sz="2400" dirty="0"/>
              <a:t>Machine Language)</a:t>
            </a:r>
          </a:p>
          <a:p>
            <a:pPr lvl="1"/>
            <a:r>
              <a:rPr lang="th-TH" sz="2400" dirty="0"/>
              <a:t>ภาษาแอสเซมบลี (</a:t>
            </a:r>
            <a:r>
              <a:rPr lang="en-US" sz="2400" dirty="0"/>
              <a:t>Assembly Language)</a:t>
            </a:r>
          </a:p>
          <a:p>
            <a:pPr lvl="1"/>
            <a:r>
              <a:rPr lang="th-TH" sz="2400" dirty="0"/>
              <a:t>ภาษาระดับสูง (</a:t>
            </a:r>
            <a:r>
              <a:rPr lang="en-US" sz="2400" dirty="0"/>
              <a:t>High Level Language)</a:t>
            </a:r>
          </a:p>
          <a:p>
            <a:pPr lvl="1"/>
            <a:r>
              <a:rPr lang="th-TH" sz="2400" dirty="0"/>
              <a:t>ภาษาระดับสูงมาก (</a:t>
            </a:r>
            <a:r>
              <a:rPr lang="en-US" sz="2400" dirty="0"/>
              <a:t>Fourth Generation Language)</a:t>
            </a:r>
          </a:p>
          <a:p>
            <a:pPr marL="0" indent="0">
              <a:buNone/>
            </a:pPr>
            <a:endParaRPr lang="th-TH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เป็นภาษาระดับล่างสุด (ห่างไกลจากภาษามนุษย์มากที่สุด)</a:t>
            </a:r>
            <a:endParaRPr lang="en-US" sz="2800" dirty="0"/>
          </a:p>
          <a:p>
            <a:r>
              <a:rPr lang="th-TH" sz="2800" dirty="0" smtClean="0"/>
              <a:t>อยู่</a:t>
            </a:r>
            <a:r>
              <a:rPr lang="th-TH" sz="2800" dirty="0"/>
              <a:t>ในรูปเลขฐานสอง</a:t>
            </a:r>
          </a:p>
          <a:p>
            <a:r>
              <a:rPr lang="th-TH" sz="2800" dirty="0"/>
              <a:t>หน่วยควบคุมใน </a:t>
            </a:r>
            <a:r>
              <a:rPr lang="en-US" sz="2800" dirty="0"/>
              <a:t>CPU </a:t>
            </a:r>
            <a:r>
              <a:rPr lang="th-TH" sz="2800" dirty="0"/>
              <a:t>สามารถตีความและปฏิบัติงานได้</a:t>
            </a:r>
            <a:r>
              <a:rPr lang="th-TH" sz="2800" dirty="0" smtClean="0"/>
              <a:t>ทันที</a:t>
            </a:r>
            <a:endParaRPr lang="th-TH" sz="2800" dirty="0"/>
          </a:p>
          <a:p>
            <a:r>
              <a:rPr lang="th-TH" sz="2800" dirty="0" smtClean="0"/>
              <a:t>แต่ละคำสั่งทำหน้าที่เฉพาะเจาะจง เช่น</a:t>
            </a:r>
          </a:p>
          <a:p>
            <a:pPr lvl="1"/>
            <a:r>
              <a:rPr lang="th-TH" sz="2400" dirty="0" smtClean="0"/>
              <a:t>คำสั่งอ่านข้อมูล</a:t>
            </a:r>
          </a:p>
          <a:p>
            <a:pPr lvl="1"/>
            <a:r>
              <a:rPr lang="th-TH" sz="2400" dirty="0" smtClean="0"/>
              <a:t>คำสั่งย้ายข้อมูล</a:t>
            </a:r>
          </a:p>
          <a:p>
            <a:pPr lvl="1"/>
            <a:r>
              <a:rPr lang="th-TH" sz="2400" dirty="0" smtClean="0"/>
              <a:t>คำสั่งกระทำการทางคณิตศาสตร์หรือตรรกศาสตร์กับข้อมูล</a:t>
            </a:r>
            <a:endParaRPr lang="th-TH" sz="24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ภาษาระดับสูงกว่าภาษาเครื่อง</a:t>
            </a:r>
          </a:p>
          <a:p>
            <a:r>
              <a:rPr lang="th-TH" sz="2800" dirty="0" smtClean="0"/>
              <a:t>มนุษย์สามารถเข้าใจได้ จากการฝึกฝนจดจำคำสั่งและสัญลักษณ์</a:t>
            </a:r>
            <a:endParaRPr lang="en-US" sz="2800" dirty="0" smtClean="0"/>
          </a:p>
          <a:p>
            <a:r>
              <a:rPr lang="th-TH" sz="2800" dirty="0" smtClean="0"/>
              <a:t>กำหนด</a:t>
            </a:r>
            <a:r>
              <a:rPr lang="th-TH" sz="2800" dirty="0"/>
              <a:t>สัญลักษณ์ให้กับกลุ่มของเลขฐานสอง </a:t>
            </a:r>
            <a:endParaRPr lang="en-US" sz="2800" dirty="0" smtClean="0"/>
          </a:p>
          <a:p>
            <a:pPr lvl="1"/>
            <a:r>
              <a:rPr lang="th-TH" sz="2400" dirty="0" smtClean="0"/>
              <a:t>0001101000110100 </a:t>
            </a:r>
            <a:r>
              <a:rPr lang="th-TH" sz="2400" dirty="0"/>
              <a:t>แทนด้วย </a:t>
            </a:r>
            <a:r>
              <a:rPr lang="en-US" sz="2400" dirty="0"/>
              <a:t>AR 3,4</a:t>
            </a:r>
          </a:p>
          <a:p>
            <a:r>
              <a:rPr lang="th-TH" sz="2800" dirty="0" smtClean="0"/>
              <a:t>ใช้ </a:t>
            </a:r>
            <a:r>
              <a:rPr lang="en-US" sz="2800" dirty="0"/>
              <a:t>Assembler </a:t>
            </a:r>
            <a:r>
              <a:rPr lang="th-TH" sz="2800" dirty="0"/>
              <a:t>ในการแปลให้เป็น</a:t>
            </a:r>
            <a:r>
              <a:rPr lang="th-TH" sz="2800" dirty="0" smtClean="0"/>
              <a:t>ภาษาเครื่อง</a:t>
            </a:r>
          </a:p>
          <a:p>
            <a:r>
              <a:rPr lang="th-TH" sz="2800" dirty="0" smtClean="0"/>
              <a:t>ยังใช้อยู่ในปัจจุบัน สำหรับการเขียนโปรแกรมที่ต้องการประสิทธิภาพสูง</a:t>
            </a:r>
          </a:p>
          <a:p>
            <a:pPr lvl="1"/>
            <a:r>
              <a:rPr lang="th-TH" sz="2400" dirty="0" smtClean="0"/>
              <a:t>เนื่องจากมนุษย์สามารถจัดเรียงลำดับการคำนวณอะไรก่อนหลัง ให้มีประสิทธิภาพสูงสุดได้</a:t>
            </a:r>
          </a:p>
          <a:p>
            <a:pPr marL="342900" lvl="1" indent="0">
              <a:buNone/>
            </a:pPr>
            <a:endParaRPr lang="th-TH" sz="24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สื่อความหมายและใช้งานง่าย</a:t>
            </a:r>
          </a:p>
          <a:p>
            <a:r>
              <a:rPr lang="th-TH" sz="2800" dirty="0"/>
              <a:t>ลักษณะคล้ายภาษาอังกฤษ</a:t>
            </a:r>
          </a:p>
          <a:p>
            <a:r>
              <a:rPr lang="th-TH" sz="2800" dirty="0"/>
              <a:t>1 </a:t>
            </a:r>
            <a:r>
              <a:rPr lang="th-TH" sz="2800" dirty="0" smtClean="0"/>
              <a:t>คำสั่ง เมื่อแปลงเป็นภาษาเครื่องแล้วอาจประกอบด้วย</a:t>
            </a:r>
            <a:r>
              <a:rPr lang="th-TH" sz="2800" dirty="0"/>
              <a:t>ภาษาเครื่องหลายคำสั่ง</a:t>
            </a:r>
          </a:p>
          <a:p>
            <a:r>
              <a:rPr lang="th-TH" sz="2800" dirty="0"/>
              <a:t>ใช้ </a:t>
            </a:r>
            <a:r>
              <a:rPr lang="en-US" sz="2800" dirty="0"/>
              <a:t>Compiler </a:t>
            </a:r>
            <a:r>
              <a:rPr lang="th-TH" sz="2800" dirty="0"/>
              <a:t>หรือ </a:t>
            </a:r>
            <a:r>
              <a:rPr lang="en-US" sz="2800" dirty="0"/>
              <a:t>Interpreter </a:t>
            </a:r>
            <a:r>
              <a:rPr lang="th-TH" sz="2800" dirty="0"/>
              <a:t>แปลให้เป็นภาษาเครื่อง</a:t>
            </a:r>
          </a:p>
          <a:p>
            <a:r>
              <a:rPr lang="en-US" sz="2800" dirty="0"/>
              <a:t>FORTRAN, </a:t>
            </a:r>
            <a:r>
              <a:rPr lang="en-US" sz="2800" dirty="0" smtClean="0"/>
              <a:t>PASCAL, C, C++, JAVA, Python, Ruby, PHP, ASP, Ada, ALGOL, BASIC, D, Elixir, </a:t>
            </a:r>
            <a:r>
              <a:rPr lang="en-US" sz="2800" dirty="0" err="1" smtClean="0"/>
              <a:t>Erlang</a:t>
            </a:r>
            <a:r>
              <a:rPr lang="en-US" sz="2800" dirty="0" smtClean="0"/>
              <a:t>, C#, Go, Haskell, Julia, Scheme, ML, Lisp, </a:t>
            </a:r>
            <a:r>
              <a:rPr lang="en-US" sz="2800" dirty="0" err="1" smtClean="0"/>
              <a:t>Lua</a:t>
            </a:r>
            <a:r>
              <a:rPr lang="en-US" sz="2800" dirty="0" smtClean="0"/>
              <a:t>, MATLAB, Modula, Octave, </a:t>
            </a:r>
            <a:r>
              <a:rPr lang="en-US" sz="2800" dirty="0" err="1" smtClean="0"/>
              <a:t>Ocaml</a:t>
            </a:r>
            <a:r>
              <a:rPr lang="en-US" sz="2800" dirty="0" smtClean="0"/>
              <a:t>, Prolog, R, Smalltalk, </a:t>
            </a:r>
            <a:r>
              <a:rPr lang="en-US" sz="2800" dirty="0" err="1" smtClean="0"/>
              <a:t>Simula</a:t>
            </a:r>
            <a:r>
              <a:rPr lang="en-US" sz="2800" dirty="0" smtClean="0"/>
              <a:t>, </a:t>
            </a:r>
            <a:r>
              <a:rPr lang="en-US" sz="2800" dirty="0" err="1" smtClean="0"/>
              <a:t>Tcl</a:t>
            </a:r>
            <a:r>
              <a:rPr lang="en-US" sz="2800" dirty="0" smtClean="0"/>
              <a:t>, …. </a:t>
            </a:r>
          </a:p>
          <a:p>
            <a:r>
              <a:rPr lang="en-US" sz="2800" dirty="0" smtClean="0"/>
              <a:t>Can you learn them all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Language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เป็นโปรแกรมที่มีหน้าที่แปลภาษาคอมพิวเตอร์ต่าง ๆ ไปเป็นภาษาเครื่อง</a:t>
            </a:r>
          </a:p>
          <a:p>
            <a:r>
              <a:rPr lang="th-TH" sz="2800" dirty="0"/>
              <a:t>มี 3 ประเภทคือ</a:t>
            </a:r>
          </a:p>
          <a:p>
            <a:pPr lvl="1"/>
            <a:r>
              <a:rPr lang="en-US" sz="2400" dirty="0"/>
              <a:t>Assembler:  </a:t>
            </a:r>
            <a:r>
              <a:rPr lang="th-TH" sz="2400" dirty="0"/>
              <a:t>แปลง </a:t>
            </a:r>
            <a:r>
              <a:rPr lang="en-US" sz="2400" dirty="0"/>
              <a:t>Assembly </a:t>
            </a:r>
            <a:r>
              <a:rPr lang="th-TH" sz="2400" dirty="0"/>
              <a:t>เป็น </a:t>
            </a:r>
            <a:r>
              <a:rPr lang="en-US" sz="2400" dirty="0"/>
              <a:t>Machine Language</a:t>
            </a:r>
          </a:p>
          <a:p>
            <a:pPr lvl="1"/>
            <a:r>
              <a:rPr lang="en-US" sz="2400" dirty="0"/>
              <a:t>Interpreter: </a:t>
            </a:r>
            <a:r>
              <a:rPr lang="th-TH" sz="2400" dirty="0"/>
              <a:t>แปลเป็นภาษาเครื่องในขณะที่รัน</a:t>
            </a:r>
          </a:p>
          <a:p>
            <a:pPr lvl="1"/>
            <a:r>
              <a:rPr lang="en-US" sz="2400" dirty="0"/>
              <a:t>Compiler: </a:t>
            </a:r>
            <a:r>
              <a:rPr lang="th-TH" sz="2400" dirty="0"/>
              <a:t>แปลเป็นภาษาเครื่องก่อนที่จะรัน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Translators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แปล</a:t>
            </a:r>
            <a:r>
              <a:rPr lang="th-TH" sz="2800" dirty="0"/>
              <a:t>ภาษาแอสเซมบลีให้เป็นภาษาเครื่อง</a:t>
            </a:r>
          </a:p>
          <a:p>
            <a:endParaRPr lang="th-TH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04950" y="2733677"/>
            <a:ext cx="1885950" cy="21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70" tIns="33210" rIns="67770" bIns="3321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9pPr>
          </a:lstStyle>
          <a:p>
            <a:pPr>
              <a:lnSpc>
                <a:spcPct val="90000"/>
              </a:lnSpc>
              <a:spcBef>
                <a:spcPts val="675"/>
              </a:spcBef>
            </a:pPr>
            <a:r>
              <a:rPr lang="en-US" altLang="en-US" sz="2700" b="0" dirty="0">
                <a:solidFill>
                  <a:srgbClr val="6600CC"/>
                </a:solidFill>
              </a:rPr>
              <a:t>L     3,A</a:t>
            </a:r>
          </a:p>
          <a:p>
            <a:pPr>
              <a:lnSpc>
                <a:spcPct val="90000"/>
              </a:lnSpc>
              <a:spcBef>
                <a:spcPts val="675"/>
              </a:spcBef>
            </a:pPr>
            <a:r>
              <a:rPr lang="en-US" altLang="en-US" sz="2700" b="0" dirty="0">
                <a:solidFill>
                  <a:srgbClr val="6600CC"/>
                </a:solidFill>
              </a:rPr>
              <a:t>L     4,B</a:t>
            </a:r>
          </a:p>
          <a:p>
            <a:pPr>
              <a:lnSpc>
                <a:spcPct val="90000"/>
              </a:lnSpc>
              <a:spcBef>
                <a:spcPts val="675"/>
              </a:spcBef>
            </a:pPr>
            <a:r>
              <a:rPr lang="en-US" altLang="en-US" sz="2700" b="0" dirty="0">
                <a:solidFill>
                  <a:srgbClr val="6600CC"/>
                </a:solidFill>
              </a:rPr>
              <a:t>AR  3,4</a:t>
            </a:r>
          </a:p>
          <a:p>
            <a:pPr>
              <a:lnSpc>
                <a:spcPct val="90000"/>
              </a:lnSpc>
              <a:spcBef>
                <a:spcPts val="675"/>
              </a:spcBef>
            </a:pPr>
            <a:r>
              <a:rPr lang="en-US" altLang="en-US" sz="2700" b="0" dirty="0">
                <a:solidFill>
                  <a:srgbClr val="6600CC"/>
                </a:solidFill>
              </a:rPr>
              <a:t>ST   3,C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81550" y="2465786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770" tIns="33210" rIns="67770" bIns="3321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1pPr>
            <a:lvl2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9pPr>
          </a:lstStyle>
          <a:p>
            <a:pPr>
              <a:lnSpc>
                <a:spcPct val="90000"/>
              </a:lnSpc>
              <a:spcBef>
                <a:spcPts val="525"/>
              </a:spcBef>
            </a:pPr>
            <a:r>
              <a:rPr lang="en-US" altLang="en-US" sz="2100" b="0">
                <a:solidFill>
                  <a:srgbClr val="6600CC"/>
                </a:solidFill>
              </a:rPr>
              <a:t>01011000  00110000</a:t>
            </a:r>
          </a:p>
          <a:p>
            <a:pPr>
              <a:lnSpc>
                <a:spcPct val="90000"/>
              </a:lnSpc>
              <a:spcBef>
                <a:spcPts val="525"/>
              </a:spcBef>
            </a:pPr>
            <a:r>
              <a:rPr lang="en-US" altLang="en-US" sz="2100" b="0">
                <a:solidFill>
                  <a:srgbClr val="6600CC"/>
                </a:solidFill>
              </a:rPr>
              <a:t>11000000  00000000</a:t>
            </a:r>
          </a:p>
          <a:p>
            <a:pPr>
              <a:lnSpc>
                <a:spcPct val="90000"/>
              </a:lnSpc>
              <a:spcBef>
                <a:spcPts val="525"/>
              </a:spcBef>
            </a:pPr>
            <a:r>
              <a:rPr lang="en-US" altLang="en-US" sz="2100" b="0">
                <a:solidFill>
                  <a:srgbClr val="6600CC"/>
                </a:solidFill>
              </a:rPr>
              <a:t>01011000  01000000</a:t>
            </a:r>
          </a:p>
          <a:p>
            <a:pPr>
              <a:lnSpc>
                <a:spcPct val="90000"/>
              </a:lnSpc>
              <a:spcBef>
                <a:spcPts val="525"/>
              </a:spcBef>
            </a:pPr>
            <a:r>
              <a:rPr lang="en-US" altLang="en-US" sz="2100" b="0">
                <a:solidFill>
                  <a:srgbClr val="6600CC"/>
                </a:solidFill>
              </a:rPr>
              <a:t>11000000  00000100</a:t>
            </a:r>
          </a:p>
          <a:p>
            <a:pPr>
              <a:lnSpc>
                <a:spcPct val="90000"/>
              </a:lnSpc>
              <a:spcBef>
                <a:spcPts val="525"/>
              </a:spcBef>
            </a:pPr>
            <a:r>
              <a:rPr lang="en-US" altLang="en-US" sz="2100" b="0">
                <a:solidFill>
                  <a:srgbClr val="6600CC"/>
                </a:solidFill>
              </a:rPr>
              <a:t>00011010  00110100</a:t>
            </a:r>
          </a:p>
          <a:p>
            <a:pPr>
              <a:lnSpc>
                <a:spcPct val="90000"/>
              </a:lnSpc>
              <a:spcBef>
                <a:spcPts val="525"/>
              </a:spcBef>
            </a:pPr>
            <a:r>
              <a:rPr lang="en-US" altLang="en-US" sz="2100" b="0">
                <a:solidFill>
                  <a:srgbClr val="6600CC"/>
                </a:solidFill>
              </a:rPr>
              <a:t>01010000  00110000</a:t>
            </a:r>
          </a:p>
          <a:p>
            <a:pPr>
              <a:lnSpc>
                <a:spcPct val="90000"/>
              </a:lnSpc>
              <a:spcBef>
                <a:spcPts val="525"/>
              </a:spcBef>
            </a:pPr>
            <a:r>
              <a:rPr lang="en-US" altLang="en-US" sz="2100" b="0">
                <a:solidFill>
                  <a:srgbClr val="6600CC"/>
                </a:solidFill>
              </a:rPr>
              <a:t>11000000  00001000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09950" y="3406379"/>
            <a:ext cx="790575" cy="390525"/>
          </a:xfrm>
          <a:prstGeom prst="rightArrow">
            <a:avLst>
              <a:gd name="adj1" fmla="val 50000"/>
              <a:gd name="adj2" fmla="val 101229"/>
            </a:avLst>
          </a:prstGeom>
          <a:solidFill>
            <a:srgbClr val="474747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Interpreter</a:t>
            </a:r>
          </a:p>
          <a:p>
            <a:r>
              <a:rPr lang="th-TH" sz="2800" dirty="0"/>
              <a:t>แปลภาษาระดับสูงไปเป็นภาษาเครื่อง</a:t>
            </a:r>
          </a:p>
          <a:p>
            <a:r>
              <a:rPr lang="th-TH" sz="2800" dirty="0"/>
              <a:t>ใช้หลักการแปลพร้อมกับทำงานตามคำสั่งทีละบรรทัดตลอดทั้งโปรแกรม</a:t>
            </a:r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Compiler</a:t>
            </a:r>
          </a:p>
          <a:p>
            <a:r>
              <a:rPr lang="th-TH" sz="2800" dirty="0"/>
              <a:t>แปลภาษาระดับสูงไปเป็นภาษาเครื่องเช่นเดียวกับ </a:t>
            </a:r>
            <a:r>
              <a:rPr lang="en-US" sz="2800" dirty="0"/>
              <a:t>Interpreter</a:t>
            </a:r>
          </a:p>
          <a:p>
            <a:r>
              <a:rPr lang="th-TH" sz="2800" dirty="0"/>
              <a:t>ใช้วิธีแปลทั้งโปรแกรมให้เป็น </a:t>
            </a:r>
            <a:r>
              <a:rPr lang="en-US" sz="2800" dirty="0"/>
              <a:t>object code </a:t>
            </a:r>
            <a:r>
              <a:rPr lang="th-TH" sz="2800" dirty="0"/>
              <a:t>ก่อนที่จะนำไปทำงานเช่นเดียวกับ </a:t>
            </a:r>
            <a:r>
              <a:rPr lang="en-US" sz="2800" dirty="0"/>
              <a:t>Assembler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Interpreter and Compiler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/>
              <a:t>เป็นภาษาที่ใกล้เคียงภาษาอังกฤษมากที่สุด</a:t>
            </a:r>
            <a:endParaRPr lang="en-US" sz="2800" dirty="0" smtClean="0"/>
          </a:p>
          <a:p>
            <a:r>
              <a:rPr lang="th-TH" sz="2800" dirty="0" smtClean="0"/>
              <a:t>มีรูปแบบการใช้งานที่เป็นการสั่งให้ทำอะไร มากกว่า สั่งให้ทำอย่างไร</a:t>
            </a:r>
          </a:p>
          <a:p>
            <a:r>
              <a:rPr lang="th-TH" sz="2800" dirty="0" smtClean="0"/>
              <a:t>ตัวแปลภาษาจะจัดการนำความต้องการของมนุษย์ไปแปลงเป็นคำสั่งโดยละเอียดอีกที</a:t>
            </a:r>
            <a:endParaRPr lang="th-TH" sz="2800" dirty="0"/>
          </a:p>
          <a:p>
            <a:r>
              <a:rPr lang="th-TH" sz="2800" dirty="0" smtClean="0"/>
              <a:t>ตัวอย่าง ภาษา </a:t>
            </a:r>
            <a:r>
              <a:rPr lang="en-US" sz="2800" dirty="0" smtClean="0"/>
              <a:t>SQL</a:t>
            </a:r>
            <a:r>
              <a:rPr lang="th-TH" sz="2800" dirty="0" smtClean="0"/>
              <a:t> ที่ใช้ในการสืบค้นฐานข้อมูล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th-TH" sz="2800" dirty="0" smtClean="0"/>
              <a:t>แปล</a:t>
            </a:r>
            <a:r>
              <a:rPr lang="en-US" sz="2800" dirty="0" smtClean="0"/>
              <a:t>: </a:t>
            </a:r>
            <a:r>
              <a:rPr lang="th-TH" sz="2800" dirty="0" smtClean="0"/>
              <a:t>จงดึงข้อมูล เดือน ความยาวของเวลากลางวัน และอุณหภูมิ จากฐานข้อมูล </a:t>
            </a:r>
            <a:r>
              <a:rPr lang="en-US" sz="2800" dirty="0" smtClean="0"/>
              <a:t>STATS </a:t>
            </a:r>
            <a:r>
              <a:rPr lang="th-TH" sz="2800" dirty="0" smtClean="0"/>
              <a:t>โดยเรียงผลลัพธ์ตามอุณหภูมิจากมากไปน้อย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Generation Language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5550" y="3651276"/>
            <a:ext cx="55816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SELECT</a:t>
            </a:r>
            <a:r>
              <a:rPr lang="en-US" sz="2100" dirty="0"/>
              <a:t> MONTH, DAYLIGHT, TEMP</a:t>
            </a:r>
          </a:p>
          <a:p>
            <a:r>
              <a:rPr lang="en-US" sz="2100" dirty="0">
                <a:solidFill>
                  <a:srgbClr val="FF0000"/>
                </a:solidFill>
              </a:rPr>
              <a:t>FROM</a:t>
            </a:r>
            <a:r>
              <a:rPr lang="en-US" sz="2100" dirty="0"/>
              <a:t> STATS</a:t>
            </a:r>
          </a:p>
          <a:p>
            <a:r>
              <a:rPr lang="en-US" sz="2100" dirty="0">
                <a:solidFill>
                  <a:srgbClr val="FF0000"/>
                </a:solidFill>
              </a:rPr>
              <a:t>ORDER BY </a:t>
            </a:r>
            <a:r>
              <a:rPr lang="en-US" sz="2100" dirty="0"/>
              <a:t>TEMP </a:t>
            </a:r>
            <a:r>
              <a:rPr lang="en-US" sz="2100" dirty="0">
                <a:solidFill>
                  <a:srgbClr val="FF0000"/>
                </a:solidFill>
              </a:rPr>
              <a:t>DESC</a:t>
            </a:r>
            <a:r>
              <a:rPr lang="en-US" sz="2100" dirty="0"/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System software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h-TH" sz="2800" dirty="0" smtClean="0"/>
              <a:t>คือโปรแกรมที่ออกแบบมาเพื่อควบคุมการทำงานของ </a:t>
            </a:r>
            <a:r>
              <a:rPr lang="en-US" sz="2800" dirty="0" smtClean="0"/>
              <a:t>hardware </a:t>
            </a:r>
            <a:r>
              <a:rPr lang="th-TH" sz="2800" dirty="0" smtClean="0"/>
              <a:t>และทำหน้าที่เป็นฐานรากสำหรับการใช้งาน </a:t>
            </a:r>
            <a:r>
              <a:rPr lang="en-US" sz="2800" dirty="0" smtClean="0"/>
              <a:t>application software </a:t>
            </a:r>
            <a:endParaRPr lang="th-TH" sz="2800" dirty="0" smtClean="0"/>
          </a:p>
          <a:p>
            <a:r>
              <a:rPr lang="th-TH" sz="2800" dirty="0"/>
              <a:t>ประเภทของ </a:t>
            </a:r>
            <a:r>
              <a:rPr lang="en-US" sz="2800" dirty="0"/>
              <a:t>System software</a:t>
            </a:r>
          </a:p>
          <a:p>
            <a:pPr lvl="1"/>
            <a:r>
              <a:rPr lang="en-US" sz="2400" dirty="0" smtClean="0"/>
              <a:t>Operating </a:t>
            </a:r>
            <a:r>
              <a:rPr lang="en-US" sz="2400" dirty="0"/>
              <a:t>systems </a:t>
            </a:r>
            <a:r>
              <a:rPr lang="th-TH" sz="2400" dirty="0"/>
              <a:t>เช่น </a:t>
            </a:r>
            <a:r>
              <a:rPr lang="en-US" sz="2400" dirty="0"/>
              <a:t>Windows, OS X,   Linux</a:t>
            </a:r>
          </a:p>
          <a:p>
            <a:pPr lvl="1"/>
            <a:r>
              <a:rPr lang="en-US" sz="2400" dirty="0"/>
              <a:t>Processing Program</a:t>
            </a:r>
          </a:p>
          <a:p>
            <a:pPr lvl="2"/>
            <a:r>
              <a:rPr lang="en-US" sz="2000" dirty="0"/>
              <a:t>Languages translator </a:t>
            </a:r>
          </a:p>
          <a:p>
            <a:pPr lvl="2"/>
            <a:r>
              <a:rPr lang="en-US" sz="2000" dirty="0"/>
              <a:t>Utilities program </a:t>
            </a:r>
            <a:r>
              <a:rPr lang="th-TH" sz="2000" dirty="0"/>
              <a:t>เช่น </a:t>
            </a:r>
            <a:r>
              <a:rPr lang="en-US" sz="2000" dirty="0"/>
              <a:t>Unzip/Zip </a:t>
            </a:r>
            <a:r>
              <a:rPr lang="en-US" sz="2000" dirty="0" smtClean="0"/>
              <a:t>,</a:t>
            </a:r>
            <a:r>
              <a:rPr lang="en-US" sz="2000" dirty="0"/>
              <a:t>Disk defragmenter ,Date/Time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Application software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h-TH" sz="2400" dirty="0" smtClean="0"/>
              <a:t>คือโปรแกรมที่ออกแบบมาเพื่อทำงานเฉพาะอย่างให้ตรงกับความต้องการของผู้ใช้</a:t>
            </a:r>
          </a:p>
          <a:p>
            <a:r>
              <a:rPr lang="th-TH" sz="2400" dirty="0" smtClean="0"/>
              <a:t>ตัวอย่างสำคัญ</a:t>
            </a:r>
          </a:p>
          <a:p>
            <a:pPr lvl="1"/>
            <a:r>
              <a:rPr lang="en-US" sz="2000" dirty="0" smtClean="0"/>
              <a:t>Office suite</a:t>
            </a:r>
          </a:p>
          <a:p>
            <a:pPr lvl="1"/>
            <a:r>
              <a:rPr lang="en-US" sz="2000" dirty="0" smtClean="0"/>
              <a:t>Web browser</a:t>
            </a:r>
          </a:p>
          <a:p>
            <a:pPr lvl="1"/>
            <a:r>
              <a:rPr lang="en-US" sz="2000" dirty="0" smtClean="0"/>
              <a:t>Video/Music players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Types of Software</a:t>
            </a:r>
            <a:endParaRPr lang="en-US" sz="4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View of Computer System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57300" y="1701404"/>
            <a:ext cx="6400800" cy="3752850"/>
            <a:chOff x="152400" y="1524000"/>
            <a:chExt cx="8534400" cy="50038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051050" y="2349500"/>
              <a:ext cx="5092700" cy="417830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663950" y="3435350"/>
              <a:ext cx="2044700" cy="189230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154747" y="2088109"/>
              <a:ext cx="2943924" cy="27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COMMAND LANGUAGE PROCESSOR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779839" y="2492375"/>
              <a:ext cx="1563205" cy="64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350" dirty="0">
                  <a:solidFill>
                    <a:srgbClr val="000000"/>
                  </a:solidFill>
                </a:rPr>
                <a:t>OPERATING</a:t>
              </a:r>
            </a:p>
            <a:p>
              <a:pPr>
                <a:buClrTx/>
                <a:buFontTx/>
                <a:buNone/>
              </a:pPr>
              <a:r>
                <a:rPr lang="en-US" altLang="en-US" sz="1350" dirty="0">
                  <a:solidFill>
                    <a:srgbClr val="000000"/>
                  </a:solidFill>
                </a:rPr>
                <a:t>SYSTEM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95739" y="3644900"/>
              <a:ext cx="1554741" cy="643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350" dirty="0">
                  <a:solidFill>
                    <a:srgbClr val="000000"/>
                  </a:solidFill>
                </a:rPr>
                <a:t>COMPUTER</a:t>
              </a:r>
            </a:p>
            <a:p>
              <a:pPr>
                <a:buClrTx/>
                <a:buFontTx/>
                <a:buNone/>
              </a:pPr>
              <a:r>
                <a:rPr lang="en-US" altLang="en-US" sz="1350" dirty="0">
                  <a:solidFill>
                    <a:srgbClr val="000000"/>
                  </a:solidFill>
                </a:rPr>
                <a:t>HARDWARE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892550" y="4349750"/>
              <a:ext cx="673100" cy="2921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41763" y="4314825"/>
              <a:ext cx="656973" cy="36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350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30750" y="4349750"/>
              <a:ext cx="749300" cy="2921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3763" y="4374109"/>
              <a:ext cx="917729" cy="27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273550" y="4806950"/>
              <a:ext cx="901700" cy="3683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343400" y="4848225"/>
              <a:ext cx="883532" cy="304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050" dirty="0">
                  <a:solidFill>
                    <a:srgbClr val="000000"/>
                  </a:solidFill>
                </a:rPr>
                <a:t>DEVICE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71775" y="3130550"/>
              <a:ext cx="1031875" cy="4445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43213" y="3213100"/>
              <a:ext cx="992536" cy="304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</a:rPr>
                <a:t>EDITORS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264150" y="3130550"/>
              <a:ext cx="1252538" cy="4445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219700" y="3141663"/>
              <a:ext cx="1385807" cy="304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</a:rPr>
                <a:t>FILE SYSTEM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484438" y="3968750"/>
              <a:ext cx="1090612" cy="5969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411413" y="4005263"/>
              <a:ext cx="1281076" cy="52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</a:rPr>
                <a:t>LANGUAGE</a:t>
              </a:r>
            </a:p>
            <a:p>
              <a:pPr>
                <a:buClrTx/>
                <a:buFontTx/>
                <a:buNone/>
              </a:pPr>
              <a:r>
                <a:rPr lang="en-US" altLang="en-US" sz="1050">
                  <a:solidFill>
                    <a:srgbClr val="000000"/>
                  </a:solidFill>
                </a:rPr>
                <a:t>PROCESSOR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130550" y="5416550"/>
              <a:ext cx="1435100" cy="5969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048000" y="5486400"/>
              <a:ext cx="1601677" cy="458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COMMUNICATION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SUPPORT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797550" y="4425950"/>
              <a:ext cx="1130300" cy="5207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764055" y="4391025"/>
              <a:ext cx="1259704" cy="458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APPLICATION</a:t>
              </a:r>
            </a:p>
            <a:p>
              <a:pPr algn="ctr">
                <a:buClrTx/>
                <a:buFontTx/>
                <a:buNone/>
              </a:pPr>
              <a:r>
                <a:rPr lang="en-US" altLang="en-US" sz="900" dirty="0">
                  <a:solidFill>
                    <a:srgbClr val="000000"/>
                  </a:solidFill>
                </a:rPr>
                <a:t>PROGRAMS</a:t>
              </a: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076825" y="5445125"/>
              <a:ext cx="1223963" cy="444500"/>
            </a:xfrm>
            <a:prstGeom prst="rect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76825" y="5445125"/>
              <a:ext cx="1169935" cy="36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350">
                  <a:solidFill>
                    <a:srgbClr val="000000"/>
                  </a:solidFill>
                </a:rPr>
                <a:t>LOADER</a:t>
              </a: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7599363" y="2028824"/>
              <a:ext cx="1087437" cy="458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USER</a:t>
              </a:r>
            </a:p>
          </p:txBody>
        </p:sp>
        <p:sp>
          <p:nvSpPr>
            <p:cNvPr id="30" name="AutoShape 32"/>
            <p:cNvSpPr>
              <a:spLocks noChangeArrowheads="1"/>
            </p:cNvSpPr>
            <p:nvPr/>
          </p:nvSpPr>
          <p:spPr bwMode="auto">
            <a:xfrm rot="2353698">
              <a:off x="1135140" y="2196122"/>
              <a:ext cx="1054100" cy="357121"/>
            </a:xfrm>
            <a:prstGeom prst="rightArrow">
              <a:avLst>
                <a:gd name="adj1" fmla="val 50000"/>
                <a:gd name="adj2" fmla="val 180451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 flipH="1">
              <a:off x="7167563" y="2603500"/>
              <a:ext cx="901700" cy="368300"/>
            </a:xfrm>
            <a:prstGeom prst="rightArrow">
              <a:avLst>
                <a:gd name="adj1" fmla="val 50000"/>
                <a:gd name="adj2" fmla="val 122425"/>
              </a:avLst>
            </a:prstGeom>
            <a:solidFill>
              <a:srgbClr val="474747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350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6940550" y="4724400"/>
              <a:ext cx="673100" cy="158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52400" y="1524000"/>
              <a:ext cx="1137875" cy="52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67770" tIns="33210" rIns="67770" bIns="3321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chemeClr val="bg1"/>
                  </a:solidFill>
                  <a:latin typeface="Times New Roman" pitchFamily="16" charset="0"/>
                  <a:cs typeface="AngsanaUPC" pitchFamily="16" charset="-34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100" dirty="0">
                  <a:solidFill>
                    <a:srgbClr val="000000"/>
                  </a:solidFill>
                </a:rPr>
                <a:t>USER</a:t>
              </a:r>
              <a:endParaRPr lang="en-US" alt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6910452" y="3887392"/>
            <a:ext cx="1114695" cy="99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770" tIns="33210" rIns="67770" bIns="3321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Times New Roman" pitchFamily="16" charset="0"/>
                <a:cs typeface="AngsanaUPC" pitchFamily="16" charset="-34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WORD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PROCESSOR,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GRAPHICS 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PACKAGE,</a:t>
            </a:r>
          </a:p>
          <a:p>
            <a:pPr>
              <a:buClr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GAMES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Analog Computer</a:t>
            </a:r>
          </a:p>
          <a:p>
            <a:pPr lvl="1"/>
            <a:r>
              <a:rPr lang="th-TH" sz="2800" dirty="0"/>
              <a:t>ทำงานกับข้อมูลที่ต่อเนื่อง เช่น ความเร็วของรถยนต์ </a:t>
            </a:r>
          </a:p>
          <a:p>
            <a:pPr lvl="1"/>
            <a:r>
              <a:rPr lang="th-TH" sz="2800" dirty="0"/>
              <a:t>อุณหภูมิของอากาศ ความดังของเสียง ความเข้มของแสง </a:t>
            </a:r>
          </a:p>
          <a:p>
            <a:pPr lvl="1"/>
            <a:r>
              <a:rPr lang="th-TH" sz="2800" dirty="0"/>
              <a:t>งานทางด้านคณิตศาสตร์ วิทยาศาสตร์ การแพทย์และวิศวกรรมศาสตร์ </a:t>
            </a:r>
          </a:p>
          <a:p>
            <a:r>
              <a:rPr lang="en-US" sz="3200" dirty="0"/>
              <a:t>Digital Computer</a:t>
            </a:r>
            <a:endParaRPr lang="th-TH" sz="3200" dirty="0"/>
          </a:p>
          <a:p>
            <a:pPr lvl="1"/>
            <a:r>
              <a:rPr lang="th-TH" sz="2800" dirty="0"/>
              <a:t>ใช้ข้อมูลที่เป็นรหัสตัวเลขฐานสอง คือ 0 และ 1 </a:t>
            </a:r>
          </a:p>
          <a:p>
            <a:pPr lvl="1"/>
            <a:r>
              <a:rPr lang="th-TH" sz="2800" dirty="0"/>
              <a:t>ใช้ในงานทางด้านธุรกิจ ด้านการศึกษา </a:t>
            </a:r>
          </a:p>
          <a:p>
            <a:r>
              <a:rPr lang="en-US" sz="3200" dirty="0"/>
              <a:t>Hybrid Computer </a:t>
            </a:r>
          </a:p>
          <a:p>
            <a:pPr lvl="1"/>
            <a:r>
              <a:rPr lang="th-TH" sz="2800" dirty="0"/>
              <a:t>ต้องใช้ผ่านอุปกรณ์ในการแปลงสัญญาณ เช่น เครื่องคอมพิวเตอร์ที่ใช้ควบคุมอัตราการเต้นของหัวใจ การวัดคลื่นสมองของผู้ป่วยในโรงพยาบาล </a:t>
            </a:r>
          </a:p>
          <a:p>
            <a:endParaRPr lang="en-US" sz="3200" dirty="0"/>
          </a:p>
          <a:p>
            <a:endParaRPr lang="th-TH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แบ่งตามลักษณะของข้อมูล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204101 Introduction to Computer</a:t>
            </a:r>
            <a:endParaRPr lang="th-TH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/>
              <a:t>ระดับผู้บริหาร (</a:t>
            </a:r>
            <a:r>
              <a:rPr lang="en-US" sz="2800" dirty="0"/>
              <a:t>Administration)</a:t>
            </a:r>
          </a:p>
          <a:p>
            <a:pPr lvl="1"/>
            <a:r>
              <a:rPr lang="en-US" sz="2400" dirty="0"/>
              <a:t>Electronic Data Processing manager :EDP</a:t>
            </a:r>
          </a:p>
          <a:p>
            <a:r>
              <a:rPr lang="th-TH" sz="2800" dirty="0"/>
              <a:t>ระดับวิชาการ (</a:t>
            </a:r>
            <a:r>
              <a:rPr lang="en-US" sz="2800" dirty="0"/>
              <a:t>Technical)</a:t>
            </a:r>
          </a:p>
          <a:p>
            <a:pPr lvl="1"/>
            <a:r>
              <a:rPr lang="en-US" sz="2400" dirty="0"/>
              <a:t>System Analyst and Designer, Programmer</a:t>
            </a:r>
          </a:p>
          <a:p>
            <a:r>
              <a:rPr lang="th-TH" sz="2800" dirty="0"/>
              <a:t>ระดับปฏิบัติการ (</a:t>
            </a:r>
            <a:r>
              <a:rPr lang="en-US" sz="2800" dirty="0"/>
              <a:t>Operation)</a:t>
            </a:r>
          </a:p>
          <a:p>
            <a:pPr lvl="1"/>
            <a:r>
              <a:rPr lang="en-US" sz="2400" dirty="0"/>
              <a:t>Computer Operator</a:t>
            </a:r>
          </a:p>
          <a:p>
            <a:pPr lvl="1"/>
            <a:r>
              <a:rPr lang="en-US" sz="2400" dirty="0"/>
              <a:t>Keypunch Operator, Data Entry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Peopleware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83" y="3733800"/>
            <a:ext cx="2367643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71" y="1857375"/>
            <a:ext cx="1798454" cy="11900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000" dirty="0"/>
              <a:t>ประเภทคอมพิวเตอร์แบ่งตามลักษณะการกระทำกับข้อมูลแบ่งเป็นกี่ประเภท แต่ละประเภทต่างกันอย่างไร ยกตัวอย่างประกอบ</a:t>
            </a:r>
          </a:p>
          <a:p>
            <a:r>
              <a:rPr lang="th-TH" sz="2000" dirty="0"/>
              <a:t>คอมพิวเตอร์ฮาร์ดแวร์ (</a:t>
            </a:r>
            <a:r>
              <a:rPr lang="en-US" sz="2000" dirty="0"/>
              <a:t>Hardware) </a:t>
            </a:r>
            <a:r>
              <a:rPr lang="th-TH" sz="2000" dirty="0"/>
              <a:t>ประกอบด้วยอะไรบ้าง แต่ละส่วนทำหน้าที่อะไร ยกตัวอย่างของแต่ละส่วนมาอย่างละ 2 ตัวอย่าง</a:t>
            </a:r>
          </a:p>
          <a:p>
            <a:r>
              <a:rPr lang="en-US" sz="2000" dirty="0"/>
              <a:t>Application software </a:t>
            </a:r>
            <a:r>
              <a:rPr lang="th-TH" sz="2000" dirty="0"/>
              <a:t>ประเภทโปรแกรมสำเร็จรูป (</a:t>
            </a:r>
            <a:r>
              <a:rPr lang="en-US" sz="2000" dirty="0"/>
              <a:t>Package Software) </a:t>
            </a:r>
            <a:r>
              <a:rPr lang="th-TH" sz="2000" dirty="0"/>
              <a:t>มีลักษณะอย่างไร ยกตัวอย่าง </a:t>
            </a:r>
            <a:r>
              <a:rPr lang="en-US" sz="2000" dirty="0"/>
              <a:t>software </a:t>
            </a:r>
            <a:r>
              <a:rPr lang="th-TH" sz="2000" dirty="0"/>
              <a:t>มา 4 ตัวอย่าง </a:t>
            </a:r>
          </a:p>
          <a:p>
            <a:r>
              <a:rPr lang="en-US" sz="2000" dirty="0"/>
              <a:t>System software </a:t>
            </a:r>
            <a:r>
              <a:rPr lang="th-TH" sz="2000" dirty="0"/>
              <a:t>ประเภทโปรแกรมระบบปฏิบัติการ (</a:t>
            </a:r>
            <a:r>
              <a:rPr lang="en-US" sz="2000" dirty="0"/>
              <a:t>Operating System) </a:t>
            </a:r>
            <a:r>
              <a:rPr lang="th-TH" sz="2000" dirty="0"/>
              <a:t>ทำหน้าที่อะไร  ยกตัวอย่าง </a:t>
            </a:r>
            <a:r>
              <a:rPr lang="en-US" sz="2000" dirty="0"/>
              <a:t>software </a:t>
            </a:r>
            <a:r>
              <a:rPr lang="th-TH" sz="2000" dirty="0"/>
              <a:t>มา 4 ตัวอย่าง</a:t>
            </a:r>
          </a:p>
          <a:p>
            <a:r>
              <a:rPr lang="th-TH" sz="2000" dirty="0"/>
              <a:t>โปรแกรมอรรถประโยชน์(</a:t>
            </a:r>
            <a:r>
              <a:rPr lang="en-US" sz="2000" dirty="0"/>
              <a:t>Utility Software)</a:t>
            </a:r>
            <a:r>
              <a:rPr lang="th-TH" sz="2000" dirty="0"/>
              <a:t>ทำหน้าที่อะไรบอกมา 2 ตัวอย่าง </a:t>
            </a:r>
          </a:p>
          <a:p>
            <a:r>
              <a:rPr lang="th-TH" sz="2000" dirty="0"/>
              <a:t>ซอฟท์แวร์ที่ทำหน้าที่แปลโปรแกรมที่เราเขียนขึ้น ( </a:t>
            </a:r>
            <a:r>
              <a:rPr lang="en-US" sz="2000" dirty="0"/>
              <a:t>Source code) </a:t>
            </a:r>
            <a:r>
              <a:rPr lang="th-TH" sz="2000" dirty="0"/>
              <a:t>ให้เป็นโปรแกรมที่เครื่องสามารถเข้าใจและรันได้ (</a:t>
            </a:r>
            <a:r>
              <a:rPr lang="en-US" sz="2000" dirty="0"/>
              <a:t>executable file) </a:t>
            </a:r>
            <a:r>
              <a:rPr lang="th-TH" sz="2000" dirty="0"/>
              <a:t>เรียกว่าอะไร ยกตัวอย่าง </a:t>
            </a:r>
            <a:r>
              <a:rPr lang="en-US" sz="2000" dirty="0"/>
              <a:t>software </a:t>
            </a:r>
            <a:r>
              <a:rPr lang="th-TH" sz="2000" dirty="0"/>
              <a:t>ประเภทนี้มา 3 ตัวอย่าง</a:t>
            </a:r>
          </a:p>
          <a:p>
            <a:r>
              <a:rPr lang="th-TH" sz="2000" dirty="0"/>
              <a:t>หน่วยความจำ (</a:t>
            </a:r>
            <a:r>
              <a:rPr lang="en-US" sz="2000" dirty="0"/>
              <a:t>Memory) </a:t>
            </a:r>
            <a:r>
              <a:rPr lang="th-TH" sz="2000" dirty="0"/>
              <a:t>ทำหน้าที่อะไรแบ่งเป็นกี่ประเภทอะไรบ้าง ยกตัวอย่างประเภทละ 2 ตัวอย่าง</a:t>
            </a:r>
          </a:p>
          <a:p>
            <a:r>
              <a:rPr lang="th-TH" sz="2000" dirty="0"/>
              <a:t>บอกหน้าที่และความแตกต่างของ </a:t>
            </a:r>
            <a:r>
              <a:rPr lang="en-US" sz="2000" dirty="0"/>
              <a:t>ROM </a:t>
            </a:r>
            <a:r>
              <a:rPr lang="th-TH" sz="2000" dirty="0"/>
              <a:t>และ </a:t>
            </a:r>
            <a:r>
              <a:rPr lang="en-US" sz="2000" dirty="0"/>
              <a:t>RAM  </a:t>
            </a:r>
            <a:r>
              <a:rPr lang="th-TH" sz="2000" dirty="0"/>
              <a:t>มา 2 ลักษณะ</a:t>
            </a:r>
          </a:p>
          <a:p>
            <a:r>
              <a:rPr lang="th-TH" sz="2000" dirty="0"/>
              <a:t>อธิบายหน้าที่การทำงานของบุคลากรทางด้านคอมพิวเตอร์มา 3 ตัวอย่าง</a:t>
            </a:r>
          </a:p>
          <a:p>
            <a:r>
              <a:rPr lang="en-US" sz="2000" dirty="0"/>
              <a:t>Register </a:t>
            </a:r>
            <a:r>
              <a:rPr lang="th-TH" sz="2000" dirty="0"/>
              <a:t>คืออะไร ระบุชื่อและหน้าที่ของ </a:t>
            </a:r>
            <a:r>
              <a:rPr lang="en-US" sz="2000" dirty="0"/>
              <a:t>Special Register </a:t>
            </a:r>
            <a:r>
              <a:rPr lang="th-TH" sz="2000" dirty="0"/>
              <a:t>มา 2 </a:t>
            </a:r>
            <a:r>
              <a:rPr lang="th-TH" sz="2000" dirty="0" smtClean="0"/>
              <a:t>ตัวอย่าง</a:t>
            </a:r>
            <a:endParaRPr lang="th-TH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</a:t>
            </a:r>
            <a:r>
              <a:rPr lang="en-US" smtClean="0"/>
              <a:t>in Exam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204101 Introduction to Computer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Special Purpose Computer</a:t>
            </a:r>
          </a:p>
          <a:p>
            <a:pPr lvl="1"/>
            <a:r>
              <a:rPr lang="th-TH" sz="2800" dirty="0"/>
              <a:t>ทำงานเฉพาะด้านใดด้านหนึ่ง ไม่สามารถนำมาประยุกต์ใช้กับงานด้านอื่น ๆ </a:t>
            </a:r>
          </a:p>
          <a:p>
            <a:pPr lvl="1"/>
            <a:r>
              <a:rPr lang="th-TH" sz="2800" dirty="0"/>
              <a:t>คอมพิวเตอร์ควบคุมเครื่องจักรของโรงงานอุตสาหกรรม</a:t>
            </a:r>
          </a:p>
          <a:p>
            <a:pPr lvl="1"/>
            <a:r>
              <a:rPr lang="en-US" sz="2800" dirty="0"/>
              <a:t>Computer Thermography (CT)</a:t>
            </a:r>
          </a:p>
          <a:p>
            <a:r>
              <a:rPr lang="en-US" sz="3200" dirty="0"/>
              <a:t>General Purpose Computer</a:t>
            </a:r>
            <a:endParaRPr lang="th-TH" sz="3200" dirty="0"/>
          </a:p>
          <a:p>
            <a:pPr lvl="1"/>
            <a:r>
              <a:rPr lang="th-TH" sz="2800" dirty="0"/>
              <a:t>ใช้งานทั่วไป </a:t>
            </a:r>
            <a:endParaRPr lang="en-US" sz="2800" dirty="0"/>
          </a:p>
          <a:p>
            <a:endParaRPr lang="th-TH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แบ่งตามประเภทการใช้งาน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204101 Introduction to Computer</a:t>
            </a:r>
            <a:endParaRPr lang="th-TH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Super Computer </a:t>
            </a:r>
          </a:p>
          <a:p>
            <a:r>
              <a:rPr lang="it-IT" dirty="0"/>
              <a:t>Mainframe </a:t>
            </a:r>
          </a:p>
          <a:p>
            <a:r>
              <a:rPr lang="it-IT" dirty="0"/>
              <a:t>Minicomputer </a:t>
            </a:r>
          </a:p>
          <a:p>
            <a:r>
              <a:rPr lang="it-IT" dirty="0"/>
              <a:t>Microcomputer </a:t>
            </a:r>
          </a:p>
          <a:p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แบ่งตามขนาด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204101 Introduction to Computer</a:t>
            </a:r>
            <a:endParaRPr lang="th-TH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/>
              <a:t>บิต </a:t>
            </a:r>
            <a:r>
              <a:rPr lang="en-US" sz="3200" dirty="0" smtClean="0"/>
              <a:t>(Bit) </a:t>
            </a:r>
            <a:r>
              <a:rPr lang="th-TH" sz="3200" dirty="0"/>
              <a:t>คือ </a:t>
            </a:r>
            <a:r>
              <a:rPr lang="th-TH" sz="3200" dirty="0" smtClean="0"/>
              <a:t>หน่วยข้อมูลที่</a:t>
            </a:r>
            <a:r>
              <a:rPr lang="th-TH" sz="3200" dirty="0"/>
              <a:t>เล็ก</a:t>
            </a:r>
            <a:r>
              <a:rPr lang="th-TH" sz="3200" dirty="0" smtClean="0"/>
              <a:t>ที่สุดในระบบคอมพิวเตอร์</a:t>
            </a:r>
          </a:p>
          <a:p>
            <a:pPr lvl="1"/>
            <a:r>
              <a:rPr lang="th-TH" sz="2800" dirty="0" smtClean="0"/>
              <a:t>ย่อ</a:t>
            </a:r>
            <a:r>
              <a:rPr lang="th-TH" sz="2800" dirty="0"/>
              <a:t>มาจาก </a:t>
            </a:r>
            <a:r>
              <a:rPr lang="en-US" sz="2800" dirty="0"/>
              <a:t>Binary </a:t>
            </a:r>
            <a:r>
              <a:rPr lang="en-US" sz="2800" dirty="0" smtClean="0"/>
              <a:t>Digit</a:t>
            </a:r>
            <a:endParaRPr lang="th-TH" sz="2800" dirty="0" smtClean="0"/>
          </a:p>
          <a:p>
            <a:pPr lvl="1"/>
            <a:r>
              <a:rPr lang="th-TH" sz="2800" dirty="0" smtClean="0"/>
              <a:t>นิยมแทนด้วยเลข 0 และ 1</a:t>
            </a:r>
          </a:p>
          <a:p>
            <a:pPr lvl="1"/>
            <a:r>
              <a:rPr lang="th-TH" sz="2800" dirty="0" smtClean="0"/>
              <a:t>ในระบบคอมพิวเตอร์จะใช้แรงดันไฟฟ้าในวงจรในการแสดง บิต 0 และ บิต 1</a:t>
            </a:r>
            <a:endParaRPr lang="en-US" sz="2800" dirty="0"/>
          </a:p>
          <a:p>
            <a:r>
              <a:rPr lang="th-TH" sz="3200" dirty="0"/>
              <a:t>ไบต์ </a:t>
            </a:r>
            <a:r>
              <a:rPr lang="en-US" sz="3200" dirty="0" smtClean="0"/>
              <a:t>(Byte</a:t>
            </a:r>
            <a:r>
              <a:rPr lang="en-US" sz="3200" dirty="0"/>
              <a:t>) </a:t>
            </a:r>
            <a:r>
              <a:rPr lang="th-TH" sz="3200" dirty="0"/>
              <a:t>คือ กลุ่มของบิต จำนวน 8 บิต  </a:t>
            </a:r>
            <a:endParaRPr lang="en-US" sz="3200" dirty="0" smtClean="0"/>
          </a:p>
          <a:p>
            <a:pPr lvl="1"/>
            <a:r>
              <a:rPr lang="th-TH" sz="2800" dirty="0" smtClean="0"/>
              <a:t>ใช้</a:t>
            </a:r>
            <a:r>
              <a:rPr lang="th-TH" sz="2800" dirty="0"/>
              <a:t>เข้ารหัสแทน อักษร หรือ ตัวเลข 1 ตัว และนิยมใช้เป็นหน่วย</a:t>
            </a:r>
            <a:r>
              <a:rPr lang="th-TH" sz="2800" dirty="0" smtClean="0"/>
              <a:t>วัดขนาดของข้อมูล</a:t>
            </a:r>
            <a:endParaRPr lang="th-TH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note: Bit and Byte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204101 Introduction to Computer</a:t>
            </a:r>
            <a:endParaRPr lang="th-TH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 Byte     </a:t>
            </a:r>
            <a:r>
              <a:rPr lang="th-TH" sz="3200" dirty="0" smtClean="0"/>
              <a:t>	</a:t>
            </a:r>
            <a:r>
              <a:rPr lang="en-US" sz="3200" dirty="0" smtClean="0"/>
              <a:t>=    </a:t>
            </a:r>
            <a:r>
              <a:rPr lang="th-TH" sz="3200" dirty="0" smtClean="0"/>
              <a:t>	</a:t>
            </a:r>
            <a:r>
              <a:rPr lang="en-US" sz="3200" dirty="0" smtClean="0"/>
              <a:t>8  </a:t>
            </a:r>
            <a:r>
              <a:rPr lang="th-TH" sz="3200" dirty="0" smtClean="0"/>
              <a:t>  </a:t>
            </a:r>
            <a:r>
              <a:rPr lang="en-US" sz="3200" dirty="0" smtClean="0"/>
              <a:t>Bit</a:t>
            </a:r>
            <a:endParaRPr lang="en-US" sz="3200" dirty="0"/>
          </a:p>
          <a:p>
            <a:r>
              <a:rPr lang="en-US" sz="3200" dirty="0" smtClean="0"/>
              <a:t>1 Kilobyte   </a:t>
            </a:r>
            <a:r>
              <a:rPr lang="th-TH" sz="3200" dirty="0" smtClean="0"/>
              <a:t> </a:t>
            </a:r>
            <a:r>
              <a:rPr lang="en-US" sz="3200" dirty="0" smtClean="0"/>
              <a:t>=    </a:t>
            </a:r>
            <a:r>
              <a:rPr lang="th-TH" sz="3200" dirty="0" smtClean="0"/>
              <a:t>	</a:t>
            </a:r>
            <a:r>
              <a:rPr lang="en-US" sz="3200" dirty="0" smtClean="0"/>
              <a:t>2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</a:t>
            </a:r>
            <a:r>
              <a:rPr lang="th-TH" sz="3200" dirty="0"/>
              <a:t> </a:t>
            </a:r>
            <a:r>
              <a:rPr lang="en-US" sz="3200" dirty="0" smtClean="0"/>
              <a:t>Byte </a:t>
            </a:r>
            <a:r>
              <a:rPr lang="th-TH" sz="3200" dirty="0" smtClean="0"/>
              <a:t>  </a:t>
            </a:r>
            <a:r>
              <a:rPr lang="en-US" sz="3200" dirty="0" smtClean="0"/>
              <a:t>= 1024 </a:t>
            </a:r>
            <a:r>
              <a:rPr lang="en-US" sz="3200" dirty="0"/>
              <a:t>Byte</a:t>
            </a:r>
          </a:p>
          <a:p>
            <a:r>
              <a:rPr lang="en-US" sz="3200" dirty="0" smtClean="0"/>
              <a:t>1 Megabyte  =</a:t>
            </a:r>
            <a:r>
              <a:rPr lang="th-TH" sz="3200" dirty="0" smtClean="0"/>
              <a:t>	</a:t>
            </a:r>
            <a:r>
              <a:rPr lang="en-US" sz="3200" dirty="0" smtClean="0"/>
              <a:t>2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 </a:t>
            </a:r>
            <a:r>
              <a:rPr lang="en-US" sz="3200" dirty="0"/>
              <a:t>Kbyte</a:t>
            </a:r>
          </a:p>
          <a:p>
            <a:r>
              <a:rPr lang="en-US" sz="3200" dirty="0" smtClean="0"/>
              <a:t>1 Gigabyte   </a:t>
            </a:r>
            <a:r>
              <a:rPr lang="en-US" sz="3200" dirty="0"/>
              <a:t>=    </a:t>
            </a:r>
            <a:r>
              <a:rPr lang="th-TH" sz="3200" dirty="0" smtClean="0"/>
              <a:t>	</a:t>
            </a:r>
            <a:r>
              <a:rPr lang="en-US" sz="3200" dirty="0" smtClean="0"/>
              <a:t>2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 </a:t>
            </a:r>
            <a:r>
              <a:rPr lang="en-US" sz="3200" dirty="0"/>
              <a:t>Mbyte</a:t>
            </a:r>
          </a:p>
          <a:p>
            <a:r>
              <a:rPr lang="en-US" sz="3200" dirty="0" smtClean="0"/>
              <a:t>1 Terabyte   </a:t>
            </a:r>
            <a:r>
              <a:rPr lang="en-US" sz="3200" dirty="0"/>
              <a:t>=    </a:t>
            </a:r>
            <a:r>
              <a:rPr lang="th-TH" sz="3200" dirty="0" smtClean="0"/>
              <a:t>	</a:t>
            </a:r>
            <a:r>
              <a:rPr lang="en-US" sz="3200" dirty="0" smtClean="0"/>
              <a:t>2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 </a:t>
            </a:r>
            <a:r>
              <a:rPr lang="en-US" sz="3200" dirty="0" err="1"/>
              <a:t>Gbyte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หน่วยวัดขนาดของข้อมูล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204101 Introduction to Computer</a:t>
            </a:r>
            <a:endParaRPr lang="th-TH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sz="2800" dirty="0"/>
              <a:t>มีหน่วยความจำขนาดใหญ่</a:t>
            </a:r>
          </a:p>
          <a:p>
            <a:r>
              <a:rPr lang="th-TH" sz="2800" dirty="0"/>
              <a:t>ประมวลผลได้รวดเร็ว</a:t>
            </a:r>
          </a:p>
          <a:p>
            <a:r>
              <a:rPr lang="th-TH" sz="2800" dirty="0"/>
              <a:t>ประสิทธิภาพสูง</a:t>
            </a:r>
          </a:p>
          <a:p>
            <a:r>
              <a:rPr lang="th-TH" sz="2800" dirty="0"/>
              <a:t>ราคาแพง</a:t>
            </a:r>
          </a:p>
          <a:p>
            <a:r>
              <a:rPr lang="th-TH" sz="2800" dirty="0"/>
              <a:t>ใช้ในงานที่มีการคำนวณที่ซับซ้อน เช่น การวิจัยทางด้านวิทยาศาสตร์และวิศวกรรม การพยากรณ์อากาศ การสื่อสารผ่านดาวเทียม การยิงขีปนาวุธ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06" y="1853632"/>
            <a:ext cx="3897694" cy="25811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204101 Introduction to Computer</a:t>
            </a:r>
            <a:endParaRPr lang="th-TH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9715" y="4709241"/>
            <a:ext cx="258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IBM Blue Gene 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408</TotalTime>
  <Words>2072</Words>
  <Application>Microsoft Office PowerPoint</Application>
  <PresentationFormat>On-screen Show (4:3)</PresentationFormat>
  <Paragraphs>383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Angsana New</vt:lpstr>
      <vt:lpstr>AngsanaUPC</vt:lpstr>
      <vt:lpstr>Arial</vt:lpstr>
      <vt:lpstr>Browallia New</vt:lpstr>
      <vt:lpstr>BrowalliaUPC</vt:lpstr>
      <vt:lpstr>Calibri</vt:lpstr>
      <vt:lpstr>Cordia New</vt:lpstr>
      <vt:lpstr>Tahoma</vt:lpstr>
      <vt:lpstr>Times New Roman</vt:lpstr>
      <vt:lpstr>Beamer</vt:lpstr>
      <vt:lpstr>Lecture 1: Computer System</vt:lpstr>
      <vt:lpstr>Computer System</vt:lpstr>
      <vt:lpstr>การแบ่งประเภทของคอมพิวเตอร์</vt:lpstr>
      <vt:lpstr>แบ่งตามลักษณะของข้อมูล</vt:lpstr>
      <vt:lpstr>แบ่งตามประเภทการใช้งาน</vt:lpstr>
      <vt:lpstr>แบ่งตามขนาด</vt:lpstr>
      <vt:lpstr>Side note: Bit and Byte</vt:lpstr>
      <vt:lpstr>หน่วยวัดขนาดของข้อมูล</vt:lpstr>
      <vt:lpstr>Supercomputer</vt:lpstr>
      <vt:lpstr>List of Current Supercomputers  (June 2015)</vt:lpstr>
      <vt:lpstr>Mainframe</vt:lpstr>
      <vt:lpstr>Minicomputer</vt:lpstr>
      <vt:lpstr>Microcomputer</vt:lpstr>
      <vt:lpstr>Computer Hardware</vt:lpstr>
      <vt:lpstr>Input Units (1/4)</vt:lpstr>
      <vt:lpstr>Input Units (2/4)</vt:lpstr>
      <vt:lpstr>Input Units (3/4)</vt:lpstr>
      <vt:lpstr>Input Units (4/4)</vt:lpstr>
      <vt:lpstr>Output Units (1/2) </vt:lpstr>
      <vt:lpstr>Output Units (2/2)</vt:lpstr>
      <vt:lpstr>Central Processing Unit</vt:lpstr>
      <vt:lpstr>Inside a CPU</vt:lpstr>
      <vt:lpstr>Registers</vt:lpstr>
      <vt:lpstr>Memory Unit and Storage</vt:lpstr>
      <vt:lpstr>Main Memory</vt:lpstr>
      <vt:lpstr>Secondary Memory and Storage</vt:lpstr>
      <vt:lpstr>Off-line Storage</vt:lpstr>
      <vt:lpstr>SSD VS HDD </vt:lpstr>
      <vt:lpstr>Global view of computer hardware</vt:lpstr>
      <vt:lpstr>Software</vt:lpstr>
      <vt:lpstr>Machine Language</vt:lpstr>
      <vt:lpstr>Assembly Language</vt:lpstr>
      <vt:lpstr>High-level Language</vt:lpstr>
      <vt:lpstr>Language Translators</vt:lpstr>
      <vt:lpstr>Assembler</vt:lpstr>
      <vt:lpstr>Interpreter and Compiler</vt:lpstr>
      <vt:lpstr>Fourth Generation Language</vt:lpstr>
      <vt:lpstr>Types of Software</vt:lpstr>
      <vt:lpstr>Global View of Computer System </vt:lpstr>
      <vt:lpstr>Peopleware</vt:lpstr>
      <vt:lpstr>This Lecture in Exam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Computer System</dc:title>
  <dc:creator>jkm</dc:creator>
  <cp:lastModifiedBy>Comp</cp:lastModifiedBy>
  <cp:revision>115</cp:revision>
  <dcterms:created xsi:type="dcterms:W3CDTF">2015-07-27T03:41:58Z</dcterms:created>
  <dcterms:modified xsi:type="dcterms:W3CDTF">2015-08-13T04:33:07Z</dcterms:modified>
</cp:coreProperties>
</file>