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304" r:id="rId3"/>
    <p:sldId id="305" r:id="rId4"/>
    <p:sldId id="309" r:id="rId5"/>
    <p:sldId id="306" r:id="rId6"/>
    <p:sldId id="308" r:id="rId7"/>
    <p:sldId id="269" r:id="rId8"/>
    <p:sldId id="310" r:id="rId9"/>
    <p:sldId id="313" r:id="rId10"/>
    <p:sldId id="314" r:id="rId11"/>
    <p:sldId id="315" r:id="rId12"/>
    <p:sldId id="316" r:id="rId13"/>
    <p:sldId id="265" r:id="rId14"/>
    <p:sldId id="307" r:id="rId15"/>
    <p:sldId id="318" r:id="rId16"/>
    <p:sldId id="317" r:id="rId17"/>
    <p:sldId id="319" r:id="rId18"/>
    <p:sldId id="303" r:id="rId19"/>
    <p:sldId id="320" r:id="rId20"/>
    <p:sldId id="321" r:id="rId21"/>
    <p:sldId id="322" r:id="rId22"/>
    <p:sldId id="311" r:id="rId23"/>
    <p:sldId id="324" r:id="rId24"/>
    <p:sldId id="32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030A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91" autoAdjust="0"/>
    <p:restoredTop sz="87529" autoAdjust="0"/>
  </p:normalViewPr>
  <p:slideViewPr>
    <p:cSldViewPr snapToGrid="0">
      <p:cViewPr varScale="1">
        <p:scale>
          <a:sx n="101" d="100"/>
          <a:sy n="101" d="100"/>
        </p:scale>
        <p:origin x="714" y="11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B36F8-971D-4D81-86AC-2C782634F407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0F08-5B17-47A1-978C-BBB9446701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8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0F08-5B17-47A1-978C-BBB9446701C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92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ซับซ้อนเกินความจำเป็น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0F08-5B17-47A1-978C-BBB9446701C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6525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0F08-5B17-47A1-978C-BBB9446701C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84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0F08-5B17-47A1-978C-BBB9446701C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1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0F08-5B17-47A1-978C-BBB9446701C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3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/>
              <a:t>อาจจะต้องใบ้ว่า ให้แทรกการตรวจเข้าไปใน</a:t>
            </a:r>
            <a:r>
              <a:rPr lang="th-TH" baseline="0" dirty="0"/>
              <a:t> </a:t>
            </a:r>
            <a:r>
              <a:rPr lang="en-US" baseline="0" dirty="0"/>
              <a:t>flowchart </a:t>
            </a:r>
            <a:r>
              <a:rPr lang="th-TH" baseline="0" dirty="0"/>
              <a:t>อันแรกเลย</a:t>
            </a: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AD0F08-5B17-47A1-978C-BBB9446701C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7535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1295400"/>
            <a:ext cx="10972800" cy="205740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Computer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Science, CMU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1447800"/>
            <a:ext cx="10363200" cy="838200"/>
          </a:xfrm>
        </p:spPr>
        <p:txBody>
          <a:bodyPr/>
          <a:lstStyle>
            <a:lvl1pPr>
              <a:defRPr sz="4800" baseline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600" y="2667000"/>
            <a:ext cx="8534400" cy="533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Browallia New" panose="020B0604020202020204" pitchFamily="34" charset="-34"/>
                <a:cs typeface="Browallia New" panose="020B0604020202020204" pitchFamily="34" charset="-34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6"/>
            <a:ext cx="1428751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68AB8ADC-E700-4E0C-8393-C0A0CEC15347}" type="datetime1">
              <a:rPr lang="en-US" smtClean="0"/>
              <a:t>5/5/2021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572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8000" y="6492876"/>
            <a:ext cx="1524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5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81A25C-37F6-4FF0-8AA9-0566E776C646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908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004C4B-431F-4B6E-A982-3DBF12BBB11F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95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Computer</a:t>
            </a:r>
            <a:r>
              <a:rPr lang="en-US" sz="1200" kern="1200" baseline="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 Science, CMU</a:t>
            </a:r>
            <a:endParaRPr lang="en-US" sz="1200" kern="1200" dirty="0">
              <a:solidFill>
                <a:schemeClr val="bg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066801"/>
            <a:ext cx="111760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1" y="6492876"/>
            <a:ext cx="1428751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F2BBE229-3172-44A1-B82D-79E105C8D7BA}" type="datetime1">
              <a:rPr lang="en-US" smtClean="0"/>
              <a:t>5/5/2021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C35BA-17F8-4599-8484-15622D955CF9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2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8" name="TextBox 7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Computer</a:t>
            </a:r>
            <a:r>
              <a:rPr lang="en-US" sz="1200" kern="1200" baseline="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 Science, CMU</a:t>
            </a:r>
            <a:endParaRPr lang="en-US" sz="1200" kern="1200" dirty="0">
              <a:solidFill>
                <a:schemeClr val="bg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066801"/>
            <a:ext cx="56896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066801"/>
            <a:ext cx="56896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C346AD8F-62D4-4D7E-95A0-0AF4BD4D5568}" type="datetime1">
              <a:rPr lang="en-US" smtClean="0"/>
              <a:t>5/5/2021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9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TextBox 9"/>
          <p:cNvSpPr txBox="1"/>
          <p:nvPr/>
        </p:nvSpPr>
        <p:spPr>
          <a:xfrm>
            <a:off x="1428752" y="6488114"/>
            <a:ext cx="4667249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120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Computer</a:t>
            </a:r>
            <a:r>
              <a:rPr lang="en-US" sz="1200" kern="1200" baseline="0" dirty="0">
                <a:solidFill>
                  <a:schemeClr val="bg1"/>
                </a:solidFill>
                <a:latin typeface="Arial" charset="0"/>
                <a:ea typeface="+mn-ea"/>
                <a:cs typeface="Arial" charset="0"/>
              </a:rPr>
              <a:t> Science, CMU</a:t>
            </a:r>
            <a:endParaRPr lang="en-US" sz="1200" kern="1200" dirty="0">
              <a:solidFill>
                <a:schemeClr val="bg1"/>
              </a:solidFill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990600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676401"/>
            <a:ext cx="5386917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990600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676401"/>
            <a:ext cx="5389033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7856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5C0FF925-C40D-4628-8DBF-7F07BB548F7E}" type="datetime1">
              <a:rPr lang="en-US" smtClean="0"/>
              <a:t>5/5/2021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52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1887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422400" y="6477000"/>
            <a:ext cx="4673600" cy="381000"/>
          </a:xfrm>
        </p:spPr>
        <p:txBody>
          <a:bodyPr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None/>
              <a:defRPr lang="en-US"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Computer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Science, CMU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6BFB9808-696D-4724-8FA4-7D9E31636B78}" type="datetime1">
              <a:rPr lang="en-US" smtClean="0"/>
              <a:t>5/5/2021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6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0" y="6477000"/>
            <a:ext cx="6096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6096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422400" y="6477000"/>
            <a:ext cx="4673600" cy="381000"/>
          </a:xfrm>
        </p:spPr>
        <p:txBody>
          <a:bodyPr anchor="ctr">
            <a:normAutofit/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buNone/>
              <a:defRPr lang="en-US" sz="12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Computer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Science, CMU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CCAE0013-3D42-4BDF-8673-5AAA7365290B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6096000" y="6492876"/>
            <a:ext cx="46736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10769600" y="6492876"/>
            <a:ext cx="14224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6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9FBA41-21AF-4BBD-A959-6910B5CC134D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7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BFC063-46DB-4F83-BBEA-35AF92D9A0A6}" type="datetime1">
              <a:rPr lang="en-US" smtClean="0"/>
              <a:t>5/5/2021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578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E90282FE-53AB-46C5-B18A-BB8AFD3EA865}" type="datetime1">
              <a:rPr lang="en-US" smtClean="0"/>
              <a:t>5/5/2021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8FB6473C-B42C-4FB8-82C2-4BE2BADB3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61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Browallia New" panose="020B0604020202020204" pitchFamily="34" charset="-34"/>
          <a:ea typeface="+mj-ea"/>
          <a:cs typeface="Browallia New" panose="020B0604020202020204" pitchFamily="34" charset="-34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latin typeface="Browallia New" panose="020B0604020202020204" pitchFamily="34" charset="-34"/>
          <a:ea typeface="+mn-ea"/>
          <a:cs typeface="Browallia New" panose="020B0604020202020204" pitchFamily="34" charset="-34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200" kern="1200">
          <a:solidFill>
            <a:schemeClr val="tx1"/>
          </a:solidFill>
          <a:latin typeface="Browallia New" panose="020B0604020202020204" pitchFamily="34" charset="-34"/>
          <a:ea typeface="+mn-ea"/>
          <a:cs typeface="Browallia New" panose="020B0604020202020204" pitchFamily="34" charset="-34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Browallia New" panose="020B0604020202020204" pitchFamily="34" charset="-34"/>
          <a:ea typeface="+mn-ea"/>
          <a:cs typeface="Browallia New" panose="020B0604020202020204" pitchFamily="34" charset="-34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Browallia New" panose="020B0604020202020204" pitchFamily="34" charset="-34"/>
          <a:ea typeface="+mn-ea"/>
          <a:cs typeface="Browallia New" panose="020B0604020202020204" pitchFamily="34" charset="-34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chemeClr val="tx1"/>
          </a:solidFill>
          <a:latin typeface="Browallia New" panose="020B0604020202020204" pitchFamily="34" charset="-34"/>
          <a:ea typeface="+mn-ea"/>
          <a:cs typeface="Browallia New" panose="020B0604020202020204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432" y="1724247"/>
            <a:ext cx="10363200" cy="838200"/>
          </a:xfrm>
        </p:spPr>
        <p:txBody>
          <a:bodyPr>
            <a:normAutofit fontScale="90000"/>
          </a:bodyPr>
          <a:lstStyle/>
          <a:p>
            <a:r>
              <a:rPr lang="th-TH" dirty="0"/>
              <a:t>การแสดงขั้นตอนวิธีด้วยผังงานหรือรหัสเทียม</a:t>
            </a:r>
            <a:br>
              <a:rPr lang="en-US" dirty="0"/>
            </a:br>
            <a:r>
              <a:rPr lang="en-US" dirty="0"/>
              <a:t>Flowchart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Nested Selection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16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066801"/>
            <a:ext cx="5632893" cy="5059363"/>
          </a:xfrm>
        </p:spPr>
        <p:txBody>
          <a:bodyPr/>
          <a:lstStyle/>
          <a:p>
            <a:r>
              <a:rPr lang="th-TH" dirty="0"/>
              <a:t>จะซับซ้อนน้อยลงมาก ถ้าสามารถเขียนในรูปทางขวาได้</a:t>
            </a:r>
            <a:endParaRPr lang="en-US" dirty="0"/>
          </a:p>
          <a:p>
            <a:r>
              <a:rPr lang="th-TH" dirty="0"/>
              <a:t>จะทำได้อย่างไร</a:t>
            </a:r>
            <a:r>
              <a:rPr lang="en-US" dirty="0"/>
              <a:t>?</a:t>
            </a:r>
          </a:p>
          <a:p>
            <a:r>
              <a:rPr lang="th-TH" dirty="0"/>
              <a:t>ต้องมาดูเงื่อนไขอีกที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ดูปัญหาอีกครั้ง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3427" y="149932"/>
            <a:ext cx="7848266" cy="6601741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2676848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เปลี่ยนเงื่อนไขเป็นการเปรียบเทียบแบบตรรกะ</a:t>
            </a:r>
          </a:p>
          <a:p>
            <a:r>
              <a:rPr lang="th-TH" dirty="0"/>
              <a:t>ถ้าได้เลขในช่วง</a:t>
            </a:r>
            <a:r>
              <a:rPr lang="en-US" dirty="0"/>
              <a:t> 45-55 </a:t>
            </a:r>
            <a:r>
              <a:rPr lang="th-TH" dirty="0"/>
              <a:t>จะได้รางวัลที่ </a:t>
            </a:r>
            <a:r>
              <a:rPr lang="en-US" dirty="0"/>
              <a:t>1</a:t>
            </a:r>
            <a:endParaRPr lang="th-TH" dirty="0"/>
          </a:p>
          <a:p>
            <a:pPr lvl="1"/>
            <a:r>
              <a:rPr lang="en-US" i="1" dirty="0">
                <a:latin typeface="Times New Roman" panose="02020603050405020304" pitchFamily="18" charset="0"/>
              </a:rPr>
              <a:t>45 </a:t>
            </a:r>
            <a:r>
              <a:rPr lang="th-TH" i="1" dirty="0">
                <a:latin typeface="Times New Roman" panose="02020603050405020304" pitchFamily="18" charset="0"/>
              </a:rPr>
              <a:t>≤ </a:t>
            </a:r>
            <a:r>
              <a:rPr lang="en-US" i="1" dirty="0">
                <a:latin typeface="Times New Roman" panose="02020603050405020304" pitchFamily="18" charset="0"/>
              </a:rPr>
              <a:t>x</a:t>
            </a:r>
            <a:r>
              <a:rPr lang="th-TH" i="1" dirty="0">
                <a:latin typeface="Times New Roman" panose="02020603050405020304" pitchFamily="18" charset="0"/>
              </a:rPr>
              <a:t> ≤</a:t>
            </a:r>
            <a:r>
              <a:rPr lang="en-US" i="1" dirty="0">
                <a:latin typeface="Times New Roman" panose="02020603050405020304" pitchFamily="18" charset="0"/>
              </a:rPr>
              <a:t> 55, </a:t>
            </a:r>
            <a:r>
              <a:rPr lang="th-TH" dirty="0">
                <a:latin typeface="Times New Roman" panose="02020603050405020304" pitchFamily="18" charset="0"/>
              </a:rPr>
              <a:t>เมื่อเปลี่ยนให้ใช้กับภาษา </a:t>
            </a:r>
            <a:r>
              <a:rPr lang="en-US" dirty="0">
                <a:latin typeface="Times New Roman" panose="02020603050405020304" pitchFamily="18" charset="0"/>
              </a:rPr>
              <a:t>python </a:t>
            </a:r>
            <a:r>
              <a:rPr lang="th-TH" dirty="0">
                <a:latin typeface="Times New Roman" panose="02020603050405020304" pitchFamily="18" charset="0"/>
              </a:rPr>
              <a:t>ได้ จะได้</a:t>
            </a:r>
          </a:p>
          <a:p>
            <a:pPr lvl="1"/>
            <a:r>
              <a:rPr lang="en-US" dirty="0">
                <a:latin typeface="Times New Roman" panose="02020603050405020304" pitchFamily="18" charset="0"/>
              </a:rPr>
              <a:t>45 &lt;= x  and x &lt;= 55</a:t>
            </a:r>
            <a:endParaRPr lang="th-TH" dirty="0"/>
          </a:p>
          <a:p>
            <a:pPr marL="0" indent="0">
              <a:buNone/>
            </a:pPr>
            <a:endParaRPr lang="en-US" dirty="0"/>
          </a:p>
          <a:p>
            <a:r>
              <a:rPr lang="th-TH" dirty="0"/>
              <a:t>แต่ถ้าได้เลขในช่วง</a:t>
            </a:r>
            <a:r>
              <a:rPr lang="en-US" dirty="0"/>
              <a:t> 15-30 </a:t>
            </a:r>
            <a:r>
              <a:rPr lang="th-TH" dirty="0"/>
              <a:t>หรือ </a:t>
            </a:r>
            <a:r>
              <a:rPr lang="en-US" dirty="0"/>
              <a:t>75-90 </a:t>
            </a:r>
            <a:r>
              <a:rPr lang="th-TH" dirty="0"/>
              <a:t>จะได้รางวัลที่ </a:t>
            </a:r>
            <a:r>
              <a:rPr lang="en-US" dirty="0"/>
              <a:t>2</a:t>
            </a:r>
          </a:p>
          <a:p>
            <a:pPr lvl="1"/>
            <a:r>
              <a:rPr lang="en-US" i="1" dirty="0">
                <a:latin typeface="Times New Roman" panose="02020603050405020304" pitchFamily="18" charset="0"/>
              </a:rPr>
              <a:t>15 </a:t>
            </a:r>
            <a:r>
              <a:rPr lang="th-TH" i="1" dirty="0">
                <a:latin typeface="Times New Roman" panose="02020603050405020304" pitchFamily="18" charset="0"/>
              </a:rPr>
              <a:t>≤ </a:t>
            </a:r>
            <a:r>
              <a:rPr lang="en-US" i="1" dirty="0">
                <a:latin typeface="Times New Roman" panose="02020603050405020304" pitchFamily="18" charset="0"/>
              </a:rPr>
              <a:t>x</a:t>
            </a:r>
            <a:r>
              <a:rPr lang="th-TH" i="1" dirty="0">
                <a:latin typeface="Times New Roman" panose="02020603050405020304" pitchFamily="18" charset="0"/>
              </a:rPr>
              <a:t> ≤</a:t>
            </a:r>
            <a:r>
              <a:rPr lang="en-US" i="1" dirty="0">
                <a:latin typeface="Times New Roman" panose="02020603050405020304" pitchFamily="18" charset="0"/>
              </a:rPr>
              <a:t> 30 </a:t>
            </a:r>
            <a:r>
              <a:rPr lang="th-TH" dirty="0">
                <a:latin typeface="Times New Roman" panose="02020603050405020304" pitchFamily="18" charset="0"/>
              </a:rPr>
              <a:t>หรือ </a:t>
            </a:r>
            <a:r>
              <a:rPr lang="en-US" i="1" dirty="0">
                <a:latin typeface="Times New Roman" panose="02020603050405020304" pitchFamily="18" charset="0"/>
              </a:rPr>
              <a:t>75 </a:t>
            </a:r>
            <a:r>
              <a:rPr lang="th-TH" i="1" dirty="0">
                <a:latin typeface="Times New Roman" panose="02020603050405020304" pitchFamily="18" charset="0"/>
              </a:rPr>
              <a:t>≤ </a:t>
            </a:r>
            <a:r>
              <a:rPr lang="en-US" i="1" dirty="0">
                <a:latin typeface="Times New Roman" panose="02020603050405020304" pitchFamily="18" charset="0"/>
              </a:rPr>
              <a:t>x</a:t>
            </a:r>
            <a:r>
              <a:rPr lang="th-TH" i="1" dirty="0">
                <a:latin typeface="Times New Roman" panose="02020603050405020304" pitchFamily="18" charset="0"/>
              </a:rPr>
              <a:t> ≤</a:t>
            </a:r>
            <a:r>
              <a:rPr lang="en-US" i="1" dirty="0">
                <a:latin typeface="Times New Roman" panose="02020603050405020304" pitchFamily="18" charset="0"/>
              </a:rPr>
              <a:t> </a:t>
            </a:r>
            <a:r>
              <a:rPr lang="en-US" i="1">
                <a:latin typeface="Times New Roman" panose="02020603050405020304" pitchFamily="18" charset="0"/>
              </a:rPr>
              <a:t>90 </a:t>
            </a:r>
          </a:p>
          <a:p>
            <a:pPr lvl="1"/>
            <a:r>
              <a:rPr lang="en-US">
                <a:latin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</a:rPr>
              <a:t>15 &lt;= x and x &lt;= 30) or (75 &lt;= x and x &lt;= 90)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ดูปัญหาอีกครั้ง </a:t>
            </a:r>
            <a:r>
              <a:rPr lang="en-US" dirty="0"/>
              <a:t>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667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</a:t>
            </a:r>
            <a:r>
              <a:rPr lang="th-TH" dirty="0"/>
              <a:t>ใหม่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7084" y="144008"/>
            <a:ext cx="7147400" cy="6649632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224619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จงรับเลขจำนวนเต็มเข้ามา </a:t>
            </a:r>
            <a:r>
              <a:rPr lang="en-US" dirty="0"/>
              <a:t>1 </a:t>
            </a:r>
            <a:r>
              <a:rPr lang="th-TH" dirty="0"/>
              <a:t>จำนวน</a:t>
            </a:r>
            <a:r>
              <a:rPr lang="en-US" dirty="0"/>
              <a:t> </a:t>
            </a:r>
            <a:r>
              <a:rPr lang="th-TH" dirty="0"/>
              <a:t>แล้ว</a:t>
            </a:r>
            <a:r>
              <a:rPr lang="en-US" dirty="0"/>
              <a:t>:</a:t>
            </a:r>
          </a:p>
          <a:p>
            <a:pPr lvl="1"/>
            <a:r>
              <a:rPr lang="th-TH" dirty="0"/>
              <a:t>ถ้า ตัวเลขมีค่ามากกว่าศูนย์ </a:t>
            </a:r>
          </a:p>
          <a:p>
            <a:pPr lvl="2"/>
            <a:r>
              <a:rPr lang="th-TH" dirty="0"/>
              <a:t>แล้วหารสองลงตัวให้ แสดงค่าตัวเลขออกมาทันที</a:t>
            </a:r>
          </a:p>
          <a:p>
            <a:pPr lvl="2"/>
            <a:r>
              <a:rPr lang="th-TH" dirty="0"/>
              <a:t>แต่ถ้าหารสองไม่ลงตัว ให้บวกหนึ่งเข้ากับตัวเลขแล้วแสดงค่าใหม่</a:t>
            </a:r>
          </a:p>
          <a:p>
            <a:pPr lvl="1"/>
            <a:r>
              <a:rPr lang="th-TH" dirty="0"/>
              <a:t>แต่ถ้า ตัวเลขมีค่าน้อยกว่าศูนย์</a:t>
            </a:r>
          </a:p>
          <a:p>
            <a:pPr lvl="2"/>
            <a:r>
              <a:rPr lang="th-TH" dirty="0"/>
              <a:t>แล้วหารสองไม่ลงตัวให้ แสดงค่าตัวเลขออกมาทันที</a:t>
            </a:r>
          </a:p>
          <a:p>
            <a:pPr lvl="2"/>
            <a:r>
              <a:rPr lang="th-TH" dirty="0"/>
              <a:t>แต่ถ้าหารสองลงตัว ให้บวกหนึ่งเข้ากับตัวเลขแล้วแสดงค่าใหม่</a:t>
            </a:r>
          </a:p>
          <a:p>
            <a:pPr lvl="1"/>
            <a:r>
              <a:rPr lang="th-TH" dirty="0"/>
              <a:t>ในกรณีที่ไม่ใช่ทั้งคู่ ให้แสดงค่าตัวเลขออกมาทันที</a:t>
            </a:r>
          </a:p>
          <a:p>
            <a:r>
              <a:rPr lang="th-TH" dirty="0"/>
              <a:t>จะเขียน </a:t>
            </a:r>
            <a:r>
              <a:rPr lang="en-US" dirty="0"/>
              <a:t>flowchart </a:t>
            </a:r>
            <a:r>
              <a:rPr lang="th-TH" dirty="0"/>
              <a:t>อย่างไร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z="4400" dirty="0">
                <a:latin typeface="+mj-lt"/>
                <a:cs typeface="+mj-cs"/>
              </a:rPr>
              <a:t>ถ้ามีการตัดสินใจที่ใช้การเปรียบเทียบ</a:t>
            </a:r>
            <a:r>
              <a:rPr lang="th-TH" sz="4400" kern="1200" dirty="0">
                <a:effectLst/>
                <a:latin typeface="+mj-lt"/>
                <a:cs typeface="+mj-cs"/>
              </a:rPr>
              <a:t>มากกว่าหนึ่งครั้ง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8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SzPct val="100000"/>
              <a:buFont typeface="+mj-lt"/>
              <a:buAutoNum type="arabicPeriod"/>
            </a:pPr>
            <a:r>
              <a:rPr lang="th-TH" dirty="0"/>
              <a:t>เขียนเงื่อนไขส่วนที่จะต้องทำการเปรียบเทียบก่อน</a:t>
            </a:r>
          </a:p>
          <a:p>
            <a:pPr marL="742950" indent="-742950">
              <a:buSzPct val="100000"/>
              <a:buFont typeface="+mj-lt"/>
              <a:buAutoNum type="arabicPeriod"/>
            </a:pPr>
            <a:endParaRPr lang="th-TH" dirty="0"/>
          </a:p>
          <a:p>
            <a:pPr marL="742950" indent="-742950">
              <a:buSzPct val="100000"/>
              <a:buFont typeface="+mj-lt"/>
              <a:buAutoNum type="arabicPeriod"/>
            </a:pPr>
            <a:endParaRPr lang="th-TH" dirty="0"/>
          </a:p>
          <a:p>
            <a:pPr marL="742950" indent="-742950">
              <a:buSzPct val="100000"/>
              <a:buFont typeface="+mj-lt"/>
              <a:buAutoNum type="arabicPeriod"/>
            </a:pP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 </a:t>
            </a:r>
            <a:r>
              <a:rPr lang="en-US" dirty="0"/>
              <a:t>Flowchart</a:t>
            </a:r>
            <a:endParaRPr lang="th-T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6586" y="1630326"/>
            <a:ext cx="5899862" cy="4653516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674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SzPct val="100000"/>
              <a:buFont typeface="+mj-lt"/>
              <a:buAutoNum type="arabicPeriod" startAt="2"/>
            </a:pPr>
            <a:r>
              <a:rPr lang="th-TH" dirty="0"/>
              <a:t>แล้วค่อยเขียนการเปรียบเทียบตัวถัดมา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 </a:t>
            </a:r>
            <a:r>
              <a:rPr lang="en-US" dirty="0"/>
              <a:t>Flowchart (</a:t>
            </a:r>
            <a:r>
              <a:rPr lang="th-TH" dirty="0"/>
              <a:t>ต่อ</a:t>
            </a:r>
            <a:r>
              <a:rPr lang="en-US" dirty="0"/>
              <a:t>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303" y="1708905"/>
            <a:ext cx="5622140" cy="472206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219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16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2625" y="74757"/>
            <a:ext cx="9724575" cy="6705884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25936322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sz="4400" dirty="0"/>
              <a:t>การจัด </a:t>
            </a:r>
            <a:r>
              <a:rPr lang="en-US" sz="4400" dirty="0"/>
              <a:t>selection blocks </a:t>
            </a:r>
            <a:r>
              <a:rPr lang="th-TH" sz="4400" dirty="0"/>
              <a:t>ต้องดูว่า</a:t>
            </a:r>
          </a:p>
          <a:p>
            <a:r>
              <a:rPr lang="th-TH" sz="4400" dirty="0"/>
              <a:t>เงื่อนไขครบถ้วนทุกกรณีหรือไม่</a:t>
            </a:r>
          </a:p>
          <a:p>
            <a:r>
              <a:rPr lang="th-TH" sz="4400" dirty="0"/>
              <a:t>แต่ละกรณี เป็นไปตามที่เราต้องการจริง หรือไม่</a:t>
            </a:r>
          </a:p>
          <a:p>
            <a:r>
              <a:rPr lang="th-TH" sz="4400" dirty="0"/>
              <a:t>สามารถลดความซับซ้อนได้หรือไม่ </a:t>
            </a:r>
          </a:p>
          <a:p>
            <a:pPr lvl="1"/>
            <a:r>
              <a:rPr lang="th-TH" sz="4000" dirty="0"/>
              <a:t>ตัวแปร </a:t>
            </a:r>
          </a:p>
          <a:p>
            <a:pPr lvl="1"/>
            <a:r>
              <a:rPr lang="th-TH" sz="4000" dirty="0"/>
              <a:t>ลำดับ </a:t>
            </a:r>
          </a:p>
          <a:p>
            <a:pPr lvl="1"/>
            <a:r>
              <a:rPr lang="th-TH" sz="4000" dirty="0"/>
              <a:t>ตัวเชื่อม</a:t>
            </a:r>
            <a:r>
              <a:rPr lang="en-US" sz="4000" dirty="0"/>
              <a:t> (and or)</a:t>
            </a:r>
            <a:endParaRPr lang="th-TH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สรุป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11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“</a:t>
            </a:r>
            <a:r>
              <a:rPr lang="th-TH" sz="4800" dirty="0"/>
              <a:t>เมื่อไหร่จะถึงสิ้นเดือน</a:t>
            </a:r>
            <a:r>
              <a:rPr lang="en-US" sz="4800" dirty="0"/>
              <a:t>?” (</a:t>
            </a:r>
            <a:r>
              <a:rPr lang="th-TH" sz="4800" dirty="0"/>
              <a:t>ปีนี้</a:t>
            </a:r>
            <a:r>
              <a:rPr lang="en-US" sz="4800" dirty="0"/>
              <a:t>)</a:t>
            </a:r>
          </a:p>
          <a:p>
            <a:endParaRPr lang="en-US" sz="4800" dirty="0"/>
          </a:p>
          <a:p>
            <a:r>
              <a:rPr lang="en-US" sz="4800" dirty="0"/>
              <a:t>Input: ???</a:t>
            </a:r>
          </a:p>
          <a:p>
            <a:r>
              <a:rPr lang="en-US" sz="4800" dirty="0"/>
              <a:t>Output: ???</a:t>
            </a:r>
          </a:p>
          <a:p>
            <a:r>
              <a:rPr lang="en-US" sz="4800" dirty="0"/>
              <a:t>Process: ???</a:t>
            </a:r>
            <a:endParaRPr lang="th-TH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 </a:t>
            </a:r>
            <a:r>
              <a:rPr lang="en-US" dirty="0"/>
              <a:t>1 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804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“</a:t>
            </a:r>
            <a:r>
              <a:rPr lang="th-TH" sz="4800" dirty="0"/>
              <a:t>เมื่อไหร่จะถึงสิ้นเดือน</a:t>
            </a:r>
            <a:r>
              <a:rPr lang="en-US" sz="4800" dirty="0"/>
              <a:t>?”</a:t>
            </a:r>
          </a:p>
          <a:p>
            <a:r>
              <a:rPr lang="en-US" sz="4800" dirty="0"/>
              <a:t>Input: </a:t>
            </a:r>
            <a:r>
              <a:rPr lang="th-TH" sz="4800" dirty="0"/>
              <a:t>เลขจำนวนเต็มสองตัวแสดงวันที่ </a:t>
            </a:r>
            <a:r>
              <a:rPr lang="en-US" sz="4800" dirty="0"/>
              <a:t>(day: 1-31)</a:t>
            </a:r>
            <a:r>
              <a:rPr lang="th-TH" sz="4800" dirty="0"/>
              <a:t> และเดือน</a:t>
            </a:r>
            <a:r>
              <a:rPr lang="en-US" sz="4800" dirty="0"/>
              <a:t> (month: 1-12) </a:t>
            </a:r>
            <a:r>
              <a:rPr lang="th-TH" sz="4800" dirty="0"/>
              <a:t>ในปัจจุบัน</a:t>
            </a:r>
            <a:endParaRPr lang="en-US" sz="4800" dirty="0"/>
          </a:p>
          <a:p>
            <a:r>
              <a:rPr lang="en-US" sz="4800" dirty="0"/>
              <a:t>Output: </a:t>
            </a:r>
            <a:r>
              <a:rPr lang="th-TH" sz="4800" dirty="0"/>
              <a:t>ตัวเลขแสดงจำนวนวันที่เหลือ ก่อนจะถึงสิ้นเดือน</a:t>
            </a:r>
          </a:p>
          <a:p>
            <a:r>
              <a:rPr lang="en-US" sz="4800" dirty="0"/>
              <a:t>Process:</a:t>
            </a:r>
          </a:p>
          <a:p>
            <a:pPr marL="457200" lvl="1" indent="0">
              <a:buNone/>
            </a:pPr>
            <a:r>
              <a:rPr lang="th-TH" sz="4400" dirty="0"/>
              <a:t>หาวันที่เหลือ จาก </a:t>
            </a:r>
            <a:r>
              <a:rPr lang="th-TH" sz="4400" i="1" dirty="0"/>
              <a:t>วันที่เหลือ </a:t>
            </a:r>
            <a:r>
              <a:rPr lang="en-US" sz="4400" i="1" dirty="0"/>
              <a:t>= </a:t>
            </a:r>
            <a:r>
              <a:rPr lang="th-TH" sz="4400" i="1" dirty="0"/>
              <a:t>วันสุดท้ายของเดือน </a:t>
            </a:r>
            <a:r>
              <a:rPr lang="en-US" sz="4400" i="1" dirty="0"/>
              <a:t>– </a:t>
            </a:r>
            <a:r>
              <a:rPr lang="th-TH" sz="4400" i="1" dirty="0"/>
              <a:t>วันในปัจจุบัน</a:t>
            </a:r>
          </a:p>
          <a:p>
            <a:pPr marL="457200" lvl="1" indent="0">
              <a:buNone/>
            </a:pPr>
            <a:endParaRPr lang="th-TH" sz="44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 </a:t>
            </a:r>
            <a:r>
              <a:rPr lang="en-US" dirty="0"/>
              <a:t>1 </a:t>
            </a:r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19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4797469" y="4208745"/>
            <a:ext cx="6175331" cy="851769"/>
          </a:xfrm>
          <a:prstGeom prst="wedgeRoundRectCallout">
            <a:avLst>
              <a:gd name="adj1" fmla="val -21239"/>
              <a:gd name="adj2" fmla="val 99264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000" dirty="0"/>
              <a:t>จะหาวันสุดท้ายของเดือนจากไหน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7046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th-TH" dirty="0"/>
              <a:t>จงรับเลขจำนวนเต็ม </a:t>
            </a:r>
            <a:r>
              <a:rPr lang="en-US" dirty="0"/>
              <a:t>x </a:t>
            </a:r>
            <a:r>
              <a:rPr lang="th-TH" dirty="0"/>
              <a:t>เข้ามา </a:t>
            </a:r>
            <a:r>
              <a:rPr lang="en-US" dirty="0"/>
              <a:t>1  </a:t>
            </a:r>
            <a:r>
              <a:rPr lang="th-TH" dirty="0"/>
              <a:t>จำนวน</a:t>
            </a:r>
            <a:r>
              <a:rPr lang="en-US" dirty="0"/>
              <a:t> </a:t>
            </a:r>
            <a:r>
              <a:rPr lang="th-TH" dirty="0"/>
              <a:t>แล้วหารเอาเศษ </a:t>
            </a:r>
            <a:r>
              <a:rPr lang="en-US" dirty="0"/>
              <a:t>(%)</a:t>
            </a:r>
            <a:r>
              <a:rPr lang="th-TH" dirty="0"/>
              <a:t>ด้วย </a:t>
            </a:r>
            <a:r>
              <a:rPr lang="en-US" dirty="0"/>
              <a:t>3:</a:t>
            </a:r>
          </a:p>
          <a:p>
            <a:pPr lvl="1"/>
            <a:r>
              <a:rPr lang="th-TH" dirty="0"/>
              <a:t>ถ้า เศษเป็นศูนย์ ให้เพิ่ม</a:t>
            </a:r>
            <a:r>
              <a:rPr lang="en-US" dirty="0"/>
              <a:t> x </a:t>
            </a:r>
            <a:r>
              <a:rPr lang="th-TH" dirty="0"/>
              <a:t>เป็นสองเท่า</a:t>
            </a:r>
          </a:p>
          <a:p>
            <a:pPr lvl="1"/>
            <a:r>
              <a:rPr lang="th-TH" dirty="0"/>
              <a:t>ถ้า เศษเป็นหนึ่ง ให้เพิ่ม</a:t>
            </a:r>
            <a:r>
              <a:rPr lang="en-US" dirty="0"/>
              <a:t> x </a:t>
            </a:r>
            <a:r>
              <a:rPr lang="th-TH" dirty="0"/>
              <a:t>เป็นสามเท่า</a:t>
            </a:r>
          </a:p>
          <a:p>
            <a:pPr lvl="1"/>
            <a:r>
              <a:rPr lang="th-TH" dirty="0"/>
              <a:t>ถ้า เศษเป็นสอง ให้บวก</a:t>
            </a:r>
            <a:r>
              <a:rPr lang="en-US" dirty="0"/>
              <a:t> x </a:t>
            </a:r>
            <a:r>
              <a:rPr lang="th-TH" dirty="0"/>
              <a:t>ด้วย </a:t>
            </a:r>
            <a:r>
              <a:rPr lang="en-US" dirty="0"/>
              <a:t>5”</a:t>
            </a:r>
            <a:endParaRPr lang="th-TH" dirty="0"/>
          </a:p>
          <a:p>
            <a:endParaRPr lang="th-TH" dirty="0"/>
          </a:p>
          <a:p>
            <a:r>
              <a:rPr lang="th-TH" dirty="0"/>
              <a:t>จะเขียน </a:t>
            </a:r>
            <a:r>
              <a:rPr lang="en-US"/>
              <a:t>Flowchart </a:t>
            </a:r>
            <a:r>
              <a:rPr lang="th-TH" dirty="0"/>
              <a:t>อย่างไร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เมื่อ </a:t>
            </a:r>
            <a:r>
              <a:rPr lang="en-US" dirty="0"/>
              <a:t>Decision </a:t>
            </a:r>
            <a:r>
              <a:rPr lang="th-TH" dirty="0"/>
              <a:t>ตัวเดียวมีทางเลือกมากกว่า </a:t>
            </a:r>
            <a:r>
              <a:rPr lang="en-US" dirty="0"/>
              <a:t>2 </a:t>
            </a:r>
            <a:r>
              <a:rPr lang="th-TH" dirty="0"/>
              <a:t>ทาง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8310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ค่าวันสุดท้ายของเดือน ขึ้นอยู่กับค่าเดือนที่ได้</a:t>
            </a:r>
          </a:p>
          <a:p>
            <a:pPr lvl="1"/>
            <a:r>
              <a:rPr lang="th-TH" dirty="0"/>
              <a:t>ให้ </a:t>
            </a:r>
            <a:r>
              <a:rPr lang="en-US" dirty="0" err="1"/>
              <a:t>lastDay</a:t>
            </a:r>
            <a:r>
              <a:rPr lang="en-US" dirty="0"/>
              <a:t> </a:t>
            </a:r>
            <a:r>
              <a:rPr lang="th-TH" dirty="0"/>
              <a:t>เป็นวันสุดท้ายของเดือน</a:t>
            </a:r>
          </a:p>
          <a:p>
            <a:pPr lvl="1"/>
            <a:r>
              <a:rPr lang="th-TH" dirty="0"/>
              <a:t>เดือน </a:t>
            </a:r>
            <a:r>
              <a:rPr lang="en-US" dirty="0"/>
              <a:t>1,3,5,7,8,10,12	</a:t>
            </a:r>
            <a:r>
              <a:rPr lang="en-US" dirty="0" err="1"/>
              <a:t>lastDay</a:t>
            </a:r>
            <a:r>
              <a:rPr lang="en-US" dirty="0"/>
              <a:t> = 31</a:t>
            </a:r>
          </a:p>
          <a:p>
            <a:pPr lvl="1"/>
            <a:r>
              <a:rPr lang="th-TH" dirty="0"/>
              <a:t>เดือน </a:t>
            </a:r>
            <a:r>
              <a:rPr lang="en-US" dirty="0"/>
              <a:t>4,6,9,11		</a:t>
            </a:r>
            <a:r>
              <a:rPr lang="en-US" dirty="0" err="1"/>
              <a:t>lastDay</a:t>
            </a:r>
            <a:r>
              <a:rPr lang="en-US" dirty="0"/>
              <a:t> = 30</a:t>
            </a:r>
            <a:endParaRPr lang="th-TH" dirty="0"/>
          </a:p>
          <a:p>
            <a:pPr lvl="1"/>
            <a:r>
              <a:rPr lang="th-TH" dirty="0"/>
              <a:t>เดือน </a:t>
            </a:r>
            <a:r>
              <a:rPr lang="en-US" dirty="0"/>
              <a:t>2			</a:t>
            </a:r>
            <a:r>
              <a:rPr lang="en-US" dirty="0" err="1"/>
              <a:t>lastDay</a:t>
            </a:r>
            <a:r>
              <a:rPr lang="en-US" dirty="0"/>
              <a:t> = 28 (</a:t>
            </a:r>
            <a:r>
              <a:rPr lang="th-TH" dirty="0"/>
              <a:t>ปีนี้ไม่มี </a:t>
            </a:r>
            <a:r>
              <a:rPr lang="en-US" dirty="0"/>
              <a:t>29</a:t>
            </a:r>
            <a:r>
              <a:rPr lang="th-TH" dirty="0"/>
              <a:t> กุมภา</a:t>
            </a:r>
            <a:r>
              <a:rPr lang="en-US" dirty="0"/>
              <a:t>)</a:t>
            </a:r>
            <a:endParaRPr lang="th-TH" dirty="0"/>
          </a:p>
          <a:p>
            <a:endParaRPr lang="th-TH" dirty="0"/>
          </a:p>
          <a:p>
            <a:r>
              <a:rPr lang="th-TH" dirty="0"/>
              <a:t>เมื่อรับค่าเข้ามา จะต้องตรวจเดือนก่อน จึงจะคำนวณวันที่เหลือได้</a:t>
            </a:r>
          </a:p>
          <a:p>
            <a:pPr lvl="1"/>
            <a:endParaRPr lang="th-TH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 </a:t>
            </a:r>
            <a:r>
              <a:rPr lang="en-US" dirty="0"/>
              <a:t>Flowchart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2324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464800" y="3658552"/>
            <a:ext cx="1422400" cy="365125"/>
          </a:xfrm>
        </p:spPr>
        <p:txBody>
          <a:bodyPr/>
          <a:lstStyle/>
          <a:p>
            <a:fld id="{8FB6473C-B42C-4FB8-82C2-4BE2BADB3E47}" type="slidenum">
              <a:rPr lang="en-US" smtClean="0"/>
              <a:t>21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763" y="71802"/>
            <a:ext cx="9344837" cy="6716096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  <p:sp>
        <p:nvSpPr>
          <p:cNvPr id="8" name="Line Callout 1 7"/>
          <p:cNvSpPr/>
          <p:nvPr/>
        </p:nvSpPr>
        <p:spPr>
          <a:xfrm>
            <a:off x="9244209" y="3914905"/>
            <a:ext cx="2642991" cy="1528176"/>
          </a:xfrm>
          <a:prstGeom prst="borderCallout1">
            <a:avLst>
              <a:gd name="adj1" fmla="val -144761"/>
              <a:gd name="adj2" fmla="val 53438"/>
              <a:gd name="adj3" fmla="val -1631"/>
              <a:gd name="adj4" fmla="val 5321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800" dirty="0"/>
              <a:t>ให้ </a:t>
            </a:r>
            <a:r>
              <a:rPr lang="en-US" sz="2800" dirty="0" err="1"/>
              <a:t>dayLeft</a:t>
            </a:r>
            <a:r>
              <a:rPr lang="en-US" sz="2800" dirty="0"/>
              <a:t> </a:t>
            </a:r>
            <a:r>
              <a:rPr lang="th-TH" sz="2800" dirty="0"/>
              <a:t>เป็นวันที่เหลือก่อนจะถึงสิ้นเดือน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7295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Input Validation</a:t>
            </a:r>
          </a:p>
          <a:p>
            <a:r>
              <a:rPr lang="th-TH" dirty="0"/>
              <a:t>จากแบบฝึกหัดที่ </a:t>
            </a:r>
            <a:r>
              <a:rPr lang="en-US" dirty="0"/>
              <a:t>1 </a:t>
            </a:r>
            <a:r>
              <a:rPr lang="th-TH" dirty="0"/>
              <a:t>จะตรวจสอบอย่างไรว่าตัวเลขที่ป้อนเข้าเป็นเดือนและวันที่อยู่ในช่วงที่ถูกต้อง</a:t>
            </a:r>
            <a:endParaRPr lang="en-US" dirty="0"/>
          </a:p>
          <a:p>
            <a:r>
              <a:rPr lang="th-TH" dirty="0"/>
              <a:t>ในเพื่อความง่ายต่อการตรวจสอบ ควรป้อนข้อมูลวันที่หรือเดือนก่อน</a:t>
            </a:r>
            <a:r>
              <a:rPr lang="en-US" dirty="0"/>
              <a:t>?</a:t>
            </a: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แบบฝึกหัด </a:t>
            </a:r>
            <a:r>
              <a:rPr lang="en-US" dirty="0"/>
              <a:t>2</a:t>
            </a:r>
            <a:endParaRPr lang="th-TH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644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ช่วงข้อมูลที่ถูกต้อง</a:t>
            </a:r>
          </a:p>
          <a:p>
            <a:pPr lvl="1"/>
            <a:r>
              <a:rPr lang="en-US" dirty="0"/>
              <a:t>month:	1-12</a:t>
            </a:r>
          </a:p>
          <a:p>
            <a:pPr lvl="1"/>
            <a:r>
              <a:rPr lang="en-US" dirty="0"/>
              <a:t>day:	1-lastDay	</a:t>
            </a:r>
            <a:r>
              <a:rPr lang="th-TH" dirty="0"/>
              <a:t>จะต้องรู้ </a:t>
            </a:r>
            <a:r>
              <a:rPr lang="en-US" dirty="0" err="1"/>
              <a:t>lastDay</a:t>
            </a:r>
            <a:r>
              <a:rPr lang="en-US" dirty="0"/>
              <a:t> </a:t>
            </a:r>
            <a:r>
              <a:rPr lang="th-TH" dirty="0"/>
              <a:t>ก่อน</a:t>
            </a:r>
          </a:p>
          <a:p>
            <a:r>
              <a:rPr lang="th-TH" dirty="0"/>
              <a:t>ดังนั้น จะต้องตรวจเดือนก่อน แล้วจึงจะตรวจวันได้</a:t>
            </a:r>
          </a:p>
          <a:p>
            <a:r>
              <a:rPr lang="th-TH" dirty="0"/>
              <a:t>สามารถแทรกการตรวจสอบ เข้าไปในการทำงานได้แลย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ก่อนจะเขียน </a:t>
            </a:r>
            <a:r>
              <a:rPr lang="en-US" dirty="0"/>
              <a:t>flowchart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1414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24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807" y="268514"/>
            <a:ext cx="11472385" cy="6589487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337301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การตัดสินใจมี </a:t>
            </a:r>
            <a:r>
              <a:rPr lang="en-US" dirty="0"/>
              <a:t>3 </a:t>
            </a:r>
            <a:r>
              <a:rPr lang="th-TH" dirty="0"/>
              <a:t>ทางเลือก แต่ </a:t>
            </a:r>
            <a:r>
              <a:rPr lang="en-US" dirty="0"/>
              <a:t>selection block </a:t>
            </a:r>
            <a:r>
              <a:rPr lang="th-TH" dirty="0"/>
              <a:t>จะมีทางเลือกได้แค่ </a:t>
            </a:r>
            <a:r>
              <a:rPr lang="en-US" dirty="0"/>
              <a:t>2 </a:t>
            </a:r>
            <a:r>
              <a:rPr lang="th-TH" dirty="0"/>
              <a:t>ทาง</a:t>
            </a:r>
            <a:r>
              <a:rPr lang="en-US" dirty="0"/>
              <a:t> </a:t>
            </a:r>
            <a:r>
              <a:rPr lang="th-TH" dirty="0"/>
              <a:t>และ เป็น </a:t>
            </a:r>
            <a:r>
              <a:rPr lang="en-US" dirty="0"/>
              <a:t>Y/N </a:t>
            </a:r>
            <a:r>
              <a:rPr lang="th-TH" dirty="0"/>
              <a:t>เท่านั้น</a:t>
            </a:r>
          </a:p>
          <a:p>
            <a:endParaRPr lang="th-TH" dirty="0"/>
          </a:p>
          <a:p>
            <a:endParaRPr lang="th-TH" dirty="0"/>
          </a:p>
          <a:p>
            <a:endParaRPr lang="th-TH" dirty="0"/>
          </a:p>
          <a:p>
            <a:endParaRPr lang="en-US" dirty="0"/>
          </a:p>
          <a:p>
            <a:endParaRPr lang="en-US" dirty="0"/>
          </a:p>
          <a:p>
            <a:r>
              <a:rPr lang="th-TH" dirty="0"/>
              <a:t>ดังนั้น จะต้องใช้ </a:t>
            </a:r>
            <a:r>
              <a:rPr lang="en-US" dirty="0"/>
              <a:t>selection </a:t>
            </a:r>
            <a:r>
              <a:rPr lang="th-TH" dirty="0"/>
              <a:t>มากกว่า หนึ่งตัว</a:t>
            </a:r>
          </a:p>
          <a:p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 </a:t>
            </a:r>
            <a:r>
              <a:rPr lang="en-US" dirty="0"/>
              <a:t>Flowchart</a:t>
            </a:r>
            <a:endParaRPr lang="th-TH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9" y="2124712"/>
            <a:ext cx="5198411" cy="284733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6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81101" y="1089310"/>
            <a:ext cx="9941060" cy="517814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การเขียน </a:t>
            </a:r>
            <a:r>
              <a:rPr lang="en-US" dirty="0"/>
              <a:t>Flowchart (</a:t>
            </a:r>
            <a:r>
              <a:rPr lang="th-TH"/>
              <a:t>ต่อ</a:t>
            </a:r>
            <a:r>
              <a:rPr lang="en-US"/>
              <a:t>)</a:t>
            </a:r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7377830" y="1089310"/>
            <a:ext cx="4146115" cy="1616312"/>
          </a:xfrm>
          <a:prstGeom prst="wedgeRoundRectCallout">
            <a:avLst>
              <a:gd name="adj1" fmla="val -34428"/>
              <a:gd name="adj2" fmla="val 67925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/>
              <a:t>x </a:t>
            </a:r>
            <a:r>
              <a:rPr lang="th-TH" sz="4800" dirty="0"/>
              <a:t>จะต้องมีค่าอย่างไร จึงจะมาทางนี้ได้</a:t>
            </a:r>
            <a:endParaRPr lang="en-US" sz="4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9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399" y="1066801"/>
            <a:ext cx="5813647" cy="5059363"/>
          </a:xfrm>
        </p:spPr>
        <p:txBody>
          <a:bodyPr/>
          <a:lstStyle/>
          <a:p>
            <a:r>
              <a:rPr lang="th-TH" dirty="0"/>
              <a:t>จะเห็นว่า ต้องทำการหารเอาเศษสองครั้ง</a:t>
            </a:r>
          </a:p>
          <a:p>
            <a:r>
              <a:rPr lang="th-TH" dirty="0"/>
              <a:t>จำเป็นหรือไม่</a:t>
            </a:r>
          </a:p>
          <a:p>
            <a:r>
              <a:rPr lang="th-TH" dirty="0"/>
              <a:t>มีวิธีอื่นไหม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#1</a:t>
            </a:r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0046" y="97127"/>
            <a:ext cx="5818341" cy="6669968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1058248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400" y="1066801"/>
            <a:ext cx="5537200" cy="5059363"/>
          </a:xfrm>
        </p:spPr>
        <p:txBody>
          <a:bodyPr/>
          <a:lstStyle/>
          <a:p>
            <a:r>
              <a:rPr lang="th-TH" dirty="0"/>
              <a:t>เพื่อลดการคำนวณ </a:t>
            </a:r>
            <a:r>
              <a:rPr lang="en-US" dirty="0"/>
              <a:t>(%) </a:t>
            </a:r>
            <a:r>
              <a:rPr lang="th-TH" dirty="0"/>
              <a:t>อาจใช้ตัวแปรมาช่วยได้</a:t>
            </a:r>
          </a:p>
          <a:p>
            <a:r>
              <a:rPr lang="th-TH" dirty="0"/>
              <a:t>ถ้าเป็นการคำนวณที่ซับซ้อนกว่านี้ ก็จะเพิ่มความเร็วของโปรแกรมได้มาก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Flowchart #2</a:t>
            </a:r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643" y="79355"/>
            <a:ext cx="4929856" cy="6671834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1162774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400" dirty="0"/>
              <a:t>การจัด </a:t>
            </a:r>
            <a:r>
              <a:rPr lang="en-US" sz="4400" dirty="0"/>
              <a:t>selection blocks </a:t>
            </a:r>
            <a:r>
              <a:rPr lang="th-TH" sz="4400" dirty="0"/>
              <a:t>ต้องดูว่า</a:t>
            </a:r>
          </a:p>
          <a:p>
            <a:pPr lvl="1"/>
            <a:r>
              <a:rPr lang="th-TH" sz="4000" dirty="0"/>
              <a:t>ครบถ้วนทุกกรณีหรือไม่</a:t>
            </a:r>
          </a:p>
          <a:p>
            <a:pPr lvl="1"/>
            <a:r>
              <a:rPr lang="th-TH" sz="4000" dirty="0"/>
              <a:t>แต่ละกรณี เป็นไปตามที่เราต้องการจริง </a:t>
            </a:r>
            <a:r>
              <a:rPr lang="en-US" sz="4000" dirty="0"/>
              <a:t>(</a:t>
            </a:r>
            <a:r>
              <a:rPr lang="en-US" sz="6600" dirty="0"/>
              <a:t>&gt;</a:t>
            </a:r>
            <a:r>
              <a:rPr lang="en-US" sz="4000" dirty="0"/>
              <a:t> </a:t>
            </a:r>
            <a:r>
              <a:rPr lang="th-TH" sz="4000" dirty="0"/>
              <a:t>กับ ≥</a:t>
            </a:r>
            <a:r>
              <a:rPr lang="en-US" sz="4000" dirty="0"/>
              <a:t>)</a:t>
            </a:r>
            <a:endParaRPr lang="th-TH" sz="4000" dirty="0"/>
          </a:p>
          <a:p>
            <a:r>
              <a:rPr lang="th-TH" sz="4400" dirty="0"/>
              <a:t>ลำดับการใช้เงื่อนไข อาจทำให้ความซับซ้อนต่างกัน</a:t>
            </a:r>
          </a:p>
          <a:p>
            <a:r>
              <a:rPr lang="th-TH" sz="4400" dirty="0"/>
              <a:t>การใช้ </a:t>
            </a:r>
            <a:r>
              <a:rPr lang="en-US" sz="4400" dirty="0"/>
              <a:t>and, or </a:t>
            </a:r>
            <a:r>
              <a:rPr lang="th-TH" sz="4400" dirty="0"/>
              <a:t>สามารถลดความซับซ้อนของ </a:t>
            </a:r>
            <a:r>
              <a:rPr lang="en-US" sz="4400" dirty="0"/>
              <a:t>flowchart </a:t>
            </a:r>
            <a:r>
              <a:rPr lang="th-TH" sz="4400" dirty="0"/>
              <a:t>ได้ด้วย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</a:t>
            </a:r>
            <a:r>
              <a:rPr lang="en-US" baseline="0" dirty="0"/>
              <a:t> Selection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945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sz="4000" dirty="0"/>
              <a:t>ในเกมส์จับฉลาก ตัวฉลากจะมีเลข </a:t>
            </a:r>
            <a:r>
              <a:rPr lang="en-US" sz="4000" dirty="0"/>
              <a:t>1-99 </a:t>
            </a:r>
            <a:r>
              <a:rPr lang="th-TH" sz="4000" dirty="0"/>
              <a:t>อยู่ซึ่งอาจได้รางวัลดังนี้</a:t>
            </a:r>
          </a:p>
          <a:p>
            <a:pPr lvl="1"/>
            <a:r>
              <a:rPr lang="th-TH" sz="3600" dirty="0"/>
              <a:t>ถ้าได้เลขในช่วง</a:t>
            </a:r>
            <a:r>
              <a:rPr lang="en-US" sz="3600" dirty="0"/>
              <a:t> 45-55 </a:t>
            </a:r>
            <a:r>
              <a:rPr lang="th-TH" sz="3600" dirty="0"/>
              <a:t>จะได้รางวัลที่ </a:t>
            </a:r>
            <a:r>
              <a:rPr lang="en-US" sz="3600" dirty="0"/>
              <a:t>1</a:t>
            </a:r>
          </a:p>
          <a:p>
            <a:pPr lvl="1"/>
            <a:r>
              <a:rPr lang="th-TH" sz="3600" dirty="0"/>
              <a:t>แต่ถ้าได้เลขในช่วง</a:t>
            </a:r>
            <a:r>
              <a:rPr lang="en-US" sz="3600" dirty="0"/>
              <a:t> 15-30 </a:t>
            </a:r>
            <a:r>
              <a:rPr lang="th-TH" sz="3600" dirty="0"/>
              <a:t>หรือ </a:t>
            </a:r>
            <a:r>
              <a:rPr lang="en-US" sz="3600" dirty="0"/>
              <a:t>75-90 </a:t>
            </a:r>
            <a:r>
              <a:rPr lang="th-TH" sz="3600" dirty="0"/>
              <a:t>จะได้รางวัลที่ </a:t>
            </a:r>
            <a:r>
              <a:rPr lang="en-US" sz="3600" dirty="0"/>
              <a:t>2</a:t>
            </a:r>
          </a:p>
          <a:p>
            <a:pPr lvl="1"/>
            <a:r>
              <a:rPr lang="th-TH" sz="3600" dirty="0"/>
              <a:t>นอกจากนั้น จะไม่ได้รางวัล</a:t>
            </a:r>
          </a:p>
          <a:p>
            <a:pPr marL="457200" lvl="1" indent="0">
              <a:buNone/>
            </a:pPr>
            <a:endParaRPr lang="th-TH" sz="3600" dirty="0"/>
          </a:p>
          <a:p>
            <a:r>
              <a:rPr lang="th-TH" sz="4000" dirty="0"/>
              <a:t>ถ้าให้เขียนโปรแกรมที่รับเลขฉลาก แล้วให้บอกรางวัลที่ได้ จะเขียน </a:t>
            </a:r>
            <a:r>
              <a:rPr lang="en-US" sz="4000" dirty="0"/>
              <a:t>flowchart </a:t>
            </a:r>
            <a:r>
              <a:rPr lang="th-TH" sz="4000" dirty="0"/>
              <a:t>อย่างไร</a:t>
            </a:r>
          </a:p>
          <a:p>
            <a:endParaRPr lang="th-TH" sz="4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/>
              <a:t>ตัวอย่าง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691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2743200" cy="2147778"/>
          </a:xfrm>
          <a:solidFill>
            <a:srgbClr val="3030A6"/>
          </a:solidFill>
        </p:spPr>
        <p:txBody>
          <a:bodyPr/>
          <a:lstStyle/>
          <a:p>
            <a:r>
              <a:rPr lang="en-US" dirty="0"/>
              <a:t>Flowchart </a:t>
            </a:r>
            <a:r>
              <a:rPr lang="th-TH" dirty="0"/>
              <a:t>แบบตรงไปตรงมา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204101 Introduction to Computer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B6473C-B42C-4FB8-82C2-4BE2BADB3E47}" type="slidenum">
              <a:rPr lang="en-US" smtClean="0"/>
              <a:t>9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12781" y="33977"/>
            <a:ext cx="8195339" cy="6720471"/>
          </a:xfrm>
          <a:prstGeom prst="rect">
            <a:avLst/>
          </a:prstGeom>
          <a:solidFill>
            <a:srgbClr val="FFFFFF">
              <a:alpha val="50196"/>
            </a:srgbClr>
          </a:solidFill>
        </p:spPr>
      </p:pic>
    </p:spTree>
    <p:extLst>
      <p:ext uri="{BB962C8B-B14F-4D97-AF65-F5344CB8AC3E}">
        <p14:creationId xmlns:p14="http://schemas.microsoft.com/office/powerpoint/2010/main" val="3684811469"/>
      </p:ext>
    </p:extLst>
  </p:cSld>
  <p:clrMapOvr>
    <a:masterClrMapping/>
  </p:clrMapOvr>
</p:sld>
</file>

<file path=ppt/theme/theme1.xml><?xml version="1.0" encoding="utf-8"?>
<a:theme xmlns:a="http://schemas.openxmlformats.org/drawingml/2006/main" name="20410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4101" id="{3BEFDE90-206D-478A-99B8-70E3BCAA2648}" vid="{F6124EA4-2B75-43FC-8405-69282D9907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204101</Template>
  <TotalTime>573</TotalTime>
  <Words>972</Words>
  <Application>Microsoft Office PowerPoint</Application>
  <PresentationFormat>Widescreen</PresentationFormat>
  <Paragraphs>168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Browallia New</vt:lpstr>
      <vt:lpstr>Calibri</vt:lpstr>
      <vt:lpstr>Times New Roman</vt:lpstr>
      <vt:lpstr>204101</vt:lpstr>
      <vt:lpstr>การแสดงขั้นตอนวิธีด้วยผังงานหรือรหัสเทียม Flowchart</vt:lpstr>
      <vt:lpstr>เมื่อ Decision ตัวเดียวมีทางเลือกมากกว่า 2 ทาง</vt:lpstr>
      <vt:lpstr>การเขียน Flowchart</vt:lpstr>
      <vt:lpstr>การเขียน Flowchart (ต่อ)</vt:lpstr>
      <vt:lpstr>Flowchart #1</vt:lpstr>
      <vt:lpstr>Flowchart #2</vt:lpstr>
      <vt:lpstr>Nested Selection</vt:lpstr>
      <vt:lpstr>ตัวอย่าง</vt:lpstr>
      <vt:lpstr>Flowchart แบบตรงไปตรงมา</vt:lpstr>
      <vt:lpstr>ดูปัญหาอีกครั้ง</vt:lpstr>
      <vt:lpstr>ดูปัญหาอีกครั้ง (ต่อ)</vt:lpstr>
      <vt:lpstr>Flowchart ใหม่</vt:lpstr>
      <vt:lpstr>ถ้ามีการตัดสินใจที่ใช้การเปรียบเทียบมากกว่าหนึ่งครั้ง</vt:lpstr>
      <vt:lpstr>การเขียน Flowchart</vt:lpstr>
      <vt:lpstr>การเขียน Flowchart (ต่อ)</vt:lpstr>
      <vt:lpstr>Flowchart</vt:lpstr>
      <vt:lpstr>สรุป</vt:lpstr>
      <vt:lpstr>แบบฝึกหัด 1 </vt:lpstr>
      <vt:lpstr>แบบฝึกหัด 1 </vt:lpstr>
      <vt:lpstr>การเขียน Flowchart</vt:lpstr>
      <vt:lpstr>Flowchart</vt:lpstr>
      <vt:lpstr>แบบฝึกหัด 2</vt:lpstr>
      <vt:lpstr>ก่อนจะเขียน flowchart</vt:lpstr>
      <vt:lpstr>Flowchart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Prakarn Unachak</dc:creator>
  <cp:lastModifiedBy>VV Naiyapo</cp:lastModifiedBy>
  <cp:revision>161</cp:revision>
  <dcterms:created xsi:type="dcterms:W3CDTF">2015-07-14T08:39:09Z</dcterms:created>
  <dcterms:modified xsi:type="dcterms:W3CDTF">2021-05-05T06:13:41Z</dcterms:modified>
</cp:coreProperties>
</file>