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62" r:id="rId2"/>
    <p:sldId id="257" r:id="rId3"/>
    <p:sldId id="258" r:id="rId4"/>
    <p:sldId id="259" r:id="rId5"/>
    <p:sldId id="278" r:id="rId6"/>
    <p:sldId id="260" r:id="rId7"/>
    <p:sldId id="309" r:id="rId8"/>
    <p:sldId id="310" r:id="rId9"/>
    <p:sldId id="311" r:id="rId10"/>
    <p:sldId id="312" r:id="rId11"/>
    <p:sldId id="289" r:id="rId12"/>
    <p:sldId id="320" r:id="rId13"/>
    <p:sldId id="290" r:id="rId14"/>
    <p:sldId id="29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61" r:id="rId23"/>
    <p:sldId id="263" r:id="rId24"/>
    <p:sldId id="279" r:id="rId25"/>
    <p:sldId id="264" r:id="rId26"/>
    <p:sldId id="280" r:id="rId27"/>
    <p:sldId id="265" r:id="rId28"/>
    <p:sldId id="266" r:id="rId29"/>
    <p:sldId id="267" r:id="rId30"/>
    <p:sldId id="281" r:id="rId31"/>
    <p:sldId id="272" r:id="rId32"/>
    <p:sldId id="268" r:id="rId33"/>
    <p:sldId id="269" r:id="rId34"/>
    <p:sldId id="270" r:id="rId35"/>
    <p:sldId id="282" r:id="rId36"/>
    <p:sldId id="271" r:id="rId37"/>
    <p:sldId id="277" r:id="rId38"/>
    <p:sldId id="273" r:id="rId39"/>
    <p:sldId id="285" r:id="rId40"/>
    <p:sldId id="286" r:id="rId41"/>
    <p:sldId id="287" r:id="rId42"/>
    <p:sldId id="274" r:id="rId43"/>
    <p:sldId id="275" r:id="rId44"/>
    <p:sldId id="276" r:id="rId4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05D5E1F-FC5B-4CAC-BC03-37E2A80115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09977-9E2B-45DD-8A2B-AA0E70DD7065}" type="slidenum">
              <a:rPr lang="en-US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8600"/>
            <a:ext cx="9144000" cy="6627813"/>
            <a:chOff x="0" y="144"/>
            <a:chExt cx="5760" cy="4175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863"/>
              <a:ext cx="5760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2" y="144"/>
              <a:ext cx="144" cy="41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2064"/>
              <a:ext cx="2928" cy="14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371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D18170-C7A4-420F-AAAC-316D1DAA40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9453A04D-6B67-4ADA-AFD1-02285A2F2B9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8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EB0C439-4D7B-4B61-8DA4-F38C371079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EE14A552-EC63-491E-A504-469F7EC1C3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76919FF-CEBF-4191-B7FE-855F80BCCFB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F1D640D-7A59-4E48-B98F-2D1CF69B6C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61A73887-BC7E-433E-8D43-2B20AF63A4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9B2638F-7022-44DF-89E9-AFEFC3CD98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5134826-D4EA-427D-9B96-3F55B89A705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50F16C0-3494-4D31-9250-8C5C2D2455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CD5DAF3E-B2D4-4C8C-B4D6-DF5C3DC4543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28600"/>
            <a:ext cx="9144000" cy="6627813"/>
            <a:chOff x="0" y="144"/>
            <a:chExt cx="5760" cy="4175"/>
          </a:xfrm>
        </p:grpSpPr>
        <p:pic>
          <p:nvPicPr>
            <p:cNvPr id="1033" name="Picture 3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3543"/>
              <a:ext cx="5760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192" y="144"/>
              <a:ext cx="144" cy="417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3744"/>
              <a:ext cx="2928" cy="14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8F8F8"/>
                </a:solidFill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8F8F8"/>
                </a:solidFill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8F8F8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CB1DD246-D1CE-4035-A043-871530F5BA1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5611" name="Line 11"/>
          <p:cNvSpPr>
            <a:spLocks noChangeShapeType="1"/>
          </p:cNvSpPr>
          <p:nvPr userDrawn="1"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build="p" bldLvl="5">
        <p:tmplLst>
          <p:tmpl lvl="1">
            <p:tnLst>
              <p:par>
                <p:cTn presetID="2" presetClass="entr" presetSubtype="2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6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co.th/imgres?imgurl=http://www1.istockphoto.com/file_thumbview_approve/662701/2/istockphoto_662701_network_twisted_pairs_exposed.jpg&amp;imgrefurl=http://www.istockphoto.com/file_closeup/what/communication/662701_network_twisted_pairs_exposed.php?id=662701&amp;h=285&amp;w=380&amp;sz=28&amp;hl=th&amp;start=13&amp;tbnid=b6XHh965Lr1ZJM:&amp;tbnh=92&amp;tbnw=123&amp;prev=/images?q=Twisted-Pair+Cable&amp;gbv=2&amp;hl=th&amp;sa=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.th/imgres?imgurl=http://www.getus.com/images/cable/Fiber_optic_bundle.jpg&amp;imgrefurl=http://www.getus.com/&amp;h=296&amp;w=350&amp;sz=21&amp;hl=th&amp;start=5&amp;tbnid=EdWeKEMFaLClSM:&amp;tbnh=101&amp;tbnw=120&amp;prev=/images?q=Fiber+optic+cable&amp;gbv=2&amp;hl=th&amp;sa=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.th/imgres?imgurl=http://searchnetworking.techtarget.com/WhatIs/images/coaxla.gif&amp;imgrefurl=http://searchnetworking.techtarget.com/sDefinition/0,,sid7_gci344289,00.html&amp;h=261&amp;w=368&amp;sz=26&amp;hl=th&amp;start=5&amp;tbnid=JeXcnrxw5Pug8M:&amp;tbnh=87&amp;tbnw=122&amp;prev=/images?q=Coaxial+Cable&amp;gbv=2&amp;hl=th&amp;sa=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3E61A9B4-B549-4DD1-A78D-E4F4C708C245}" type="slidenum">
              <a:rPr lang="en-US"/>
              <a:pPr>
                <a:defRPr/>
              </a:pPr>
              <a:t>1</a:t>
            </a:fld>
            <a:endParaRPr lang="th-TH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เทคโนโลยีสื่อสารข้อมูลและระบบเครือข่าย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การสื่อสารข้อมูลทางอิเล็กทรอนิกส์ (</a:t>
            </a:r>
            <a:r>
              <a:rPr lang="en-US" sz="2800" dirty="0" smtClean="0"/>
              <a:t>Data Communications</a:t>
            </a:r>
            <a:r>
              <a:rPr lang="th-TH" sz="2800" dirty="0" smtClean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องค์ประกอบขั้นพื้นฐานของระบบการสื่อสารข้อมูลทางอิเล็กทรอนิกส์ 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ชนิดของสัญญาณอิเล็กทรอนิกส์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ทิศทางในการสื่อสารข้อมูล 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การผสมสัญญาณเข้ากับสัญญาณพาห์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ความเร็วในการส่งข้อมูล </a:t>
            </a:r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สื่อกลาง ( </a:t>
            </a:r>
            <a:r>
              <a:rPr lang="en-US" sz="2800" dirty="0" smtClean="0"/>
              <a:t>Media </a:t>
            </a:r>
            <a:r>
              <a:rPr lang="th-TH" sz="2800" dirty="0" smtClean="0"/>
              <a:t>)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ความหมายของเครือข่าย ( </a:t>
            </a:r>
            <a:r>
              <a:rPr lang="en-US" sz="2800" dirty="0" smtClean="0"/>
              <a:t>Network </a:t>
            </a:r>
            <a:r>
              <a:rPr lang="th-TH" sz="2800" dirty="0" smtClean="0"/>
              <a:t>)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ประเภทเครือข่ายในองค์กร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ความปลอดภัยในระบบเครือข่าย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th-TH" sz="2800" dirty="0" smtClean="0"/>
              <a:t>การประยุกต์ใช้งานของระบบเครือข่ายคอมพิวเตอร์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5A6A1610-F335-4C02-B412-7E6A661F2CDA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เพราะถือ</a:t>
            </a:r>
            <a:r>
              <a:rPr lang="th-TH" dirty="0" smtClean="0"/>
              <a:t>ว่าสัญญาณที่</a:t>
            </a:r>
            <a:r>
              <a:rPr lang="th-TH" dirty="0"/>
              <a:t>ส่งออกนั้น แทนข้อมูลในหน่วย</a:t>
            </a:r>
            <a:r>
              <a:rPr lang="th-TH" dirty="0" err="1"/>
              <a:t>บิท</a:t>
            </a:r>
            <a:r>
              <a:rPr lang="th-TH" dirty="0"/>
              <a:t>นั่งเอง เช่น </a:t>
            </a:r>
            <a:r>
              <a:rPr lang="en-US" dirty="0"/>
              <a:t>baud rate </a:t>
            </a:r>
            <a:r>
              <a:rPr lang="th-TH" dirty="0"/>
              <a:t>เป็น 600 อัตราส่วนในการส่งข้อมูลจะเป็น 600 </a:t>
            </a:r>
            <a:r>
              <a:rPr lang="en-US" dirty="0"/>
              <a:t>BPS </a:t>
            </a:r>
            <a:r>
              <a:rPr lang="th-TH" dirty="0"/>
              <a:t>ถ้าการเปลี่ยนแปลง</a:t>
            </a:r>
            <a:r>
              <a:rPr lang="th-TH" dirty="0" smtClean="0"/>
              <a:t>ของสัญญาณ </a:t>
            </a:r>
            <a:r>
              <a:rPr lang="th-TH" dirty="0"/>
              <a:t>1 ครั้ง แทนข้อมูล 1 </a:t>
            </a:r>
            <a:r>
              <a:rPr lang="th-TH" dirty="0" err="1"/>
              <a:t>บิท</a:t>
            </a:r>
            <a:r>
              <a:rPr lang="th-TH" dirty="0"/>
              <a:t> การ</a:t>
            </a:r>
            <a:r>
              <a:rPr lang="th-TH" dirty="0" smtClean="0"/>
              <a:t>เปลี่ยนแปลงสัญญาณ </a:t>
            </a:r>
            <a:r>
              <a:rPr lang="th-TH" dirty="0"/>
              <a:t>1 ครั้ง อาจจะแทนข้อมูลมากกว่า 1 </a:t>
            </a:r>
            <a:r>
              <a:rPr lang="th-TH" dirty="0" err="1"/>
              <a:t>บิท</a:t>
            </a:r>
            <a:r>
              <a:rPr lang="th-TH" dirty="0"/>
              <a:t> ก็ได้ เช่น กำหนดให้การ</a:t>
            </a:r>
            <a:r>
              <a:rPr lang="th-TH" dirty="0" smtClean="0"/>
              <a:t>เปลี่ยนแปลงสัญญาณ </a:t>
            </a:r>
            <a:r>
              <a:rPr lang="th-TH" dirty="0"/>
              <a:t>1 ครั้ง แทนข้อมูล 2 </a:t>
            </a:r>
            <a:r>
              <a:rPr lang="th-TH" dirty="0" err="1"/>
              <a:t>บิท</a:t>
            </a:r>
            <a:r>
              <a:rPr lang="th-TH" dirty="0"/>
              <a:t> ถ้า </a:t>
            </a:r>
            <a:r>
              <a:rPr lang="en-US" dirty="0"/>
              <a:t>baud rate </a:t>
            </a:r>
            <a:r>
              <a:rPr lang="th-TH" dirty="0"/>
              <a:t>เป็น 1,200 แสดงว่าระบบนี้มีอัตราส่งข้อมูลเป็น 2,400 </a:t>
            </a:r>
            <a:r>
              <a:rPr lang="en-US" dirty="0"/>
              <a:t>BPS</a:t>
            </a:r>
            <a:endParaRPr lang="th-TH" dirty="0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th-TH" dirty="0"/>
              <a:t>อัตราความเร็วในการส่งผ่านข้อมูล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b="1" dirty="0" smtClean="0"/>
              <a:t>Transmission Mode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6300787" cy="4114800"/>
          </a:xfrm>
          <a:noFill/>
        </p:spPr>
        <p:txBody>
          <a:bodyPr/>
          <a:lstStyle/>
          <a:p>
            <a:pPr eaLnBrk="1" hangingPunct="1"/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การส่งข้อมูลแบบขนาน  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(Parallel </a:t>
            </a:r>
            <a:r>
              <a:rPr lang="en-US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ransmission) </a:t>
            </a:r>
          </a:p>
          <a:p>
            <a:pPr eaLnBrk="1" hangingPunct="1"/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การส่งข้อมูลแบบอนุกรม  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(Serial Transmission)</a:t>
            </a:r>
            <a:r>
              <a:rPr lang="th-TH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/>
            <a:r>
              <a:rPr lang="th-TH" sz="3200" smtClean="0">
                <a:latin typeface="Tahoma" pitchFamily="34" charset="0"/>
                <a:cs typeface="Tahoma" pitchFamily="34" charset="0"/>
              </a:rPr>
              <a:t>ซิงโครนัส </a:t>
            </a:r>
            <a:r>
              <a:rPr lang="th-TH" sz="3200" dirty="0" smtClean="0">
                <a:latin typeface="Tahoma" pitchFamily="34" charset="0"/>
                <a:cs typeface="Tahoma" pitchFamily="34" charset="0"/>
              </a:rPr>
              <a:t>(Synchronous)</a:t>
            </a:r>
          </a:p>
          <a:p>
            <a:pPr lvl="1" eaLnBrk="1" hangingPunct="1"/>
            <a:r>
              <a:rPr lang="th-TH" sz="3200" dirty="0" smtClean="0">
                <a:latin typeface="Tahoma" pitchFamily="34" charset="0"/>
                <a:cs typeface="Tahoma" pitchFamily="34" charset="0"/>
              </a:rPr>
              <a:t>อะซิงโครนัส (Asynchronous)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16C51819-85B6-4D4D-A35B-180C2A273943}" type="slidenum">
              <a:rPr lang="en-US"/>
              <a:pPr/>
              <a:t>12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ภาพการส่งข้อมูลแบบคู่ขนาน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47813" y="242093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042988" y="2708275"/>
            <a:ext cx="1296987" cy="309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SENDER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11863" y="2636838"/>
            <a:ext cx="1728787" cy="309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RECEIVER</a:t>
            </a: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2339975" y="3141663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th-TH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419475" y="2708275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bit 0</a:t>
            </a:r>
            <a:endParaRPr lang="th-TH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2339975" y="3573463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th-TH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2339975" y="5013325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th-TH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2339975" y="5516563"/>
            <a:ext cx="3671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th-TH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708400" y="3141663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bit 1</a:t>
            </a:r>
            <a:endParaRPr lang="th-TH"/>
          </a:p>
        </p:txBody>
      </p:sp>
      <p:sp>
        <p:nvSpPr>
          <p:cNvPr id="75793" name="Rectangle 17"/>
          <p:cNvSpPr txBox="1"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178800" cy="4171950"/>
          </a:xfrm>
          <a:ln/>
        </p:spPr>
        <p:txBody>
          <a:bodyPr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th-TH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851275" y="3716338"/>
            <a:ext cx="4333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900"/>
              <a:t>.</a:t>
            </a:r>
            <a:r>
              <a:rPr lang="th-TH" sz="1600"/>
              <a:t>.</a:t>
            </a:r>
          </a:p>
          <a:p>
            <a:pPr>
              <a:spcBef>
                <a:spcPct val="50000"/>
              </a:spcBef>
            </a:pPr>
            <a:r>
              <a:rPr lang="th-TH" sz="1600"/>
              <a:t>.</a:t>
            </a:r>
          </a:p>
          <a:p>
            <a:pPr>
              <a:spcBef>
                <a:spcPct val="50000"/>
              </a:spcBef>
            </a:pPr>
            <a:r>
              <a:rPr lang="th-TH" sz="1600"/>
              <a:t>.</a:t>
            </a:r>
          </a:p>
          <a:p>
            <a:pPr>
              <a:spcBef>
                <a:spcPct val="50000"/>
              </a:spcBef>
            </a:pPr>
            <a:endParaRPr lang="th-TH" sz="900"/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3635375" y="45085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bit 6</a:t>
            </a:r>
            <a:endParaRPr lang="th-TH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3563938" y="5084763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bit 7</a:t>
            </a:r>
            <a:endParaRPr lang="th-TH"/>
          </a:p>
        </p:txBody>
      </p:sp>
      <p:pic>
        <p:nvPicPr>
          <p:cNvPr id="75798" name="Picture 22" descr="parall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3024187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tx1"/>
                </a:solidFill>
                <a:cs typeface="BrowalliaUPC" pitchFamily="34" charset="-34"/>
              </a:rPr>
              <a:t>การซิงโครนัส (Synchronous)</a:t>
            </a:r>
          </a:p>
        </p:txBody>
      </p:sp>
      <p:pic>
        <p:nvPicPr>
          <p:cNvPr id="11267" name="Picture 5" descr="SynchroousTransm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60198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b="1" dirty="0" err="1" smtClean="0">
                <a:solidFill>
                  <a:schemeClr val="tx1"/>
                </a:solidFill>
                <a:cs typeface="BrowalliaUPC" pitchFamily="34" charset="-34"/>
              </a:rPr>
              <a:t>อะ</a:t>
            </a:r>
            <a:r>
              <a:rPr lang="th-TH" b="1" dirty="0" smtClean="0">
                <a:solidFill>
                  <a:schemeClr val="tx1"/>
                </a:solidFill>
                <a:cs typeface="BrowalliaUPC" pitchFamily="34" charset="-34"/>
              </a:rPr>
              <a:t>ซิงโครนัส (</a:t>
            </a:r>
            <a:r>
              <a:rPr lang="th-TH" b="1" dirty="0" err="1" smtClean="0">
                <a:solidFill>
                  <a:schemeClr val="tx1"/>
                </a:solidFill>
                <a:cs typeface="BrowalliaUPC" pitchFamily="34" charset="-34"/>
              </a:rPr>
              <a:t>Asynchronous</a:t>
            </a:r>
            <a:r>
              <a:rPr lang="th-TH" sz="3600" dirty="0" smtClean="0">
                <a:solidFill>
                  <a:schemeClr val="tx1"/>
                </a:solidFill>
                <a:cs typeface="BrowalliaUPC" pitchFamily="34" charset="-34"/>
              </a:rPr>
              <a:t>)</a:t>
            </a:r>
          </a:p>
        </p:txBody>
      </p:sp>
      <p:pic>
        <p:nvPicPr>
          <p:cNvPr id="12291" name="Picture 4" descr="AsynchroousTransmissio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563" y="1993900"/>
            <a:ext cx="59848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A3ABF1B9-AA7F-4709-9E72-E0A166A21903}" type="slidenum">
              <a:rPr lang="en-US"/>
              <a:pPr/>
              <a:t>15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</a:t>
            </a:r>
            <a:r>
              <a:rPr lang="th-TH" dirty="0" smtClean="0"/>
              <a:t>ผสมสัญญาณข้อมูลกับสัญณาณพาห์</a:t>
            </a:r>
            <a:endParaRPr lang="th-TH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3600" dirty="0"/>
              <a:t>ในการผสมสัญญาข้อมูลเข้า</a:t>
            </a:r>
            <a:r>
              <a:rPr lang="th-TH" sz="3600" dirty="0" smtClean="0"/>
              <a:t>กับสัญญาณพาห์</a:t>
            </a:r>
            <a:r>
              <a:rPr lang="th-TH" sz="3600" dirty="0"/>
              <a:t>นั้น อาศัยการเปลี่ยนแปลงคุณสมบัติของคลื่นพาห์ ทำให้มีเทคนิคที่ใช้ในการทำ </a:t>
            </a:r>
            <a:r>
              <a:rPr lang="en-US" sz="3600" dirty="0"/>
              <a:t>modulation 3 </a:t>
            </a:r>
            <a:r>
              <a:rPr lang="th-TH" sz="3600" dirty="0"/>
              <a:t>เทคนิค คือ</a:t>
            </a:r>
          </a:p>
          <a:p>
            <a:pPr lvl="1"/>
            <a:r>
              <a:rPr lang="en-US" dirty="0"/>
              <a:t>Amplitude Modulation (AM)</a:t>
            </a:r>
          </a:p>
          <a:p>
            <a:pPr lvl="1"/>
            <a:r>
              <a:rPr lang="en-US" dirty="0"/>
              <a:t>Frequency Modulation (FM)</a:t>
            </a:r>
          </a:p>
          <a:p>
            <a:pPr lvl="1"/>
            <a:r>
              <a:rPr lang="en-US" dirty="0"/>
              <a:t>Phase Modulation (PM) </a:t>
            </a:r>
            <a:r>
              <a:rPr lang="th-TH" dirty="0"/>
              <a:t>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630D82D3-33B8-479F-B965-AC8B9D4DFB1C}" type="slidenum">
              <a:rPr lang="en-US"/>
              <a:pPr/>
              <a:t>16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การผสม</a:t>
            </a:r>
            <a:r>
              <a:rPr lang="th-TH" dirty="0" smtClean="0"/>
              <a:t>สัญญาณข้อมูล</a:t>
            </a:r>
            <a:r>
              <a:rPr lang="th-TH" dirty="0"/>
              <a:t>กับสัญญาณพาห์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1905000"/>
          </a:xfrm>
        </p:spPr>
        <p:txBody>
          <a:bodyPr/>
          <a:lstStyle/>
          <a:p>
            <a:r>
              <a:rPr lang="en-US" dirty="0"/>
              <a:t>Amplitude Modulation  </a:t>
            </a:r>
            <a:r>
              <a:rPr lang="th-TH" dirty="0" err="1"/>
              <a:t>แอมปลิจูด</a:t>
            </a:r>
            <a:r>
              <a:rPr lang="th-TH" dirty="0"/>
              <a:t>ของสัญญาณพาห์จะเปลี่ยนแปลงไปตามค่า</a:t>
            </a:r>
            <a:r>
              <a:rPr lang="th-TH" dirty="0" smtClean="0"/>
              <a:t>ของสัญญาณ     </a:t>
            </a:r>
            <a:r>
              <a:rPr lang="th-TH" dirty="0"/>
              <a:t>ข้อมูลโดยคุณสมบัติอื่น ๆ ของสัญญาณพาห์</a:t>
            </a:r>
            <a:r>
              <a:rPr lang="th-TH" dirty="0" smtClean="0"/>
              <a:t>คงที่ โดย 0 มี </a:t>
            </a:r>
            <a:r>
              <a:rPr lang="th-TH" dirty="0" err="1" smtClean="0"/>
              <a:t>แอมปลิจูด</a:t>
            </a:r>
            <a:r>
              <a:rPr lang="th-TH" dirty="0" smtClean="0"/>
              <a:t>ต่ำกว่า 1</a:t>
            </a: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E2F962BB-AA17-4D8F-839B-394E9DA51A4D}" type="slidenum">
              <a:rPr lang="en-US"/>
              <a:pPr/>
              <a:t>17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0901" name="Picture 5" descr="img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69325" cy="642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1A4A2603-46F3-48E5-B721-B89FE0209177}" type="slidenum">
              <a:rPr lang="en-US"/>
              <a:pPr/>
              <a:t>18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การผสมสัญญาณข้อมูลกับ</a:t>
            </a:r>
            <a:r>
              <a:rPr lang="th-TH" dirty="0" smtClean="0"/>
              <a:t>สัญญาณพาห์</a:t>
            </a:r>
            <a:endParaRPr lang="th-TH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Frequency Modulation </a:t>
            </a:r>
            <a:r>
              <a:rPr lang="th-TH" dirty="0"/>
              <a:t>ความถี่ของสัญญาณพาห์จะเปลี่ยนแปลงไปตามค่า</a:t>
            </a:r>
            <a:r>
              <a:rPr lang="th-TH" dirty="0" smtClean="0"/>
              <a:t>ของสัญญาณข้อมูล</a:t>
            </a:r>
            <a:r>
              <a:rPr lang="th-TH" dirty="0"/>
              <a:t>โดยคุณสมบัติอื่น ๆ ของสัญญาณพาห์</a:t>
            </a:r>
            <a:r>
              <a:rPr lang="th-TH" dirty="0" smtClean="0"/>
              <a:t>คงที่ เช่น 0 มีความถี่น้อยกว่า 1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29883AF2-B32E-45B8-9C43-45B0C261E449}" type="slidenum">
              <a:rPr lang="en-US"/>
              <a:pPr/>
              <a:t>19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8853" name="Picture 5" descr="img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46038"/>
            <a:ext cx="8455025" cy="634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81026CB-AAE0-4730-A63A-CEA7C70DF49A}" type="slidenum">
              <a:rPr lang="en-US"/>
              <a:pPr>
                <a:defRPr/>
              </a:pPr>
              <a:t>2</a:t>
            </a:fld>
            <a:endParaRPr lang="th-TH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Communications</a:t>
            </a:r>
            <a:endParaRPr lang="th-TH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การสื่อสารข้อมูลทางอิเล็กทรอนิกส์ หมายถึง กระบวนการถ่ายโอนหรือแลกเปลี่ยนข้อมูลกันระหว่างผู้ส่งและผู้รับ โดยผ่านช่องทางสื่อสาร เช่น อุปกรณ์อิเล็กทรอนิกส์ หรือคอมพิวเตอร์เป็นตัวกลางในการส่งข้อมูล เพื่อให้ผู้ส่งและผู้รับเกิดความเข้าใจซึ่งกันและกัน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9F89A646-262A-4781-96BD-E91B93DD7396}" type="slidenum">
              <a:rPr lang="en-US"/>
              <a:pPr/>
              <a:t>20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/>
              <a:t>การผสมสัญญานข้อมูลกับสัญญานพาห์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Phase Modulation </a:t>
            </a:r>
            <a:r>
              <a:rPr lang="th-TH" sz="3600" dirty="0"/>
              <a:t>มุมเฟส</a:t>
            </a:r>
            <a:r>
              <a:rPr lang="th-TH" sz="3600" dirty="0" smtClean="0"/>
              <a:t>ของสัญญาณพาห์</a:t>
            </a:r>
            <a:r>
              <a:rPr lang="th-TH" sz="3600" dirty="0"/>
              <a:t>จะเปลี่ยนแปลงไปตามค่า</a:t>
            </a:r>
            <a:r>
              <a:rPr lang="th-TH" sz="3600" dirty="0" smtClean="0"/>
              <a:t>ของสัญญาณข้อมูล</a:t>
            </a:r>
            <a:r>
              <a:rPr lang="th-TH" sz="3600" dirty="0"/>
              <a:t>โดยคุณสมบัติอื่น ๆ ของสัญญาณพาห์คงที่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A3A1D415-3585-4E3A-BA94-079E6E9B5CD6}" type="slidenum">
              <a:rPr lang="en-US"/>
              <a:pPr/>
              <a:t>21</a:t>
            </a:fld>
            <a:endParaRPr lang="en-US"/>
          </a:p>
        </p:txBody>
      </p:sp>
      <p:pic>
        <p:nvPicPr>
          <p:cNvPr id="79877" name="Picture 5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610600" cy="540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4264AA69-7DB3-423A-9ABE-AFDD05AAFC3F}" type="slidenum">
              <a:rPr lang="en-US"/>
              <a:pPr>
                <a:defRPr/>
              </a:pPr>
              <a:t>22</a:t>
            </a:fld>
            <a:endParaRPr lang="th-TH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สื่อกลาง ( </a:t>
            </a:r>
            <a:r>
              <a:rPr lang="en-US" b="1" smtClean="0"/>
              <a:t>Media </a:t>
            </a:r>
            <a:r>
              <a:rPr lang="th-TH" b="1" smtClean="0"/>
              <a:t>)</a:t>
            </a:r>
            <a:r>
              <a:rPr lang="th-TH" smtClean="0"/>
              <a:t>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สื่อกลาง ( </a:t>
            </a:r>
            <a:r>
              <a:rPr lang="en-US" b="1" smtClean="0"/>
              <a:t>Media </a:t>
            </a:r>
            <a:r>
              <a:rPr lang="th-TH" b="1" smtClean="0"/>
              <a:t>)</a:t>
            </a:r>
            <a:r>
              <a:rPr lang="th-TH" smtClean="0"/>
              <a:t> หมายถึง สื่อกลางหรือตัวกลางที่ทำหน้าที่ส่งผ่านของข้อมูลข่าวสารจากฝั่งผู้ส่งไปยังผู้รับ   </a:t>
            </a:r>
            <a:r>
              <a:rPr lang="th-TH" b="1" smtClean="0"/>
              <a:t>สื่อที่ใช้ส่งข้อมูลในระบบเครือข่าย </a:t>
            </a:r>
            <a:r>
              <a:rPr lang="th-TH" smtClean="0"/>
              <a:t> ในปัจจุบัน สามารถแบ่งสื่อกลางได้เป็น </a:t>
            </a:r>
            <a:r>
              <a:rPr lang="en-US" smtClean="0"/>
              <a:t>2</a:t>
            </a:r>
            <a:r>
              <a:rPr lang="th-TH" smtClean="0"/>
              <a:t> ประเภท คือ  </a:t>
            </a:r>
          </a:p>
          <a:p>
            <a:pPr lvl="1" eaLnBrk="1" hangingPunct="1"/>
            <a:r>
              <a:rPr lang="th-TH" smtClean="0"/>
              <a:t>ระบบใช้สาย (</a:t>
            </a:r>
            <a:r>
              <a:rPr lang="en-US" smtClean="0"/>
              <a:t>Wired system </a:t>
            </a:r>
            <a:r>
              <a:rPr lang="th-TH" smtClean="0"/>
              <a:t>)</a:t>
            </a:r>
          </a:p>
          <a:p>
            <a:pPr lvl="1" eaLnBrk="1" hangingPunct="1"/>
            <a:r>
              <a:rPr lang="th-TH" smtClean="0"/>
              <a:t>ระบบไร้สาย (</a:t>
            </a:r>
            <a:r>
              <a:rPr lang="en-US" smtClean="0"/>
              <a:t>Wireless system </a:t>
            </a:r>
            <a:r>
              <a:rPr lang="th-TH" smtClean="0"/>
              <a:t>) 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B1571A-A62D-46B5-98F8-492020D50A64}" type="slidenum">
              <a:rPr lang="en-US"/>
              <a:pPr>
                <a:defRPr/>
              </a:pPr>
              <a:t>23</a:t>
            </a:fld>
            <a:endParaRPr lang="th-TH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Wired system</a:t>
            </a:r>
            <a:endParaRPr lang="th-TH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smtClean="0"/>
              <a:t>ระบบใช้สาย (</a:t>
            </a:r>
            <a:r>
              <a:rPr lang="en-US" sz="2800" smtClean="0"/>
              <a:t>Wired system </a:t>
            </a:r>
            <a:r>
              <a:rPr lang="th-TH" sz="2800" smtClean="0"/>
              <a:t>)เป็นระบบที่รวมสื่อกลางที่เป็นสายทั้งหมด ใช้ได้ทั้งระยะใกล้หรือไกล สายสัญญาณที่มีใช้งานอยู่ในปัจจุบัน ได้แก่ สายเกลียวคู่ สายโคแอกเซียล และ สายใยแก้วนำแสง  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สายเกลียวคู่ (</a:t>
            </a:r>
            <a:r>
              <a:rPr lang="en-US" sz="2400" smtClean="0"/>
              <a:t>Twisted</a:t>
            </a:r>
            <a:r>
              <a:rPr lang="th-TH" sz="2400" smtClean="0"/>
              <a:t>-</a:t>
            </a:r>
            <a:r>
              <a:rPr lang="en-US" sz="2400" smtClean="0"/>
              <a:t>Pair Cable</a:t>
            </a:r>
            <a:r>
              <a:rPr lang="th-TH" sz="2400" smtClean="0"/>
              <a:t>) เป็นสายที่มีราคาถูกที่สุด ประกอบด้วยสายทองแดงที่มีฉนวนหุ้ม </a:t>
            </a:r>
            <a:r>
              <a:rPr lang="en-US" sz="2400" smtClean="0"/>
              <a:t>2</a:t>
            </a:r>
            <a:r>
              <a:rPr lang="th-TH" sz="2400" smtClean="0"/>
              <a:t> เส้น นำมาพันกันเป็นเกลียว ทำให้สามารถลดการรบกวนจากสนามแม่เหล็กไฟฟ้าได้ จะใช้กันแพร่หลายในระบบโทรศัพท์  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สายโคแอกเซียล ( </a:t>
            </a:r>
            <a:r>
              <a:rPr lang="en-US" sz="2400" smtClean="0"/>
              <a:t>Coaxial Cable</a:t>
            </a:r>
            <a:r>
              <a:rPr lang="th-TH" sz="2400" smtClean="0"/>
              <a:t>) เรียกสั้น ๆ ว่า "สายโคแอก" เป็นสายสื่อสารที่มีคุณภาพดีกว่าและราคาแพงกว่าสายเกลียวคู่ สายโคแอกเป็นสายส่งที่มีการใช้งานกันมาก ไม่ว่าจะเป็นสายเชื่อมโยงระบบแลนบางชนิด สายเคเบิลทีวี หรือการส่งข้อมูลสัญญาณวีดิโอ  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สายใยแก้วนำแสง (</a:t>
            </a:r>
            <a:r>
              <a:rPr lang="en-US" sz="2400" smtClean="0"/>
              <a:t>Fiber optic cable</a:t>
            </a:r>
            <a:r>
              <a:rPr lang="th-TH" sz="2400" smtClean="0"/>
              <a:t>) คือ เส้นใยโปร่งแสงทรงกระบอกขนาดเล็กตัน โดยทั่วไปวัสดุที่ใช้ทำเส้นใยแก้วนำแสงมักเป็นสารประกอบประเภท ซิลิกา หรือ ซิลิกอนไดออกไซด์ ( </a:t>
            </a:r>
            <a:r>
              <a:rPr lang="en-US" sz="2400" smtClean="0"/>
              <a:t>SIO2</a:t>
            </a:r>
            <a:r>
              <a:rPr lang="th-TH" sz="2400" smtClean="0"/>
              <a:t> ) ซึ่งก็คือ แก้วบริสุทธิ์นั่นเอง </a:t>
            </a:r>
          </a:p>
          <a:p>
            <a:pPr eaLnBrk="1" hangingPunct="1">
              <a:lnSpc>
                <a:spcPct val="80000"/>
              </a:lnSpc>
            </a:pPr>
            <a:endParaRPr lang="th-TH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452978FB-B242-40A0-9CFA-3E52462E4091}" type="slidenum">
              <a:rPr lang="en-US"/>
              <a:pPr>
                <a:defRPr/>
              </a:pPr>
              <a:t>24</a:t>
            </a:fld>
            <a:endParaRPr lang="th-TH"/>
          </a:p>
        </p:txBody>
      </p:sp>
      <p:pic>
        <p:nvPicPr>
          <p:cNvPr id="15363" name="Picture 7" descr="istockphoto_662701_network_twisted_pairs_expos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27432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coax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352800"/>
            <a:ext cx="28956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Fiber_optic_bund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838200"/>
            <a:ext cx="3048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657600" y="5334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Twisted</a:t>
            </a:r>
            <a:r>
              <a:rPr lang="th-TH" b="1">
                <a:solidFill>
                  <a:srgbClr val="000000"/>
                </a:solidFill>
              </a:rPr>
              <a:t>-</a:t>
            </a:r>
            <a:r>
              <a:rPr lang="en-US" b="1">
                <a:solidFill>
                  <a:srgbClr val="000000"/>
                </a:solidFill>
              </a:rPr>
              <a:t>Pair Cable</a:t>
            </a: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5715000" y="2971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Fiber optic cable</a:t>
            </a:r>
            <a:endParaRPr lang="th-TH" sz="2400" b="1">
              <a:solidFill>
                <a:srgbClr val="000000"/>
              </a:solidFill>
            </a:endParaRPr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457200" y="4191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Coaxial Cable</a:t>
            </a:r>
            <a:endParaRPr lang="th-TH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3360823-55F1-4511-9DC6-021B91367E0F}" type="slidenum">
              <a:rPr lang="en-US"/>
              <a:pPr>
                <a:defRPr/>
              </a:pPr>
              <a:t>25</a:t>
            </a:fld>
            <a:endParaRPr lang="th-TH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system</a:t>
            </a:r>
            <a:endParaRPr lang="th-TH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0878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smtClean="0"/>
              <a:t>ระบบไร้สาย (</a:t>
            </a:r>
            <a:r>
              <a:rPr lang="en-US" sz="2800" smtClean="0"/>
              <a:t>Wireless system </a:t>
            </a:r>
            <a:r>
              <a:rPr lang="th-TH" sz="2800" smtClean="0"/>
              <a:t>) เป็นระบบที่ไม่ใช้สายสัญญาณเป็นตัวนำข้อมูล ระบบไมโครเวฟ ( </a:t>
            </a:r>
            <a:r>
              <a:rPr lang="en-US" sz="2800" smtClean="0"/>
              <a:t>Microwave </a:t>
            </a:r>
            <a:r>
              <a:rPr lang="th-TH" sz="2800" smtClean="0"/>
              <a:t>) เป็นระบบที่ใช้วิธีส่งสัญญาณที่มีความถี่สูงกว่าคลื่นวิทยุเป็นทอด ๆ จากสถานีหนึ่งไปยังอีกสถานีหนึ่ง บางที เราอาจเรียกสัญญาณของไมโครเวฟว่า สัญญาณแบบเส้นสายตา ( </a:t>
            </a:r>
            <a:r>
              <a:rPr lang="en-US" sz="2800" smtClean="0"/>
              <a:t>Line of Sight </a:t>
            </a:r>
            <a:r>
              <a:rPr lang="th-TH" sz="2800" smtClean="0"/>
              <a:t>) สัญญาณของไมโครเวฟ จะเดินทางเป็นเส้นตรง ในการตั้งสถานีทวนสัญญาณนั้น ส่วนใหญ่จะนิยมตั้งในพื้นที่สูง ๆ เช่น บนภูเขา ตึกสูง ๆ เพื่อช่วยให้ส่งสัญญาณไปได้ไกลขึ้น  </a:t>
            </a:r>
          </a:p>
          <a:p>
            <a:pPr eaLnBrk="1" hangingPunct="1">
              <a:lnSpc>
                <a:spcPct val="80000"/>
              </a:lnSpc>
            </a:pPr>
            <a:r>
              <a:rPr lang="th-TH" sz="2800" smtClean="0"/>
              <a:t>ระบบดาวเทียม ( </a:t>
            </a:r>
            <a:r>
              <a:rPr lang="en-US" sz="2800" smtClean="0"/>
              <a:t>Satellite System </a:t>
            </a:r>
            <a:r>
              <a:rPr lang="th-TH" sz="2800" smtClean="0"/>
              <a:t>) หลักการคล้ายกับระบบไมโครเวฟในส่วนของการยิงสัญญาณจากแต่ละสถานีต่อกันไปยังจุดหมายที่ต้องการ โดยอาศัยดาวเทียมที่โคจรอยู่รอบโลก  </a:t>
            </a:r>
          </a:p>
          <a:p>
            <a:pPr eaLnBrk="1" hangingPunct="1">
              <a:lnSpc>
                <a:spcPct val="80000"/>
              </a:lnSpc>
            </a:pPr>
            <a:r>
              <a:rPr lang="th-TH" sz="2800" smtClean="0"/>
              <a:t>ระบบอินฟราเรด  </a:t>
            </a:r>
          </a:p>
          <a:p>
            <a:pPr eaLnBrk="1" hangingPunct="1">
              <a:lnSpc>
                <a:spcPct val="80000"/>
              </a:lnSpc>
            </a:pPr>
            <a:r>
              <a:rPr lang="th-TH" sz="2800" smtClean="0"/>
              <a:t>ระบบคลื่นวิทยุ ระบบวิทยุเซลลูลาร์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366D28B4-40D6-41F3-AD8C-070C4D7DE549}" type="slidenum">
              <a:rPr lang="en-US"/>
              <a:pPr>
                <a:defRPr/>
              </a:pPr>
              <a:t>26</a:t>
            </a:fld>
            <a:endParaRPr lang="th-TH"/>
          </a:p>
        </p:txBody>
      </p:sp>
      <p:pic>
        <p:nvPicPr>
          <p:cNvPr id="17411" name="Picture 5" descr="image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4286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get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810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AF044EE5-72F9-422B-8C21-1EB116BC511A}" type="slidenum">
              <a:rPr lang="en-US"/>
              <a:pPr>
                <a:defRPr/>
              </a:pPr>
              <a:t>27</a:t>
            </a:fld>
            <a:endParaRPr lang="th-TH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เครือข่าย ( </a:t>
            </a:r>
            <a:r>
              <a:rPr lang="en-US" smtClean="0"/>
              <a:t>Network </a:t>
            </a:r>
            <a:r>
              <a:rPr lang="th-TH" smtClean="0"/>
              <a:t>)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smtClean="0"/>
              <a:t>ระบบเครือข่าย หรือเน็ตเวิร์ก (</a:t>
            </a:r>
            <a:r>
              <a:rPr lang="en-US" sz="2800" smtClean="0"/>
              <a:t>Network</a:t>
            </a:r>
            <a:r>
              <a:rPr lang="th-TH" sz="2800" smtClean="0"/>
              <a:t>) คือ ระบบที่มีคอมพิวเตอร์ ตั้งแต่ </a:t>
            </a:r>
            <a:r>
              <a:rPr lang="en-US" sz="2800" smtClean="0"/>
              <a:t>2</a:t>
            </a:r>
            <a:r>
              <a:rPr lang="th-TH" sz="2800" smtClean="0"/>
              <a:t> เครื่องขึ้นไป เชื่อมต่อกันอยู่  </a:t>
            </a:r>
            <a:r>
              <a:rPr lang="th-TH" sz="2800" b="1" smtClean="0"/>
              <a:t>ความสำคัญและประโยชน์ของระบบเครือข่าย ในด้านต่าง ๆ ดังนี้</a:t>
            </a:r>
            <a:r>
              <a:rPr lang="th-TH" sz="2800" smtClean="0"/>
              <a:t>  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สามารถใช้อุปกรณ์ร่วมกัน (</a:t>
            </a:r>
            <a:r>
              <a:rPr lang="en-US" sz="2400" smtClean="0"/>
              <a:t>Peripheral sharing </a:t>
            </a:r>
            <a:r>
              <a:rPr lang="th-TH" sz="2400" smtClean="0"/>
              <a:t>) 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การใช้ซอฟต์แวร์ร่วมกัน (</a:t>
            </a:r>
            <a:r>
              <a:rPr lang="en-US" sz="2400" smtClean="0"/>
              <a:t>Software sharing</a:t>
            </a:r>
            <a:r>
              <a:rPr lang="th-TH" sz="2400" smtClean="0"/>
              <a:t>) 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การใช้ข้อมูลร่วมกัน (</a:t>
            </a:r>
            <a:r>
              <a:rPr lang="en-US" sz="2400" smtClean="0"/>
              <a:t>File sharing</a:t>
            </a:r>
            <a:r>
              <a:rPr lang="th-TH" sz="2400" smtClean="0"/>
              <a:t>) 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การสื่อสารระหว่างบุคคล ( </a:t>
            </a:r>
            <a:r>
              <a:rPr lang="en-US" sz="2400" smtClean="0"/>
              <a:t>Electronic communication </a:t>
            </a:r>
            <a:r>
              <a:rPr lang="th-TH" sz="2400" smtClean="0"/>
              <a:t>) 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ค่าใช้จ่าย (</a:t>
            </a:r>
            <a:r>
              <a:rPr lang="en-US" sz="2400" smtClean="0"/>
              <a:t>Cost </a:t>
            </a:r>
            <a:r>
              <a:rPr lang="th-TH" sz="2400" smtClean="0"/>
              <a:t>) 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การบริหารเครือข่าย (</a:t>
            </a:r>
            <a:r>
              <a:rPr lang="en-US" sz="2400" smtClean="0"/>
              <a:t>Network Management </a:t>
            </a:r>
            <a:r>
              <a:rPr lang="th-TH" sz="2400" smtClean="0"/>
              <a:t>) 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ระบบรักษาความปลอดภัย (</a:t>
            </a:r>
            <a:r>
              <a:rPr lang="en-US" sz="2400" smtClean="0"/>
              <a:t>Security system</a:t>
            </a:r>
            <a:r>
              <a:rPr lang="th-TH" sz="2400" smtClean="0"/>
              <a:t>)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เสถียรภาพของระบบ ( </a:t>
            </a:r>
            <a:r>
              <a:rPr lang="en-US" sz="2400" smtClean="0"/>
              <a:t>Stability </a:t>
            </a:r>
            <a:r>
              <a:rPr lang="th-TH" sz="2400" smtClean="0"/>
              <a:t>)  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smtClean="0"/>
              <a:t>การสำรองข้อมูล (</a:t>
            </a:r>
            <a:r>
              <a:rPr lang="en-US" sz="2400" smtClean="0"/>
              <a:t>Back up </a:t>
            </a:r>
            <a:r>
              <a:rPr lang="th-TH" sz="2400" smtClean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CAE5889C-DEBF-4FED-A0BB-3EEAA57BC7A6}" type="slidenum">
              <a:rPr lang="en-US"/>
              <a:pPr>
                <a:defRPr/>
              </a:pPr>
              <a:t>28</a:t>
            </a:fld>
            <a:endParaRPr lang="th-TH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เครือข่าย ( </a:t>
            </a:r>
            <a:r>
              <a:rPr lang="en-US" smtClean="0"/>
              <a:t>Network </a:t>
            </a:r>
            <a:r>
              <a:rPr lang="th-TH" smtClean="0"/>
              <a:t>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z="2800" b="1" smtClean="0"/>
              <a:t>ประเภทของเครือข่าย</a:t>
            </a:r>
            <a:r>
              <a:rPr lang="th-TH" sz="2800" smtClean="0"/>
              <a:t>  มี </a:t>
            </a:r>
            <a:r>
              <a:rPr lang="en-US" sz="2800" smtClean="0"/>
              <a:t>3</a:t>
            </a:r>
            <a:r>
              <a:rPr lang="th-TH" sz="2800" smtClean="0"/>
              <a:t> ระบบ ดังนี้ </a:t>
            </a:r>
          </a:p>
          <a:p>
            <a:pPr eaLnBrk="1" hangingPunct="1"/>
            <a:r>
              <a:rPr lang="th-TH" sz="2800" b="1" smtClean="0"/>
              <a:t>ระบบเครือข่ายคอมพิวเตอร์ระยะใกล้ (</a:t>
            </a:r>
            <a:r>
              <a:rPr lang="en-US" sz="2800" b="1" smtClean="0"/>
              <a:t>Local Area Network </a:t>
            </a:r>
            <a:r>
              <a:rPr lang="th-TH" sz="2800" b="1" smtClean="0"/>
              <a:t>หรือ </a:t>
            </a:r>
            <a:r>
              <a:rPr lang="en-US" sz="2800" b="1" smtClean="0"/>
              <a:t>LAN </a:t>
            </a:r>
            <a:r>
              <a:rPr lang="th-TH" sz="2800" b="1" smtClean="0"/>
              <a:t>)</a:t>
            </a:r>
            <a:r>
              <a:rPr lang="th-TH" sz="2800" smtClean="0"/>
              <a:t> เป็นระบบเครือข่ายระดับท้องถิ่น มีขนาดเล็ก ครอบคลุมพื้นที่จำกัด เชื่อมโยงกันในรัศมีใกล้ ๆ ในเขตพื้นที่เดียวกัน เช่น ในอาคารเดียวกัน ห้องเดียวกัน ภายในตึกเดียวกันหรือหลาย ๆ ตึกใกล้กัน เป็นต้น โดยไม่ต้องเชื่อมการติดต่อกับองค์การโทรศัพท์หรือการสื่อสารแห่งประเทศไทย ระบบแลนมีประโยชน์คือ สามารถทำให้เครื่องคอมพิวเตอร์หลาย ๆ เครื่องที่เชื่อมต่อกัน สามารถส่งข้อมูลแลกเปลี่ยนกันได้อย่างสะดวก รวดเร็ว และยังสามารถใช้ทรัพยากรร่วมกันได้อีกด้วย ระบบเครือข่าย </a:t>
            </a:r>
            <a:r>
              <a:rPr lang="en-US" sz="2800" smtClean="0"/>
              <a:t>LAN </a:t>
            </a:r>
            <a:r>
              <a:rPr lang="th-TH" sz="2800" smtClean="0"/>
              <a:t>จะเป็นระบบเครือข่ายที่มีการใช้งานในองค์กรต่าง ๆ มากที่สุด   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A58F128-1B5C-4043-B52A-5E3130CA9025}" type="slidenum">
              <a:rPr lang="en-US"/>
              <a:pPr>
                <a:defRPr/>
              </a:pPr>
              <a:t>29</a:t>
            </a:fld>
            <a:endParaRPr lang="th-TH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เครือข่าย ( </a:t>
            </a:r>
            <a:r>
              <a:rPr lang="en-US" smtClean="0"/>
              <a:t>Network </a:t>
            </a:r>
            <a:r>
              <a:rPr lang="th-TH" smtClean="0"/>
              <a:t>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b="1" smtClean="0"/>
              <a:t>ระบบเครือข่ายคอมพิวเตอร์ระดับเมือง (</a:t>
            </a:r>
            <a:r>
              <a:rPr lang="en-US" sz="2800" b="1" smtClean="0"/>
              <a:t>Metropolitan Area Network </a:t>
            </a:r>
            <a:r>
              <a:rPr lang="th-TH" sz="2800" b="1" smtClean="0"/>
              <a:t>หรือ </a:t>
            </a:r>
            <a:r>
              <a:rPr lang="en-US" sz="2800" b="1" smtClean="0"/>
              <a:t>MAN</a:t>
            </a:r>
            <a:r>
              <a:rPr lang="th-TH" sz="2800" b="1" smtClean="0"/>
              <a:t>)</a:t>
            </a:r>
            <a:r>
              <a:rPr lang="th-TH" sz="2800" smtClean="0"/>
              <a:t> เป็นระบบเครือข่ายระดับเมือง คือมีการเชื่อมโยงกันในพื้นที่ ที่กว้างไกลกว่าในระบบ </a:t>
            </a:r>
            <a:r>
              <a:rPr lang="en-US" sz="2800" smtClean="0"/>
              <a:t>LAN </a:t>
            </a:r>
            <a:r>
              <a:rPr lang="th-TH" sz="2800" smtClean="0"/>
              <a:t>อาจจะเชื่อมโยงกันภายในจังหวัด โดยมีลักษณะการเชื่อมโยงคอมพิวเตอร์ที่มีระยะห่างไกลกันในช่วง </a:t>
            </a:r>
            <a:r>
              <a:rPr lang="en-US" sz="2800" smtClean="0"/>
              <a:t>5-40</a:t>
            </a:r>
            <a:r>
              <a:rPr lang="th-TH" sz="2800" smtClean="0"/>
              <a:t> กิโลเมตร ผ่านสายสื่อสารประเภทต่าง ๆ เช่น เส้นใยแก้วนำแสง สายเคเบิลหรือสายโคแอกเชียล</a:t>
            </a:r>
            <a:endParaRPr lang="th-TH" sz="2800" b="1" smtClean="0"/>
          </a:p>
          <a:p>
            <a:pPr eaLnBrk="1" hangingPunct="1">
              <a:lnSpc>
                <a:spcPct val="80000"/>
              </a:lnSpc>
            </a:pPr>
            <a:r>
              <a:rPr lang="th-TH" sz="2800" b="1" smtClean="0"/>
              <a:t>ระบบเครือข่ายระยะไกล (</a:t>
            </a:r>
            <a:r>
              <a:rPr lang="en-US" sz="2800" b="1" smtClean="0"/>
              <a:t>Wide Area Network </a:t>
            </a:r>
            <a:r>
              <a:rPr lang="th-TH" sz="2800" b="1" smtClean="0"/>
              <a:t>หรือ </a:t>
            </a:r>
            <a:r>
              <a:rPr lang="en-US" sz="2800" b="1" smtClean="0"/>
              <a:t>WAN</a:t>
            </a:r>
            <a:r>
              <a:rPr lang="th-TH" sz="2800" b="1" smtClean="0"/>
              <a:t>)</a:t>
            </a:r>
            <a:r>
              <a:rPr lang="th-TH" sz="2800" smtClean="0"/>
              <a:t> เป็นระบบเครือข่ายระดับไกล คือ จะเป็นเครือข่ายที่เชื่อมคอมพิวเตอร์หรืออุปกรณ์ที่อยู่ห่างไกลกันเข้าด้วยกัน อาจจะต้องเป็นการติดต่อสื่อสารกันในระดับประเทศ ข้ามทวีปหรือทั่วโลกก็ได้ ตัวอย่างเช่น อินเทอร์เน็ตถือว่าเป็นเครือข่าย </a:t>
            </a:r>
            <a:r>
              <a:rPr lang="en-US" sz="2800" smtClean="0"/>
              <a:t>WAN </a:t>
            </a:r>
            <a:r>
              <a:rPr lang="th-TH" sz="2800" smtClean="0"/>
              <a:t>ประเภทหนึ่ง แต่เป็นเครือข่ายสาธารณะ ที่ไม่มีใครเป็นเจ้าของทั้งหมด </a:t>
            </a:r>
          </a:p>
          <a:p>
            <a:pPr eaLnBrk="1" hangingPunct="1">
              <a:lnSpc>
                <a:spcPct val="80000"/>
              </a:lnSpc>
            </a:pPr>
            <a:endParaRPr lang="th-TH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4E379A3-A172-4AD8-AC7C-F12AEA4D31BF}" type="slidenum">
              <a:rPr lang="en-US"/>
              <a:pPr>
                <a:defRPr/>
              </a:pPr>
              <a:t>3</a:t>
            </a:fld>
            <a:endParaRPr lang="th-TH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องค์ประกอบของระบบการสื่อสาร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b="1" dirty="0" smtClean="0"/>
              <a:t>องค์ประกอบขั้นพื้นฐานของระบบการสื่อสารข้อมูลทางอิเล็กทรอนิกส์</a:t>
            </a:r>
            <a:br>
              <a:rPr lang="th-TH" sz="2800" b="1" dirty="0" smtClean="0"/>
            </a:br>
            <a:r>
              <a:rPr lang="th-TH" sz="2800" dirty="0" smtClean="0"/>
              <a:t>สามารถจำแนกได้ดังนี้  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400" dirty="0" smtClean="0"/>
              <a:t>ผู้ส่งสาร (</a:t>
            </a:r>
            <a:r>
              <a:rPr lang="en-US" sz="2400" dirty="0" smtClean="0"/>
              <a:t>Sender</a:t>
            </a:r>
            <a:r>
              <a:rPr lang="th-TH" sz="2400" dirty="0" smtClean="0"/>
              <a:t>) หรือ แหล่งกำเนิดข่าวสาร (</a:t>
            </a:r>
            <a:r>
              <a:rPr lang="en-US" sz="2400" dirty="0" smtClean="0"/>
              <a:t>Source</a:t>
            </a:r>
            <a:r>
              <a:rPr lang="th-TH" sz="2400" dirty="0" smtClean="0"/>
              <a:t>)  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dirty="0" smtClean="0"/>
              <a:t>ผู้รับสาร (</a:t>
            </a:r>
            <a:r>
              <a:rPr lang="en-US" sz="2400" dirty="0" smtClean="0"/>
              <a:t>Receiver</a:t>
            </a:r>
            <a:r>
              <a:rPr lang="th-TH" sz="2400" dirty="0" smtClean="0"/>
              <a:t>) หรือ จุดหมายปลายทางข่าวสาร (</a:t>
            </a:r>
            <a:r>
              <a:rPr lang="en-US" sz="2400" dirty="0" smtClean="0"/>
              <a:t>Target</a:t>
            </a:r>
            <a:r>
              <a:rPr lang="th-TH" sz="2400" dirty="0" smtClean="0"/>
              <a:t>)  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dirty="0" smtClean="0"/>
              <a:t>สาร ( </a:t>
            </a:r>
            <a:r>
              <a:rPr lang="en-US" sz="2400" dirty="0" smtClean="0"/>
              <a:t>Message </a:t>
            </a:r>
            <a:r>
              <a:rPr lang="th-TH" sz="2400" dirty="0" smtClean="0"/>
              <a:t>) ซึ่งในปัจจุบันมักพบเห็นในรูปของสื่อประสม ( </a:t>
            </a:r>
            <a:r>
              <a:rPr lang="en-US" sz="2400" dirty="0" smtClean="0"/>
              <a:t>multimedia </a:t>
            </a:r>
            <a:r>
              <a:rPr lang="th-TH" sz="2400" dirty="0" smtClean="0"/>
              <a:t>) ที่อาจมีทั้งลักษณะที่เป็นข้อความตัวอักษร เสียง ภาพนิ่ง และภาพเคลื่อนไหว  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dirty="0" smtClean="0"/>
              <a:t>สื่อกลาง ( </a:t>
            </a:r>
            <a:r>
              <a:rPr lang="en-US" sz="2400" dirty="0" smtClean="0"/>
              <a:t>Media </a:t>
            </a:r>
            <a:r>
              <a:rPr lang="th-TH" sz="2400" dirty="0" smtClean="0"/>
              <a:t>)   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th-TH" sz="2400" dirty="0" smtClean="0"/>
              <a:t>โปรโตคอล (</a:t>
            </a:r>
            <a:r>
              <a:rPr lang="en-US" sz="2400" dirty="0" smtClean="0"/>
              <a:t>Protocol</a:t>
            </a:r>
            <a:r>
              <a:rPr lang="th-TH" sz="2400" dirty="0" smtClean="0"/>
              <a:t>) หมายถึง กฎระเบียบมาตรฐาน หรือข้อกำหนด ขั้นตอน ที่ใช้ในการแลกเปลี่ยนข้อมูล เพื่อให้ผู้รับและผู้ส่งสามารถสื่อการกันได้เข้าใจ 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400" dirty="0" smtClean="0"/>
              <a:t>ซอฟต์แวร์ ( </a:t>
            </a:r>
            <a:r>
              <a:rPr lang="en-US" sz="2400" dirty="0" smtClean="0"/>
              <a:t>Software </a:t>
            </a:r>
            <a:r>
              <a:rPr lang="th-TH" sz="2400" dirty="0" smtClean="0"/>
              <a:t>) หมายถึง โปรแกรมที่ใช้ในการติดต่อสื่อสาร เช่น โปรแกรมรับส่งอีเมล์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th-TH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1DA2944-0AF1-4304-8D2E-091FB9A40291}" type="slidenum">
              <a:rPr lang="en-US"/>
              <a:pPr>
                <a:defRPr/>
              </a:pPr>
              <a:t>30</a:t>
            </a:fld>
            <a:endParaRPr lang="th-TH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977188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583709D-D280-4970-8C58-31CF2335DBB1}" type="slidenum">
              <a:rPr lang="en-US"/>
              <a:pPr>
                <a:defRPr/>
              </a:pPr>
              <a:t>31</a:t>
            </a:fld>
            <a:endParaRPr lang="th-TH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Network</a:t>
            </a:r>
            <a:r>
              <a:rPr lang="th-TH" b="1" smtClean="0"/>
              <a:t> </a:t>
            </a:r>
            <a:r>
              <a:rPr lang="en-US" b="1" smtClean="0"/>
              <a:t>Topology</a:t>
            </a:r>
            <a:endParaRPr lang="th-TH" b="1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สถาปัตยกรรมของระบบเครือข่าย (</a:t>
            </a:r>
            <a:r>
              <a:rPr lang="en-US" b="1" smtClean="0"/>
              <a:t>Network Architecture</a:t>
            </a:r>
            <a:r>
              <a:rPr lang="th-TH" b="1" smtClean="0"/>
              <a:t>) หรือโทโปโลยี (</a:t>
            </a:r>
            <a:r>
              <a:rPr lang="en-US" b="1" smtClean="0"/>
              <a:t>Topology</a:t>
            </a:r>
            <a:r>
              <a:rPr lang="th-TH" b="1" smtClean="0"/>
              <a:t>) </a:t>
            </a:r>
            <a:r>
              <a:rPr lang="th-TH" smtClean="0"/>
              <a:t>คือลักษณะทางกายภาพ (ภายนอก) ของเครือข่าย เป็นลักษณะของการเชื่อมโยงสายสื่อสารเข้ากับอุปกรณ์อิเล็กทรอนิกส์ต่าง ๆ ภายในเครือข่ายด้วยกัน มีหลายแบบด้วยกัน เช่น</a:t>
            </a:r>
          </a:p>
          <a:p>
            <a:pPr lvl="1" eaLnBrk="1" hangingPunct="1"/>
            <a:r>
              <a:rPr lang="th-TH" smtClean="0"/>
              <a:t>โทโปโลยีแบบดาว (</a:t>
            </a:r>
            <a:r>
              <a:rPr lang="en-US" smtClean="0"/>
              <a:t>Star</a:t>
            </a:r>
            <a:r>
              <a:rPr lang="th-TH" smtClean="0"/>
              <a:t>) </a:t>
            </a:r>
          </a:p>
          <a:p>
            <a:pPr lvl="1" eaLnBrk="1" hangingPunct="1"/>
            <a:r>
              <a:rPr lang="th-TH" smtClean="0"/>
              <a:t>โทโปโลยีแบบบัส (</a:t>
            </a:r>
            <a:r>
              <a:rPr lang="en-US" smtClean="0"/>
              <a:t>Bus</a:t>
            </a:r>
            <a:r>
              <a:rPr lang="th-TH" smtClean="0"/>
              <a:t>) </a:t>
            </a:r>
          </a:p>
          <a:p>
            <a:pPr lvl="1" eaLnBrk="1" hangingPunct="1"/>
            <a:r>
              <a:rPr lang="th-TH" smtClean="0"/>
              <a:t>โทโปโลยีแบบวงแหวน (</a:t>
            </a:r>
            <a:r>
              <a:rPr lang="en-US" smtClean="0"/>
              <a:t>Ring</a:t>
            </a:r>
            <a:r>
              <a:rPr lang="th-TH" smtClean="0"/>
              <a:t>) 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D602171-AAE6-4FE6-875B-F54642342680}" type="slidenum">
              <a:rPr lang="en-US"/>
              <a:pPr>
                <a:defRPr/>
              </a:pPr>
              <a:t>32</a:t>
            </a:fld>
            <a:endParaRPr lang="th-TH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โทโปโลยีแบบดาว (</a:t>
            </a:r>
            <a:r>
              <a:rPr lang="en-US" smtClean="0"/>
              <a:t>Star</a:t>
            </a:r>
            <a:r>
              <a:rPr lang="th-TH" smtClean="0"/>
              <a:t>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มีหลักการส่งและรับข้อมูล เหมือนกับระบบโทรศัพท์ การควบคุมจะทำโดยสถานีศูนย์กลาง ทำหน้าที่เป็นตัวสวิตชิ่ง ข้อมูลทั้งหมดในระบบเครือข่ายจะต้องผ่านเครื่องคอมพิวเตอร์ศูนย์กลาง (</a:t>
            </a:r>
            <a:r>
              <a:rPr lang="en-US" smtClean="0"/>
              <a:t>Center Computer</a:t>
            </a:r>
            <a:r>
              <a:rPr lang="th-TH" smtClean="0"/>
              <a:t>) ลักษณะการเชื่อมโยงการติดต่อสื่อสารที่มีลักษณะคล้ายกับรูปดาว (</a:t>
            </a:r>
            <a:r>
              <a:rPr lang="en-US" smtClean="0"/>
              <a:t>STAR</a:t>
            </a:r>
            <a:r>
              <a:rPr lang="th-TH" smtClean="0"/>
              <a:t>) หลายแฉก </a:t>
            </a:r>
          </a:p>
        </p:txBody>
      </p:sp>
      <p:pic>
        <p:nvPicPr>
          <p:cNvPr id="23557" name="Picture 5" descr="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91000"/>
            <a:ext cx="3048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2B6B33C-36EC-4298-8725-B22025252231}" type="slidenum">
              <a:rPr lang="en-US"/>
              <a:pPr>
                <a:defRPr/>
              </a:pPr>
              <a:t>33</a:t>
            </a:fld>
            <a:endParaRPr lang="th-TH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โทโปโลยีแบบบัส (</a:t>
            </a:r>
            <a:r>
              <a:rPr lang="en-US" smtClean="0"/>
              <a:t>Bus</a:t>
            </a:r>
            <a:r>
              <a:rPr lang="th-TH" smtClean="0"/>
              <a:t>)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 </a:t>
            </a:r>
            <a:r>
              <a:rPr lang="th-TH" b="1" smtClean="0"/>
              <a:t>โทโปโลยีแบบบัส (</a:t>
            </a:r>
            <a:r>
              <a:rPr lang="en-US" b="1" smtClean="0"/>
              <a:t>Bus</a:t>
            </a:r>
            <a:r>
              <a:rPr lang="th-TH" b="1" smtClean="0"/>
              <a:t>) </a:t>
            </a:r>
            <a:r>
              <a:rPr lang="th-TH" smtClean="0"/>
              <a:t>ในระบบเครือข่าย </a:t>
            </a:r>
            <a:r>
              <a:rPr lang="en-US" smtClean="0"/>
              <a:t>LAN </a:t>
            </a:r>
            <a:r>
              <a:rPr lang="th-TH" smtClean="0"/>
              <a:t>โทโปโลยีแบบ </a:t>
            </a:r>
            <a:r>
              <a:rPr lang="en-US" smtClean="0"/>
              <a:t>BUS </a:t>
            </a:r>
            <a:r>
              <a:rPr lang="th-TH" smtClean="0"/>
              <a:t>นับว่าเป็นแบบโทโปโลยีที่ได้รับความนิยมใช้กันมากที่สุดมา ตั้งแต่อดีตจนถึงปัจจุบัน เหตุผลอย่างหนึ่งก็คือสามารถติดตั้งระบบ ดูแลรักษา และติดตั้งอุปกรณ์เพิ่มเติมได้ง่าย ไม่ต้องใช้เทคนิคที่ยุ่งยากซับซ้อน ลักษณะการทำงานของเครือข่ายโทโปโลยีแบบ </a:t>
            </a:r>
            <a:r>
              <a:rPr lang="en-US" smtClean="0"/>
              <a:t>BUS </a:t>
            </a:r>
            <a:r>
              <a:rPr lang="th-TH" smtClean="0"/>
              <a:t>คืออุปกรณ์ทุกชิ้นหรือโหนดทุกโหนด ในเครือข่ายจะต้องเชื่อมโยงเข้ากับสายสื่อสารหลักที่เรียกว่า "บัส" (</a:t>
            </a:r>
            <a:r>
              <a:rPr lang="en-US" smtClean="0"/>
              <a:t>BUS</a:t>
            </a:r>
            <a:r>
              <a:rPr lang="th-TH" smtClean="0"/>
              <a:t>) </a:t>
            </a:r>
          </a:p>
        </p:txBody>
      </p:sp>
      <p:pic>
        <p:nvPicPr>
          <p:cNvPr id="24581" name="Picture 5" descr="1_20_LinearBusTop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029200"/>
            <a:ext cx="624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37ECBD3-7EA3-44E8-A23C-04FA566F3964}" type="slidenum">
              <a:rPr lang="en-US"/>
              <a:pPr>
                <a:defRPr/>
              </a:pPr>
              <a:t>34</a:t>
            </a:fld>
            <a:endParaRPr lang="th-TH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โทโปโลยีแบบวงแหวน (</a:t>
            </a:r>
            <a:r>
              <a:rPr lang="en-US" smtClean="0"/>
              <a:t>Ring</a:t>
            </a:r>
            <a:r>
              <a:rPr lang="th-TH" smtClean="0"/>
              <a:t>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โทโปโลยีแบบวงแหวน (</a:t>
            </a:r>
            <a:r>
              <a:rPr lang="en-US" b="1" smtClean="0"/>
              <a:t>Ring</a:t>
            </a:r>
            <a:r>
              <a:rPr lang="th-TH" b="1" smtClean="0"/>
              <a:t>) </a:t>
            </a:r>
            <a:r>
              <a:rPr lang="th-TH" smtClean="0"/>
              <a:t>เครือข่ายแบบ </a:t>
            </a:r>
            <a:r>
              <a:rPr lang="en-US" smtClean="0"/>
              <a:t>RING </a:t>
            </a:r>
            <a:r>
              <a:rPr lang="th-TH" smtClean="0"/>
              <a:t>เป็นการส่งข้อมูลข่าวสารผ่านไปในเครือข่าย โดยที่ข้อมูลข่าวสารจะไหลวนอยู่ในเครือข่ายในทิศทางเดียวเหมือนวงแหวน หรือ </a:t>
            </a:r>
            <a:r>
              <a:rPr lang="en-US" smtClean="0"/>
              <a:t>RING </a:t>
            </a:r>
            <a:endParaRPr lang="th-TH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8C8BD7B-3412-4E17-B28D-88EDED7098F9}" type="slidenum">
              <a:rPr lang="en-US"/>
              <a:pPr>
                <a:defRPr/>
              </a:pPr>
              <a:t>35</a:t>
            </a:fld>
            <a:endParaRPr lang="th-TH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26629" name="Picture 5" descr="hyb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D28F0673-BB57-45B3-A58A-A3019F20BAD6}" type="slidenum">
              <a:rPr lang="en-US"/>
              <a:pPr>
                <a:defRPr/>
              </a:pPr>
              <a:t>36</a:t>
            </a:fld>
            <a:endParaRPr lang="th-TH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ฮาร์ดแวร์ที่จำเป็นของระบบเครือข่าย</a:t>
            </a:r>
            <a:r>
              <a:rPr lang="th-TH" smtClean="0"/>
              <a:t> 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z="2800" b="1" smtClean="0"/>
              <a:t>คอมพิวเตอร์</a:t>
            </a:r>
            <a:r>
              <a:rPr lang="th-TH" sz="2800" smtClean="0"/>
              <a:t> </a:t>
            </a:r>
          </a:p>
          <a:p>
            <a:pPr eaLnBrk="1" hangingPunct="1"/>
            <a:r>
              <a:rPr lang="th-TH" sz="2800" b="1" smtClean="0"/>
              <a:t>สายเคเบิล</a:t>
            </a:r>
            <a:r>
              <a:rPr lang="th-TH" sz="2800" smtClean="0"/>
              <a:t> </a:t>
            </a:r>
          </a:p>
          <a:p>
            <a:pPr eaLnBrk="1" hangingPunct="1"/>
            <a:r>
              <a:rPr lang="th-TH" sz="2800" b="1" smtClean="0"/>
              <a:t>ทรัพยากรอื่น ๆในเครือข่าย</a:t>
            </a:r>
            <a:r>
              <a:rPr lang="th-TH" sz="2800" smtClean="0"/>
              <a:t>  เช่น </a:t>
            </a:r>
            <a:r>
              <a:rPr lang="en-US" sz="2800" smtClean="0"/>
              <a:t>Fax printer telephone</a:t>
            </a:r>
            <a:endParaRPr lang="th-TH" sz="2800" smtClean="0"/>
          </a:p>
          <a:p>
            <a:pPr eaLnBrk="1" hangingPunct="1"/>
            <a:r>
              <a:rPr lang="th-TH" sz="2800" b="1" smtClean="0"/>
              <a:t>โมเด็ม</a:t>
            </a:r>
            <a:r>
              <a:rPr lang="th-TH" sz="2800" smtClean="0"/>
              <a:t> (</a:t>
            </a:r>
            <a:r>
              <a:rPr lang="en-US" sz="2800" smtClean="0"/>
              <a:t>Modem</a:t>
            </a:r>
            <a:r>
              <a:rPr lang="th-TH" sz="2800" smtClean="0"/>
              <a:t>) ย่อมาจากคำว่า "</a:t>
            </a:r>
            <a:r>
              <a:rPr lang="en-US" sz="2800" smtClean="0"/>
              <a:t>Modulator</a:t>
            </a:r>
            <a:r>
              <a:rPr lang="th-TH" sz="2800" smtClean="0"/>
              <a:t>/</a:t>
            </a:r>
            <a:r>
              <a:rPr lang="en-US" sz="2800" smtClean="0"/>
              <a:t>Demodulator</a:t>
            </a:r>
            <a:r>
              <a:rPr lang="th-TH" sz="2800" smtClean="0"/>
              <a:t>“</a:t>
            </a:r>
          </a:p>
          <a:p>
            <a:pPr lvl="1" eaLnBrk="1" hangingPunct="1"/>
            <a:r>
              <a:rPr lang="th-TH" sz="2400" smtClean="0"/>
              <a:t> กระบวนการที่โมเด็มแปลงสัญญาณดิจิทัลให้เป็นสัญญาณอนาล็อก เรียกว่า มอดูเลชั่น (</a:t>
            </a:r>
            <a:r>
              <a:rPr lang="en-US" sz="2400" smtClean="0"/>
              <a:t>Modulation</a:t>
            </a:r>
            <a:r>
              <a:rPr lang="th-TH" sz="2400" smtClean="0"/>
              <a:t>) โมเด็มที่ทำหน้าที่นี้เรียกว่า โมดูเลเตอร์ (</a:t>
            </a:r>
            <a:r>
              <a:rPr lang="en-US" sz="2400" smtClean="0"/>
              <a:t>Modulator</a:t>
            </a:r>
            <a:r>
              <a:rPr lang="th-TH" sz="2400" smtClean="0"/>
              <a:t>)</a:t>
            </a:r>
          </a:p>
          <a:p>
            <a:pPr lvl="1" eaLnBrk="1" hangingPunct="1"/>
            <a:r>
              <a:rPr lang="th-TH" sz="2400" smtClean="0"/>
              <a:t> กระบวนการที่โมเด็มแปลงสัญญาณอนาล็อกให้เป็นสัญญาณดิจิทัล เรียกว่า ดีมอดูเลชั่น (</a:t>
            </a:r>
            <a:r>
              <a:rPr lang="en-US" sz="2400" smtClean="0"/>
              <a:t>Demodulation</a:t>
            </a:r>
            <a:r>
              <a:rPr lang="th-TH" sz="2400" smtClean="0"/>
              <a:t>) โมเด็มที่ทำหน้าที่นี้เรียกว่า ดีโมดูเลเตอร์ (</a:t>
            </a:r>
            <a:r>
              <a:rPr lang="en-US" sz="2400" smtClean="0"/>
              <a:t>Demodulator</a:t>
            </a:r>
            <a:r>
              <a:rPr lang="th-TH" sz="2400" smtClean="0"/>
              <a:t> 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022B0BD-77B2-4AC6-8021-19119441B124}" type="slidenum">
              <a:rPr lang="en-US"/>
              <a:pPr>
                <a:defRPr/>
              </a:pPr>
              <a:t>37</a:t>
            </a:fld>
            <a:endParaRPr lang="th-TH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ฮาร์ดแวร์ที่จำเป็นของระบบเครือข่าย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การ์ดเชื่อมต่อเครือข่ายหรือแลนการ์ด (</a:t>
            </a:r>
            <a:r>
              <a:rPr lang="en-US" b="1" smtClean="0"/>
              <a:t>Network Interface Card </a:t>
            </a:r>
            <a:r>
              <a:rPr lang="th-TH" b="1" smtClean="0"/>
              <a:t>: </a:t>
            </a:r>
            <a:r>
              <a:rPr lang="en-US" b="1" smtClean="0"/>
              <a:t>NIC</a:t>
            </a:r>
            <a:r>
              <a:rPr lang="th-TH" b="1" smtClean="0"/>
              <a:t>)</a:t>
            </a:r>
            <a:r>
              <a:rPr lang="th-TH" smtClean="0"/>
              <a:t> อุปกรณ์ที่ใช้เชื่อมระหว่างคอมพิวเตอร์กับสายเคเบิลคือการ์ดเชื่อมเครือข่าย การ์ดนี้ส่วนใหญ่จะติดตั้งภายในเครื่องคอมพิวเตอร์ โดยเสียบลงบนเมนบอร์ดของคอมพิวเตอร์ ส่วนพอร์ตในการเชื่อมต่อกับสายเคเบิลจะอยู่ทางด้านหลังของเครื่องคอมพิวเตอร์ ช่วยในการควบคุม การรับส่งข้อมูล และตรวจสอบข้อผิดพลาดที่เกิดขึ้น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E82A914-6F02-469A-A000-73331A839D79}" type="slidenum">
              <a:rPr lang="en-US"/>
              <a:pPr>
                <a:defRPr/>
              </a:pPr>
              <a:t>38</a:t>
            </a:fld>
            <a:endParaRPr lang="th-TH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ฮาร์ดแวร์ที่จำเป็นของระบบเครือข่าย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ฮับ (</a:t>
            </a:r>
            <a:r>
              <a:rPr lang="en-US" b="1" smtClean="0"/>
              <a:t>Hub</a:t>
            </a:r>
            <a:r>
              <a:rPr lang="th-TH" b="1" smtClean="0"/>
              <a:t>) </a:t>
            </a:r>
            <a:r>
              <a:rPr lang="th-TH" smtClean="0"/>
              <a:t>เป็นอุปกรณ์ที่ใช้ในการเชื่อมต่อสายเคเบิลในเครือข่ายมีลักษณะเป็นช่องเสียบสายเคเบิลระหว่างเครื่องคอมพิวเตอร์เซิร์ฟเวอร์กับเครื่องพีซีอื่น ๆ ที่ทำหน้าที่เป็นเครื่องไคลเอนต์  </a:t>
            </a:r>
          </a:p>
          <a:p>
            <a:pPr eaLnBrk="1" hangingPunct="1"/>
            <a:endParaRPr lang="th-TH" smtClean="0"/>
          </a:p>
          <a:p>
            <a:pPr eaLnBrk="1" hangingPunct="1">
              <a:buFontTx/>
              <a:buNone/>
            </a:pPr>
            <a:endParaRPr lang="th-TH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09975"/>
            <a:ext cx="53816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3657600" y="6278563"/>
            <a:ext cx="190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HUB</a:t>
            </a:r>
            <a:endParaRPr lang="th-TH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227A6712-021C-4A82-B022-56B2CE0E1ED9}" type="slidenum">
              <a:rPr lang="en-US"/>
              <a:pPr>
                <a:defRPr/>
              </a:pPr>
              <a:t>39</a:t>
            </a:fld>
            <a:endParaRPr lang="th-TH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ฮาร์ดแวร์ที่จำเป็นของระบบเครือข่าย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รีพีตเตอร์ (</a:t>
            </a:r>
            <a:r>
              <a:rPr lang="en-US" b="1" smtClean="0"/>
              <a:t>Repeater</a:t>
            </a:r>
            <a:r>
              <a:rPr lang="th-TH" b="1" smtClean="0"/>
              <a:t>)</a:t>
            </a:r>
            <a:r>
              <a:rPr lang="th-TH" smtClean="0"/>
              <a:t> เป็นอุปกรณ์ที่ใช้ในการเปลี่ยนตัวกลางนำสัญญาณจากตัวกลางหนึ่งไปยังอีกตัวกลางหนึ่ง เช่น จากไฟเบอร์ออฟติกมายังโคแอกเชียล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65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EA1CA77B-7530-4FE7-9844-61F2B9774501}" type="slidenum">
              <a:rPr lang="en-US"/>
              <a:pPr>
                <a:defRPr/>
              </a:pPr>
              <a:t>4</a:t>
            </a:fld>
            <a:endParaRPr lang="th-TH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สัญญาณอิเล็กทรอนิกส์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ชนิดของสัญญาณอิเล็กทรอนิกส์</a:t>
            </a:r>
            <a:r>
              <a:rPr lang="th-TH" smtClean="0"/>
              <a:t> </a:t>
            </a:r>
            <a:endParaRPr lang="en-US" smtClean="0"/>
          </a:p>
          <a:p>
            <a:pPr lvl="1" eaLnBrk="1" hangingPunct="1"/>
            <a:r>
              <a:rPr lang="th-TH" smtClean="0"/>
              <a:t>สัญญาณแบบอนาล็อก (</a:t>
            </a:r>
            <a:r>
              <a:rPr lang="en-US" smtClean="0"/>
              <a:t>Analog signal</a:t>
            </a:r>
            <a:r>
              <a:rPr lang="th-TH" smtClean="0"/>
              <a:t>) จะเป็นสัญญาณแบบต่อเนื่องที่ทุกๆค่าที่เปลี่ยนแปลงไป ของระดับสัญญาณจะมีความหมาย เช่น สัญญาณเสียงในสายโทรศัพท์ เป็นต้น  </a:t>
            </a:r>
            <a:endParaRPr lang="en-US" smtClean="0"/>
          </a:p>
          <a:p>
            <a:pPr lvl="1" eaLnBrk="1" hangingPunct="1"/>
            <a:r>
              <a:rPr lang="th-TH" smtClean="0"/>
              <a:t>สัญญาณแบบดิจิทัล (</a:t>
            </a:r>
            <a:r>
              <a:rPr lang="en-US" smtClean="0"/>
              <a:t>Digital signal</a:t>
            </a:r>
            <a:r>
              <a:rPr lang="th-TH" smtClean="0"/>
              <a:t>) จะประกอบขึ้นจากระดับสัญญาณเพียง </a:t>
            </a:r>
            <a:r>
              <a:rPr lang="en-US" smtClean="0"/>
              <a:t>2</a:t>
            </a:r>
            <a:r>
              <a:rPr lang="th-TH" smtClean="0"/>
              <a:t> ค่า คือ สัญญาณ ระดับสูงสุด และสัญญาณระดับต่ำสุด ดังนั้นจะมีประสิทธิภาพและความน่าเชื่อถือสูงกว่าแบบอนาล็อก เนื่องจากมีการใช้งานค่าสองค่า เพื่อนำมาตีความหมายเป็น </a:t>
            </a:r>
            <a:r>
              <a:rPr lang="en-US" smtClean="0"/>
              <a:t>on </a:t>
            </a:r>
            <a:r>
              <a:rPr lang="th-TH" smtClean="0"/>
              <a:t>/ </a:t>
            </a:r>
            <a:r>
              <a:rPr lang="en-US" smtClean="0"/>
              <a:t>off </a:t>
            </a:r>
            <a:r>
              <a:rPr lang="th-TH" smtClean="0"/>
              <a:t>หรือ </a:t>
            </a:r>
            <a:r>
              <a:rPr lang="en-US" smtClean="0"/>
              <a:t>0</a:t>
            </a:r>
            <a:r>
              <a:rPr lang="th-TH" smtClean="0"/>
              <a:t> / </a:t>
            </a:r>
            <a:r>
              <a:rPr lang="en-US" smtClean="0"/>
              <a:t>1</a:t>
            </a:r>
            <a:r>
              <a:rPr lang="th-TH" smtClean="0"/>
              <a:t> เท่านั้น ซึ่งเป็นสัญญาณที่คอมพิวเตอร์ใช้ในการติดต่อสื่อสารกัน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7E26815-F66B-48F3-8F97-EADC5F75396C}" type="slidenum">
              <a:rPr lang="en-US"/>
              <a:pPr>
                <a:defRPr/>
              </a:pPr>
              <a:t>40</a:t>
            </a:fld>
            <a:endParaRPr lang="th-TH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ฮาร์ดแวร์ที่จำเป็นของระบบเครือข่าย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บริดจ์ (</a:t>
            </a:r>
            <a:r>
              <a:rPr lang="en-US" b="1" smtClean="0"/>
              <a:t>Bridge</a:t>
            </a:r>
            <a:r>
              <a:rPr lang="th-TH" b="1" smtClean="0"/>
              <a:t>)</a:t>
            </a:r>
            <a:r>
              <a:rPr lang="th-TH" smtClean="0"/>
              <a:t> เป็นอุปกรณ์ที่มักจะใช้ในการเชื่อมต่อวงแลนเข้าด้วยกัน ทำให้สามารถขยายขอบเขตของ </a:t>
            </a:r>
            <a:r>
              <a:rPr lang="en-US" smtClean="0"/>
              <a:t>LAN </a:t>
            </a:r>
            <a:r>
              <a:rPr lang="th-TH" smtClean="0"/>
              <a:t>ออกไปได้เรื่อยๆ </a:t>
            </a:r>
          </a:p>
          <a:p>
            <a:pPr eaLnBrk="1" hangingPunct="1"/>
            <a:endParaRPr 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0DD15F5D-C26D-499A-8FB5-30608054168D}" type="slidenum">
              <a:rPr lang="en-US"/>
              <a:pPr>
                <a:defRPr/>
              </a:pPr>
              <a:t>41</a:t>
            </a:fld>
            <a:endParaRPr lang="th-TH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ฮาร์ดแวร์ที่จำเป็นของระบบเครือข่าย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เราเตอร์ (</a:t>
            </a:r>
            <a:r>
              <a:rPr lang="en-US" b="1" smtClean="0"/>
              <a:t>Router</a:t>
            </a:r>
            <a:r>
              <a:rPr lang="th-TH" b="1" smtClean="0"/>
              <a:t>) </a:t>
            </a:r>
            <a:r>
              <a:rPr lang="th-TH" smtClean="0"/>
              <a:t>เป็นอุปกรณ์ที่ทำหน้าที่เชื่อมต่อระบบเครือข่ายหลายระบบเข้าด้วยกัน คล้ายกับบริดจ์ แต่มีส่วนการทำงานที่ซับซ้อนมากกว่าบริดจ์มาก </a:t>
            </a:r>
          </a:p>
          <a:p>
            <a:pPr eaLnBrk="1" hangingPunct="1"/>
            <a:endParaRPr lang="th-TH" smtClean="0"/>
          </a:p>
          <a:p>
            <a:pPr eaLnBrk="1" hangingPunct="1"/>
            <a:endParaRPr lang="th-TH" smtClean="0"/>
          </a:p>
        </p:txBody>
      </p:sp>
      <p:pic>
        <p:nvPicPr>
          <p:cNvPr id="32773" name="Picture 4" descr="02_lan_ro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39624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782784E5-F12A-46F3-88FC-77F75A01A175}" type="slidenum">
              <a:rPr lang="en-US"/>
              <a:pPr>
                <a:defRPr/>
              </a:pPr>
              <a:t>42</a:t>
            </a:fld>
            <a:endParaRPr lang="th-TH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ฮาร์ดแวร์ที่จำเป็นของระบบเครือข่าย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5240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b="1" smtClean="0"/>
              <a:t>เกตเวย์ (</a:t>
            </a:r>
            <a:r>
              <a:rPr lang="en-US" b="1" smtClean="0"/>
              <a:t>Gateway</a:t>
            </a:r>
            <a:r>
              <a:rPr lang="th-TH" b="1" smtClean="0"/>
              <a:t>) </a:t>
            </a:r>
            <a:r>
              <a:rPr lang="th-TH" smtClean="0"/>
              <a:t>เป็นอุปกรณ์ที่มีความสามารถสูงสุด ในการเชื่อมต่อเครือข่ายต่างๆเข้าด้วยกัน โดยไม่มีขีดจำกัด ทั้งระหว่างเครือข่ายต่างระบบ หรือแม้กระทั่งโปรโตคอล จะแตกต่างกันออกไป เกตเวย์จะแปลงโปรโตคอล ให้เหมาะสมกับอุปกรณ์ที่ต่างชนิดกัน 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8957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4B553C0-391C-4038-9608-B3DCC771F708}" type="slidenum">
              <a:rPr lang="en-US"/>
              <a:pPr>
                <a:defRPr/>
              </a:pPr>
              <a:t>43</a:t>
            </a:fld>
            <a:endParaRPr lang="th-TH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ความปลอดภัยในระบบเครือข่าย</a:t>
            </a:r>
            <a:r>
              <a:rPr lang="th-TH" smtClean="0"/>
              <a:t>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z="2800" b="1" smtClean="0"/>
              <a:t>การป้องกันข้อมูลในเครือข่าย</a:t>
            </a:r>
            <a:r>
              <a:rPr lang="th-TH" sz="2800" smtClean="0"/>
              <a:t> </a:t>
            </a:r>
            <a:endParaRPr lang="en-US" sz="2800" smtClean="0"/>
          </a:p>
          <a:p>
            <a:pPr lvl="1" eaLnBrk="1" hangingPunct="1"/>
            <a:r>
              <a:rPr lang="th-TH" sz="2400" b="1" smtClean="0"/>
              <a:t>กำแพงไฟ (</a:t>
            </a:r>
            <a:r>
              <a:rPr lang="en-US" sz="2400" b="1" smtClean="0"/>
              <a:t>Firewall </a:t>
            </a:r>
            <a:r>
              <a:rPr lang="th-TH" sz="2400" b="1" smtClean="0"/>
              <a:t>) </a:t>
            </a:r>
            <a:r>
              <a:rPr lang="th-TH" sz="2400" smtClean="0"/>
              <a:t>กำแพงไฟเป็นซอฟต์แวร์หรือฮาร์ดแวร์พิเศษที่ถูกออกแบบมาสำหรับทำหน้าที่ป้องกันผู้อื่นที่ไม่มีสิทธิบุกรุกเข้ามาในเครือข่ายได้</a:t>
            </a:r>
          </a:p>
          <a:p>
            <a:pPr lvl="1" eaLnBrk="1" hangingPunct="1"/>
            <a:r>
              <a:rPr lang="th-TH" sz="2400" b="1" smtClean="0"/>
              <a:t>รหัสผ่าน (</a:t>
            </a:r>
            <a:r>
              <a:rPr lang="en-US" sz="2400" b="1" smtClean="0"/>
              <a:t>Password</a:t>
            </a:r>
            <a:r>
              <a:rPr lang="th-TH" sz="2400" b="1" smtClean="0"/>
              <a:t>)</a:t>
            </a:r>
            <a:r>
              <a:rPr lang="th-TH" sz="2400" smtClean="0"/>
              <a:t> คือ ต้องป้อนบัญชีสมาชิกของผู้ใช้และรหัสผ่านเสียก่อน ซึ่งสิ่งนี้จะเป็นตัวกำหนดว่าผู้ใช้คนนั้นสามารถเข้าถึงข้อมูลได้แค่ไหน แต่ระบบป้องกันโดยใช้บัญชีสมาชิกและรหัสผ่านนั้นอาจจะหละหลวมได้ เพราะผู้ใช้ที่เป็นผู้ไม่ได้รับอนุญาตใช้เทคนิคการเดารหัสผ่านโดยสุ่มจากเรื่องใกล้ตัว ดังนั้นผู้ตั้งรหัสควรที่ตั้งให้ยาก และเรื่องไกลตัวด้วย  </a:t>
            </a:r>
          </a:p>
          <a:p>
            <a:pPr lvl="1" eaLnBrk="1" hangingPunct="1"/>
            <a:r>
              <a:rPr lang="th-TH" sz="2400" b="1" smtClean="0"/>
              <a:t>การสำรองข้อมูลในเครือข่าย (</a:t>
            </a:r>
            <a:r>
              <a:rPr lang="en-US" sz="2400" b="1" smtClean="0"/>
              <a:t>Back up</a:t>
            </a:r>
            <a:r>
              <a:rPr lang="th-TH" sz="2400" b="1" smtClean="0"/>
              <a:t>)</a:t>
            </a:r>
            <a:r>
              <a:rPr lang="th-TH" sz="2400" smtClean="0"/>
              <a:t> คือการเก็บข้อมูลไว้ในอุปกรณ์อื่น ๆ ที่นอกเหนือจากเซิร์ฟเวอร์ของเครือข่ายนั้น ๆ </a:t>
            </a:r>
          </a:p>
          <a:p>
            <a:pPr lvl="1" eaLnBrk="1" hangingPunct="1"/>
            <a:r>
              <a:rPr lang="th-TH" sz="2400" smtClean="0"/>
              <a:t>โปรแกรมดักจับไวรัส (</a:t>
            </a:r>
            <a:r>
              <a:rPr lang="en-US" sz="2400" smtClean="0"/>
              <a:t>Anti virus)</a:t>
            </a:r>
            <a:endParaRPr lang="th-TH" sz="2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57A75A38-5470-4320-8772-7F68B8AE43D2}" type="slidenum">
              <a:rPr lang="en-US"/>
              <a:pPr>
                <a:defRPr/>
              </a:pPr>
              <a:t>44</a:t>
            </a:fld>
            <a:endParaRPr lang="th-TH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การประยุกต์ใช้งานของระบบเครือข่ายคอมพิวเตอร์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จดหมายอิเล็กทรอนิกส์ ( </a:t>
            </a:r>
            <a:r>
              <a:rPr lang="en-US" b="1" smtClean="0"/>
              <a:t>Electronic mail </a:t>
            </a:r>
            <a:r>
              <a:rPr lang="th-TH" b="1" smtClean="0"/>
              <a:t>: </a:t>
            </a:r>
            <a:r>
              <a:rPr lang="en-US" b="1" smtClean="0"/>
              <a:t>e</a:t>
            </a:r>
            <a:r>
              <a:rPr lang="th-TH" b="1" smtClean="0"/>
              <a:t>-</a:t>
            </a:r>
            <a:r>
              <a:rPr lang="en-US" b="1" smtClean="0"/>
              <a:t>mail </a:t>
            </a:r>
            <a:r>
              <a:rPr lang="th-TH" b="1" smtClean="0"/>
              <a:t>)</a:t>
            </a:r>
            <a:r>
              <a:rPr lang="th-TH" smtClean="0"/>
              <a:t> </a:t>
            </a:r>
          </a:p>
          <a:p>
            <a:pPr eaLnBrk="1" hangingPunct="1"/>
            <a:r>
              <a:rPr lang="th-TH" b="1" smtClean="0"/>
              <a:t>ไปรษณีย์เสียง (</a:t>
            </a:r>
            <a:r>
              <a:rPr lang="en-US" b="1" smtClean="0"/>
              <a:t>Voice mail </a:t>
            </a:r>
            <a:r>
              <a:rPr lang="th-TH" b="1" smtClean="0"/>
              <a:t>)</a:t>
            </a:r>
            <a:r>
              <a:rPr lang="th-TH" smtClean="0"/>
              <a:t> </a:t>
            </a:r>
          </a:p>
          <a:p>
            <a:pPr eaLnBrk="1" hangingPunct="1"/>
            <a:r>
              <a:rPr lang="th-TH" b="1" smtClean="0"/>
              <a:t>โทรสาร (</a:t>
            </a:r>
            <a:r>
              <a:rPr lang="en-US" b="1" smtClean="0"/>
              <a:t>Facsimile or Fax</a:t>
            </a:r>
            <a:r>
              <a:rPr lang="th-TH" b="1" smtClean="0"/>
              <a:t>)</a:t>
            </a:r>
            <a:endParaRPr lang="th-TH" smtClean="0"/>
          </a:p>
          <a:p>
            <a:pPr eaLnBrk="1" hangingPunct="1"/>
            <a:r>
              <a:rPr lang="th-TH" smtClean="0"/>
              <a:t> </a:t>
            </a:r>
            <a:r>
              <a:rPr lang="th-TH" b="1" smtClean="0"/>
              <a:t>Video conferencing</a:t>
            </a:r>
            <a:r>
              <a:rPr lang="th-TH" smtClean="0"/>
              <a:t> </a:t>
            </a:r>
            <a:r>
              <a:rPr lang="en-US" b="1" smtClean="0"/>
              <a:t>Global Positioning System </a:t>
            </a:r>
            <a:r>
              <a:rPr lang="th-TH" b="1" smtClean="0"/>
              <a:t>(</a:t>
            </a:r>
            <a:r>
              <a:rPr lang="en-US" b="1" smtClean="0"/>
              <a:t>GPSs</a:t>
            </a:r>
            <a:r>
              <a:rPr lang="th-TH" b="1" smtClean="0"/>
              <a:t>)</a:t>
            </a:r>
            <a:r>
              <a:rPr lang="th-TH" smtClean="0"/>
              <a:t> เป็นระบบที่ใช้วิเคราะห์และระบุตำแหน่งของคน สัตว์ หรือสิ่งของที่เป็นเป้าหมายของระบบโดยใช้ดาวเทียม ปัจจุบันมีการนำไปใช้ในระบบการเดินเรือ เครื่องบิน และเริ่มพัฒนามาใช้เพื่อระบุตำแหน่งของรถยนต์ด้วย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A1A2CD9E-4379-4AE7-A593-E931FF8CC17C}" type="slidenum">
              <a:rPr lang="en-US"/>
              <a:pPr>
                <a:defRPr/>
              </a:pPr>
              <a:t>5</a:t>
            </a:fld>
            <a:endParaRPr lang="th-TH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6172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C887AD7-717A-4F52-8F34-CA1601187187}" type="slidenum">
              <a:rPr lang="en-US"/>
              <a:pPr>
                <a:defRPr/>
              </a:pPr>
              <a:t>6</a:t>
            </a:fld>
            <a:endParaRPr lang="th-TH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b="1" smtClean="0"/>
              <a:t>ทิศทางในการสื่อสารข้อมูล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z="2800" b="1" smtClean="0"/>
              <a:t>ทิศทางในการสื่อสารข้อมูล</a:t>
            </a:r>
            <a:r>
              <a:rPr lang="th-TH" sz="2800" smtClean="0"/>
              <a:t> ในการติดต่อสื่อสารเพื่อส่งข้อมูลระหว่างผู้รับและผู้ส่งโดยผ่านตัวกลางนั้น สามารถแบ่งทิศทางการสื่อสารของข้อมูลได้เป็น </a:t>
            </a:r>
            <a:r>
              <a:rPr lang="en-US" sz="2800" smtClean="0"/>
              <a:t>3</a:t>
            </a:r>
            <a:r>
              <a:rPr lang="th-TH" sz="2800" smtClean="0"/>
              <a:t> ลักษณะ คือ</a:t>
            </a:r>
          </a:p>
          <a:p>
            <a:pPr lvl="1" eaLnBrk="1" hangingPunct="1"/>
            <a:r>
              <a:rPr lang="th-TH" sz="2400" b="1" smtClean="0"/>
              <a:t>แบบทิศทางเดียว (</a:t>
            </a:r>
            <a:r>
              <a:rPr lang="en-US" sz="2400" b="1" smtClean="0"/>
              <a:t>Simplex</a:t>
            </a:r>
            <a:r>
              <a:rPr lang="th-TH" sz="2400" b="1" smtClean="0"/>
              <a:t>)</a:t>
            </a:r>
            <a:r>
              <a:rPr lang="th-TH" sz="2400" smtClean="0"/>
              <a:t> เป็นทิศทางการสื่อสารข้อมูลแบบที่ข้อมูลจะถูกส่งจากทิศทางหนึ่งไปยังอีกทิศทาง โดยไม่สามารถส่งข้อมูลย้อนกลับมาได้  </a:t>
            </a:r>
          </a:p>
          <a:p>
            <a:pPr lvl="1" eaLnBrk="1" hangingPunct="1"/>
            <a:r>
              <a:rPr lang="th-TH" sz="2400" b="1" smtClean="0"/>
              <a:t>แบบกึ่งสองทิศทาง (</a:t>
            </a:r>
            <a:r>
              <a:rPr lang="en-US" sz="2400" b="1" smtClean="0"/>
              <a:t>Half duplex</a:t>
            </a:r>
            <a:r>
              <a:rPr lang="th-TH" sz="2400" b="1" smtClean="0"/>
              <a:t>)</a:t>
            </a:r>
            <a:r>
              <a:rPr lang="th-TH" sz="2400" smtClean="0"/>
              <a:t> เป็นทิศทางการสื่อสารข้อมูลแบบที่ข้อมูลสามารถส่งกลับกันได้ </a:t>
            </a:r>
            <a:r>
              <a:rPr lang="en-US" sz="2400" smtClean="0"/>
              <a:t>2</a:t>
            </a:r>
            <a:r>
              <a:rPr lang="th-TH" sz="2400" smtClean="0"/>
              <a:t> ทิศทาง แต่จะไม่สามารถส่งพร้อมกันได้ โดยต้องผลัดกันส่งครั้งละทิศทางเท่านั้น   </a:t>
            </a:r>
            <a:endParaRPr lang="en-US" sz="2400" smtClean="0"/>
          </a:p>
          <a:p>
            <a:pPr lvl="1" eaLnBrk="1" hangingPunct="1"/>
            <a:r>
              <a:rPr lang="th-TH" sz="2400" b="1" smtClean="0"/>
              <a:t>แบบสองทิศทาง (</a:t>
            </a:r>
            <a:r>
              <a:rPr lang="en-US" sz="2400" b="1" smtClean="0"/>
              <a:t>Full duplex</a:t>
            </a:r>
            <a:r>
              <a:rPr lang="th-TH" sz="2400" b="1" smtClean="0"/>
              <a:t>)</a:t>
            </a:r>
            <a:r>
              <a:rPr lang="th-TH" sz="2400" smtClean="0"/>
              <a:t> เป็นทิศทางการสื่อสารข้อมูลแบบที่ข้อมูลสามารถส่งพร้อม ๆ กันได้ทั้ง </a:t>
            </a:r>
            <a:r>
              <a:rPr lang="en-US" sz="2400" smtClean="0"/>
              <a:t>2</a:t>
            </a:r>
            <a:r>
              <a:rPr lang="th-TH" sz="2400" smtClean="0"/>
              <a:t> ทิศทาง ในเวลาเดียวกัน เช่น ระบบโทรศัพท์ทั่ว ๆ ไป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AC3AA25C-23A1-40F3-A3A8-6C5B9041946F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78800" cy="41719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sz="3600" dirty="0"/>
              <a:t>อัตราความเร็วในการส่งผ่าน   มี 2 ชนิด คือ</a:t>
            </a:r>
          </a:p>
          <a:p>
            <a:pPr lvl="1">
              <a:buFont typeface="Monotype Sorts" pitchFamily="2" charset="2"/>
              <a:buNone/>
            </a:pPr>
            <a:r>
              <a:rPr lang="th-TH" dirty="0"/>
              <a:t>1)  อัตราความเร็วในการส่งผ่านข้อมูล (</a:t>
            </a:r>
            <a:r>
              <a:rPr lang="en-US" dirty="0"/>
              <a:t>Data Transfer Rate)</a:t>
            </a:r>
          </a:p>
          <a:p>
            <a:pPr lvl="1">
              <a:buFont typeface="Monotype Sorts" pitchFamily="2" charset="2"/>
              <a:buNone/>
            </a:pPr>
            <a:r>
              <a:rPr lang="en-US" dirty="0"/>
              <a:t>2</a:t>
            </a:r>
            <a:r>
              <a:rPr lang="th-TH" dirty="0"/>
              <a:t>)  อัตราความเร็วในการ</a:t>
            </a:r>
            <a:r>
              <a:rPr lang="th-TH" dirty="0" smtClean="0"/>
              <a:t>ส่งสัญญาณ </a:t>
            </a:r>
            <a:r>
              <a:rPr lang="th-TH" dirty="0"/>
              <a:t>(</a:t>
            </a:r>
            <a:r>
              <a:rPr lang="en-US" dirty="0"/>
              <a:t>Data Signaling Rate)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9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ความเร็วของการส่งผ่านข้อมูล</a:t>
            </a:r>
            <a:b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Transmission Rate</a:t>
            </a: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8E8E4732-C689-4E08-96F4-714FA59548AB}" type="slidenum">
              <a:rPr lang="en-US"/>
              <a:pPr/>
              <a:t>8</a:t>
            </a:fld>
            <a:endParaRPr lang="en-US"/>
          </a:p>
        </p:txBody>
      </p:sp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อัตราความเร็วในการส่งผ่านข้อมูล</a:t>
            </a:r>
            <a:endParaRPr lang="en-US" dirty="0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sz="3600"/>
              <a:t>อัตราความเร็วในการส่งผ่านข้อมูล</a:t>
            </a:r>
            <a:endParaRPr lang="th-TH" sz="3200"/>
          </a:p>
          <a:p>
            <a:pPr lvl="1">
              <a:buFont typeface="Monotype Sorts" pitchFamily="2" charset="2"/>
              <a:buNone/>
            </a:pPr>
            <a:r>
              <a:rPr lang="th-TH" sz="3200"/>
              <a:t>อัตราส่วนที่แสดงถึงปริมาณข้อมูลที่ส่งผ่านไปได้ในหนึ่งหน่วยเวลา เช่น อัตราความเร็วในการส่งข้อมูลเป็น 1,200 บิทต่อวินาที (</a:t>
            </a:r>
            <a:r>
              <a:rPr lang="en-US" sz="3200"/>
              <a:t>BPS : Bits Per Second)</a:t>
            </a:r>
            <a:r>
              <a:rPr lang="th-TH" sz="3200"/>
              <a:t>หมายความว่าในช่วงเวลา 1 วินาที มีข้อมูลส่งผ่านออกไปทั้งสิ้น 1,200 บิท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4-</a:t>
            </a:r>
            <a:fld id="{9ED0C979-DD3C-436D-83E7-0590B03A5BE7}" type="slidenum">
              <a:rPr lang="en-US"/>
              <a:pPr/>
              <a:t>9</a:t>
            </a:fld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61722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3600"/>
              <a:t> </a:t>
            </a:r>
          </a:p>
          <a:p>
            <a:pPr>
              <a:buFont typeface="Monotype Sorts" pitchFamily="2" charset="2"/>
              <a:buNone/>
            </a:pPr>
            <a:endParaRPr lang="en-US" sz="360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อัตราความเร็วในการส่งสัญญาณ</a:t>
            </a:r>
            <a:endParaRPr lang="th-TH" sz="360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sz="3200"/>
              <a:t>อัตราส่วนที่แสดงถึงการเปลี่ยนแปลงของสัญญานที่เกิดขึ้นในหนึ่งหน่วยเวลา</a:t>
            </a:r>
          </a:p>
          <a:p>
            <a:pPr>
              <a:lnSpc>
                <a:spcPct val="90000"/>
              </a:lnSpc>
            </a:pPr>
            <a:r>
              <a:rPr lang="th-TH" sz="3200"/>
              <a:t>โดยทั่วไปแล้วหน่วยของของเวลาที่ใช้ คือ วินาที </a:t>
            </a:r>
          </a:p>
          <a:p>
            <a:pPr>
              <a:lnSpc>
                <a:spcPct val="90000"/>
              </a:lnSpc>
            </a:pPr>
            <a:r>
              <a:rPr lang="en-US" sz="3200"/>
              <a:t>Baud rate </a:t>
            </a:r>
            <a:r>
              <a:rPr lang="th-TH" sz="3200"/>
              <a:t>หมายถึง อัตราการเปลี่ยนแปลงของสัญญาณใน 1 วินาที ก็คืออัตราความเร็วของการส่งสัญญาณ</a:t>
            </a:r>
          </a:p>
          <a:p>
            <a:pPr>
              <a:lnSpc>
                <a:spcPct val="90000"/>
              </a:lnSpc>
            </a:pPr>
            <a:r>
              <a:rPr lang="th-TH" sz="3200"/>
              <a:t> </a:t>
            </a:r>
            <a:r>
              <a:rPr lang="en-US" sz="3200"/>
              <a:t>baud rate </a:t>
            </a:r>
            <a:r>
              <a:rPr lang="th-TH" sz="3200"/>
              <a:t>เป็น 600 หมายความว่าในช่วงเวลา 1 วินาที มีการเปลี่ยนแปลงของสัญญานที่ส่งไปตามสายเกิดขึ้น 600 ครั้ง</a:t>
            </a:r>
          </a:p>
          <a:p>
            <a:pPr>
              <a:lnSpc>
                <a:spcPct val="90000"/>
              </a:lnSpc>
            </a:pPr>
            <a:r>
              <a:rPr lang="th-TH" sz="3200"/>
              <a:t> ในบางครั้งอัตราความเร็วในการส่งสัญญาณนี้ก็ใช้หน่วยเป็น </a:t>
            </a:r>
            <a:r>
              <a:rPr lang="en-US" sz="3200"/>
              <a:t>BPS</a:t>
            </a:r>
            <a:endParaRPr lang="th-TH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RENCY">
  <a:themeElements>
    <a:clrScheme name="CURRENCY 1">
      <a:dk1>
        <a:srgbClr val="666633"/>
      </a:dk1>
      <a:lt1>
        <a:srgbClr val="EAEAEA"/>
      </a:lt1>
      <a:dk2>
        <a:srgbClr val="789CB6"/>
      </a:dk2>
      <a:lt2>
        <a:srgbClr val="CCECFF"/>
      </a:lt2>
      <a:accent1>
        <a:srgbClr val="CC9900"/>
      </a:accent1>
      <a:accent2>
        <a:srgbClr val="336699"/>
      </a:accent2>
      <a:accent3>
        <a:srgbClr val="BECBD7"/>
      </a:accent3>
      <a:accent4>
        <a:srgbClr val="C8C8C8"/>
      </a:accent4>
      <a:accent5>
        <a:srgbClr val="E2CAAA"/>
      </a:accent5>
      <a:accent6>
        <a:srgbClr val="2D5C8A"/>
      </a:accent6>
      <a:hlink>
        <a:srgbClr val="7181C3"/>
      </a:hlink>
      <a:folHlink>
        <a:srgbClr val="868686"/>
      </a:folHlink>
    </a:clrScheme>
    <a:fontScheme name="CURRENCY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RENCY 1">
        <a:dk1>
          <a:srgbClr val="666633"/>
        </a:dk1>
        <a:lt1>
          <a:srgbClr val="EAEAEA"/>
        </a:lt1>
        <a:dk2>
          <a:srgbClr val="789CB6"/>
        </a:dk2>
        <a:lt2>
          <a:srgbClr val="CCECFF"/>
        </a:lt2>
        <a:accent1>
          <a:srgbClr val="CC9900"/>
        </a:accent1>
        <a:accent2>
          <a:srgbClr val="336699"/>
        </a:accent2>
        <a:accent3>
          <a:srgbClr val="BECBD7"/>
        </a:accent3>
        <a:accent4>
          <a:srgbClr val="C8C8C8"/>
        </a:accent4>
        <a:accent5>
          <a:srgbClr val="E2CAAA"/>
        </a:accent5>
        <a:accent6>
          <a:srgbClr val="2D5C8A"/>
        </a:accent6>
        <a:hlink>
          <a:srgbClr val="7181C3"/>
        </a:hlink>
        <a:folHlink>
          <a:srgbClr val="86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RENCY 2">
        <a:dk1>
          <a:srgbClr val="000000"/>
        </a:dk1>
        <a:lt1>
          <a:srgbClr val="FFFFEC"/>
        </a:lt1>
        <a:dk2>
          <a:srgbClr val="969696"/>
        </a:dk2>
        <a:lt2>
          <a:srgbClr val="FFFFEC"/>
        </a:lt2>
        <a:accent1>
          <a:srgbClr val="669900"/>
        </a:accent1>
        <a:accent2>
          <a:srgbClr val="CC6600"/>
        </a:accent2>
        <a:accent3>
          <a:srgbClr val="FFFFF4"/>
        </a:accent3>
        <a:accent4>
          <a:srgbClr val="000000"/>
        </a:accent4>
        <a:accent5>
          <a:srgbClr val="B8CAAA"/>
        </a:accent5>
        <a:accent6>
          <a:srgbClr val="B95C00"/>
        </a:accent6>
        <a:hlink>
          <a:srgbClr val="CBB55B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ENC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9393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ENCY 4">
        <a:dk1>
          <a:srgbClr val="666633"/>
        </a:dk1>
        <a:lt1>
          <a:srgbClr val="FFFFCC"/>
        </a:lt1>
        <a:dk2>
          <a:srgbClr val="B89C76"/>
        </a:dk2>
        <a:lt2>
          <a:srgbClr val="FFCC00"/>
        </a:lt2>
        <a:accent1>
          <a:srgbClr val="FF9933"/>
        </a:accent1>
        <a:accent2>
          <a:srgbClr val="669900"/>
        </a:accent2>
        <a:accent3>
          <a:srgbClr val="D8CBBD"/>
        </a:accent3>
        <a:accent4>
          <a:srgbClr val="DADAAE"/>
        </a:accent4>
        <a:accent5>
          <a:srgbClr val="FFCAAD"/>
        </a:accent5>
        <a:accent6>
          <a:srgbClr val="5C8A00"/>
        </a:accent6>
        <a:hlink>
          <a:srgbClr val="666633"/>
        </a:hlink>
        <a:folHlink>
          <a:srgbClr val="8686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RENCY 5">
        <a:dk1>
          <a:srgbClr val="336633"/>
        </a:dk1>
        <a:lt1>
          <a:srgbClr val="FFFFCC"/>
        </a:lt1>
        <a:dk2>
          <a:srgbClr val="A5B975"/>
        </a:dk2>
        <a:lt2>
          <a:srgbClr val="FFCC00"/>
        </a:lt2>
        <a:accent1>
          <a:srgbClr val="FF9933"/>
        </a:accent1>
        <a:accent2>
          <a:srgbClr val="CC6600"/>
        </a:accent2>
        <a:accent3>
          <a:srgbClr val="CFD9BD"/>
        </a:accent3>
        <a:accent4>
          <a:srgbClr val="DADAAE"/>
        </a:accent4>
        <a:accent5>
          <a:srgbClr val="FFCAAD"/>
        </a:accent5>
        <a:accent6>
          <a:srgbClr val="B95C00"/>
        </a:accent6>
        <a:hlink>
          <a:srgbClr val="CBB55B"/>
        </a:hlink>
        <a:folHlink>
          <a:srgbClr val="B6D0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RENCY 6">
        <a:dk1>
          <a:srgbClr val="393939"/>
        </a:dk1>
        <a:lt1>
          <a:srgbClr val="FFFFEC"/>
        </a:lt1>
        <a:dk2>
          <a:srgbClr val="969696"/>
        </a:dk2>
        <a:lt2>
          <a:srgbClr val="737558"/>
        </a:lt2>
        <a:accent1>
          <a:srgbClr val="FF9933"/>
        </a:accent1>
        <a:accent2>
          <a:srgbClr val="CC6600"/>
        </a:accent2>
        <a:accent3>
          <a:srgbClr val="FFFFF4"/>
        </a:accent3>
        <a:accent4>
          <a:srgbClr val="2F2F2F"/>
        </a:accent4>
        <a:accent5>
          <a:srgbClr val="FFCAAD"/>
        </a:accent5>
        <a:accent6>
          <a:srgbClr val="B95C00"/>
        </a:accent6>
        <a:hlink>
          <a:srgbClr val="CBB55B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265</TotalTime>
  <Words>2548</Words>
  <Application>Microsoft Office PowerPoint</Application>
  <PresentationFormat>On-screen Show (4:3)</PresentationFormat>
  <Paragraphs>197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CURRENCY</vt:lpstr>
      <vt:lpstr>เทคโนโลยีสื่อสารข้อมูลและระบบเครือข่าย </vt:lpstr>
      <vt:lpstr>Data Communications</vt:lpstr>
      <vt:lpstr>องค์ประกอบของระบบการสื่อสาร</vt:lpstr>
      <vt:lpstr>สัญญาณอิเล็กทรอนิกส์</vt:lpstr>
      <vt:lpstr>Slide 5</vt:lpstr>
      <vt:lpstr>ทิศทางในการสื่อสารข้อมูล</vt:lpstr>
      <vt:lpstr>Slide 7</vt:lpstr>
      <vt:lpstr>อัตราความเร็วในการส่งผ่านข้อมูล</vt:lpstr>
      <vt:lpstr>อัตราความเร็วในการส่งสัญญาณ</vt:lpstr>
      <vt:lpstr>อัตราความเร็วในการส่งผ่านข้อมูล</vt:lpstr>
      <vt:lpstr>Transmission Mode</vt:lpstr>
      <vt:lpstr>ภาพการส่งข้อมูลแบบคู่ขนาน</vt:lpstr>
      <vt:lpstr>การซิงโครนัส (Synchronous)</vt:lpstr>
      <vt:lpstr>อะซิงโครนัส (Asynchronous)</vt:lpstr>
      <vt:lpstr>การผสมสัญญาณข้อมูลกับสัญณาณพาห์</vt:lpstr>
      <vt:lpstr>การผสมสัญญาณข้อมูลกับสัญญาณพาห์</vt:lpstr>
      <vt:lpstr>Slide 17</vt:lpstr>
      <vt:lpstr>การผสมสัญญาณข้อมูลกับสัญญาณพาห์</vt:lpstr>
      <vt:lpstr>Slide 19</vt:lpstr>
      <vt:lpstr>การผสมสัญญานข้อมูลกับสัญญานพาห์</vt:lpstr>
      <vt:lpstr>Slide 21</vt:lpstr>
      <vt:lpstr>สื่อกลาง ( Media ) </vt:lpstr>
      <vt:lpstr>Wired system</vt:lpstr>
      <vt:lpstr>Slide 24</vt:lpstr>
      <vt:lpstr>Wireless system</vt:lpstr>
      <vt:lpstr>Slide 26</vt:lpstr>
      <vt:lpstr>เครือข่าย ( Network ) </vt:lpstr>
      <vt:lpstr>เครือข่าย ( Network )</vt:lpstr>
      <vt:lpstr>เครือข่าย ( Network )</vt:lpstr>
      <vt:lpstr>Slide 30</vt:lpstr>
      <vt:lpstr>Network Topology</vt:lpstr>
      <vt:lpstr>โทโปโลยีแบบดาว (Star)</vt:lpstr>
      <vt:lpstr>โทโปโลยีแบบบัส (Bus) </vt:lpstr>
      <vt:lpstr>โทโปโลยีแบบวงแหวน (Ring)</vt:lpstr>
      <vt:lpstr>Slide 35</vt:lpstr>
      <vt:lpstr>ฮาร์ดแวร์ที่จำเป็นของระบบเครือข่าย </vt:lpstr>
      <vt:lpstr>ฮาร์ดแวร์ที่จำเป็นของระบบเครือข่าย</vt:lpstr>
      <vt:lpstr>ฮาร์ดแวร์ที่จำเป็นของระบบเครือข่าย</vt:lpstr>
      <vt:lpstr>ฮาร์ดแวร์ที่จำเป็นของระบบเครือข่าย</vt:lpstr>
      <vt:lpstr>ฮาร์ดแวร์ที่จำเป็นของระบบเครือข่าย</vt:lpstr>
      <vt:lpstr>ฮาร์ดแวร์ที่จำเป็นของระบบเครือข่าย</vt:lpstr>
      <vt:lpstr>ฮาร์ดแวร์ที่จำเป็นของระบบเครือข่าย</vt:lpstr>
      <vt:lpstr>ความปลอดภัยในระบบเครือข่าย </vt:lpstr>
      <vt:lpstr>การประยุกต์ใช้งานของระบบเครือข่ายคอมพิวเตอร์</vt:lpstr>
    </vt:vector>
  </TitlesOfParts>
  <Company>EDC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เทคโนโลยีสื่อสารข้อมูลและระบบเครือข่าย </dc:title>
  <dc:creator>VAIO</dc:creator>
  <cp:lastModifiedBy>Chumphol Bunkhumpornpat</cp:lastModifiedBy>
  <cp:revision>39</cp:revision>
  <dcterms:created xsi:type="dcterms:W3CDTF">2008-05-22T03:55:37Z</dcterms:created>
  <dcterms:modified xsi:type="dcterms:W3CDTF">2012-10-01T16:41:29Z</dcterms:modified>
</cp:coreProperties>
</file>