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260" r:id="rId2"/>
    <p:sldId id="269" r:id="rId3"/>
    <p:sldId id="311" r:id="rId4"/>
    <p:sldId id="312" r:id="rId5"/>
    <p:sldId id="313" r:id="rId6"/>
    <p:sldId id="273" r:id="rId7"/>
    <p:sldId id="314" r:id="rId8"/>
    <p:sldId id="276" r:id="rId9"/>
    <p:sldId id="315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16" r:id="rId22"/>
    <p:sldId id="317" r:id="rId23"/>
    <p:sldId id="31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karn Unachak" initials="PU" lastIdx="1" clrIdx="0">
    <p:extLst>
      <p:ext uri="{19B8F6BF-5375-455C-9EA6-DF929625EA0E}">
        <p15:presenceInfo xmlns:p15="http://schemas.microsoft.com/office/powerpoint/2012/main" userId="Prakarn Unachak" providerId="None"/>
      </p:ext>
    </p:extLst>
  </p:cmAuthor>
  <p:cmAuthor id="2" name="Prakarn Unachak" initials="PU [2]" lastIdx="1" clrIdx="1">
    <p:extLst>
      <p:ext uri="{19B8F6BF-5375-455C-9EA6-DF929625EA0E}">
        <p15:presenceInfo xmlns:p15="http://schemas.microsoft.com/office/powerpoint/2012/main" userId="c4ff130f0384cf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22" y="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FF5E8-1E16-4B7F-8E0E-B3A670F8F881}" type="datetimeFigureOut">
              <a:rPr lang="th-TH" smtClean="0"/>
              <a:t>12/10/61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A3082-8ECA-4FF1-B1F0-9F8466BB7F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420077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98AFA-5506-441D-B692-2745228EBE5F}" type="datetimeFigureOut">
              <a:rPr lang="th-TH" smtClean="0"/>
              <a:t>12/10/61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18D33-B9AA-4255-BFD8-BBFA60564D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408190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68A41-79C9-4486-BE30-27B82C445A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7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 algn="ctr">
              <a:defRPr sz="4400" b="1" cap="none" baseline="0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18000"/>
            <a:ext cx="2538697" cy="540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/>
              <a:t>204100  </a:t>
            </a:r>
            <a:r>
              <a:rPr lang="en-US" dirty="0" smtClean="0"/>
              <a:t>IT AND MODERN LIFE</a:t>
            </a: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2826756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21830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18084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023" y="627284"/>
            <a:ext cx="2021359" cy="2286000"/>
          </a:xfrm>
          <a:effectLst>
            <a:reflection blurRad="6350" stA="52000" endA="300" endPos="35000" dir="5400000" sy="-100000" algn="bl" rotWithShape="0"/>
          </a:effectLst>
        </p:spPr>
        <p:txBody>
          <a:bodyPr anchor="b">
            <a:normAutofit/>
          </a:bodyPr>
          <a:lstStyle>
            <a:lvl1pPr>
              <a:defRPr sz="44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28849" y="731520"/>
            <a:ext cx="6511497" cy="5257800"/>
          </a:xfrm>
        </p:spPr>
        <p:txBody>
          <a:bodyPr/>
          <a:lstStyle>
            <a:lvl1pPr marL="0" indent="0">
              <a:buNone/>
              <a:defRPr/>
            </a:lvl1pPr>
            <a:lvl2pPr marL="715518" indent="-514350">
              <a:buClrTx/>
              <a:buFont typeface="+mj-lt"/>
              <a:buAutoNum type="arabicPeriod"/>
              <a:defRPr b="1">
                <a:solidFill>
                  <a:schemeClr val="tx1"/>
                </a:solidFill>
              </a:defRPr>
            </a:lvl2pPr>
            <a:lvl3pPr marL="898398" indent="-514350">
              <a:buClrTx/>
              <a:buFont typeface="+mj-lt"/>
              <a:buAutoNum type="arabicPeriod"/>
              <a:defRPr b="1">
                <a:solidFill>
                  <a:schemeClr val="tx1"/>
                </a:solidFill>
              </a:defRPr>
            </a:lvl3pPr>
            <a:lvl4pPr marL="1081278" indent="-514350">
              <a:buClrTx/>
              <a:buFont typeface="+mj-lt"/>
              <a:buAutoNum type="arabicPeriod"/>
              <a:defRPr b="1">
                <a:solidFill>
                  <a:schemeClr val="tx1"/>
                </a:solidFill>
              </a:defRPr>
            </a:lvl4pPr>
            <a:lvl5pPr marL="1264158" indent="-514350">
              <a:buClrTx/>
              <a:buFont typeface="+mj-lt"/>
              <a:buAutoNum type="arabicPeriod"/>
              <a:defRPr b="1"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 b="0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204100  </a:t>
            </a:r>
            <a:r>
              <a:rPr lang="en-US" smtClean="0"/>
              <a:t>IT AND MODERN LIFE</a:t>
            </a:r>
            <a:endParaRPr lang="th-TH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0" y="6318000"/>
            <a:ext cx="25386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7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400" cap="none" spc="-50" baseline="0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3200" cap="none" spc="2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204100  </a:t>
            </a:r>
            <a:r>
              <a:rPr lang="en-US" smtClean="0"/>
              <a:t>IT AND MODERN LIFE</a:t>
            </a:r>
            <a:endParaRPr lang="th-TH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4A0A174-A84F-4E79-9832-CE2C832637E8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18000"/>
            <a:ext cx="25386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8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58368" indent="-457200">
              <a:buFont typeface="Wingdings" panose="05000000000000000000" pitchFamily="2" charset="2"/>
              <a:buChar char="Ø"/>
              <a:defRPr/>
            </a:lvl2pPr>
            <a:lvl3pPr marL="841248" indent="-457200">
              <a:buFont typeface="Wingdings" panose="05000000000000000000" pitchFamily="2" charset="2"/>
              <a:buChar char="§"/>
              <a:defRPr/>
            </a:lvl3pPr>
            <a:lvl4pPr marL="1024128" indent="-457200">
              <a:buFont typeface="Wingdings" panose="05000000000000000000" pitchFamily="2" charset="2"/>
              <a:buChar char="§"/>
              <a:defRPr/>
            </a:lvl4pPr>
            <a:lvl5pPr marL="1207008" indent="-4572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204100  </a:t>
            </a:r>
            <a:r>
              <a:rPr lang="en-US" smtClean="0"/>
              <a:t>IT AND MODERN LIFE</a:t>
            </a:r>
            <a:endParaRPr lang="th-TH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4A0A174-A84F-4E79-9832-CE2C832637E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091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0318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232450"/>
            <a:ext cx="3703320" cy="463664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232452"/>
            <a:ext cx="3703320" cy="463664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204100  </a:t>
            </a:r>
            <a:r>
              <a:rPr lang="en-US" smtClean="0"/>
              <a:t>IT AND MODERN LIFE</a:t>
            </a:r>
            <a:endParaRPr lang="th-TH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4A0A174-A84F-4E79-9832-CE2C832637E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518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0318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82565"/>
            <a:ext cx="3703320" cy="736282"/>
          </a:xfr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32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18847"/>
            <a:ext cx="3703320" cy="395024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182565"/>
            <a:ext cx="3703320" cy="736282"/>
          </a:xfr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32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18847"/>
            <a:ext cx="3703320" cy="395024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204100  </a:t>
            </a:r>
            <a:r>
              <a:rPr lang="en-US" smtClean="0"/>
              <a:t>IT AND MODERN LIFE</a:t>
            </a:r>
            <a:endParaRPr lang="th-TH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B4A0A174-A84F-4E79-9832-CE2C832637E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7735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smtClean="0"/>
              <a:t>204100  </a:t>
            </a:r>
            <a:r>
              <a:rPr lang="en-US" smtClean="0"/>
              <a:t>IT AND MODERN LIFE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4A0A174-A84F-4E79-9832-CE2C832637E8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5232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204100  </a:t>
            </a:r>
            <a:r>
              <a:rPr lang="en-US" smtClean="0"/>
              <a:t>IT AND MODERN LIFE</a:t>
            </a:r>
            <a:endParaRPr lang="th-TH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4A0A174-A84F-4E79-9832-CE2C832637E8}" type="slidenum">
              <a:rPr lang="th-TH" smtClean="0"/>
              <a:pPr/>
              <a:t>‹#›</a:t>
            </a:fld>
            <a:endParaRPr lang="th-TH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18000"/>
            <a:ext cx="25386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6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03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134225"/>
            <a:ext cx="7543801" cy="47348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cap="all" baseline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defRPr>
            </a:lvl1pPr>
          </a:lstStyle>
          <a:p>
            <a:r>
              <a:rPr lang="th-TH" smtClean="0"/>
              <a:t>204100  </a:t>
            </a:r>
            <a:r>
              <a:rPr lang="en-US" smtClean="0"/>
              <a:t>IT AND MODERN LIFE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defRPr>
            </a:lvl1pPr>
          </a:lstStyle>
          <a:p>
            <a:fld id="{B4A0A174-A84F-4E79-9832-CE2C832637E8}" type="slidenum">
              <a:rPr lang="th-TH" smtClean="0"/>
              <a:pPr/>
              <a:t>‹#›</a:t>
            </a:fld>
            <a:endParaRPr lang="th-TH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22959" y="1075238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6318000"/>
            <a:ext cx="25386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73" r:id="rId3"/>
    <p:sldLayoutId id="2147483674" r:id="rId4"/>
    <p:sldLayoutId id="2147483676" r:id="rId5"/>
    <p:sldLayoutId id="2147483677" r:id="rId6"/>
    <p:sldLayoutId id="2147483682" r:id="rId7"/>
    <p:sldLayoutId id="214748367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spc="-50" baseline="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Tx/>
        <a:buSzPct val="100000"/>
        <a:buFont typeface="Wingdings" panose="05000000000000000000" pitchFamily="2" charset="2"/>
        <a:buChar char="v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Wingdings" panose="05000000000000000000" pitchFamily="2" charset="2"/>
        <a:buChar char="Ø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41248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Wingdings" panose="05000000000000000000" pitchFamily="2" charset="2"/>
        <a:buChar char="§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Wingdings" panose="05000000000000000000" pitchFamily="2" charset="2"/>
        <a:buChar char="§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207008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Wingdings" panose="05000000000000000000" pitchFamily="2" charset="2"/>
        <a:buChar char="§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" TargetMode="External"/><Relationship Id="rId2" Type="http://schemas.openxmlformats.org/officeDocument/2006/relationships/hyperlink" Target="https://docs.google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rive.google.com/templates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49" y="4807683"/>
            <a:ext cx="9000296" cy="822960"/>
          </a:xfrm>
        </p:spPr>
        <p:txBody>
          <a:bodyPr/>
          <a:lstStyle/>
          <a:p>
            <a:r>
              <a:rPr lang="en-US" dirty="0" smtClean="0">
                <a:cs typeface="BrowalliaUPC" panose="020B0604020202020204" pitchFamily="34" charset="-34"/>
              </a:rPr>
              <a:t>Google Form and Online Questionnaires Creation</a:t>
            </a:r>
            <a:endParaRPr lang="th-T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8167" y="5560794"/>
            <a:ext cx="7589520" cy="898991"/>
          </a:xfrm>
        </p:spPr>
        <p:txBody>
          <a:bodyPr>
            <a:normAutofit fontScale="92500" lnSpcReduction="10000"/>
          </a:bodyPr>
          <a:lstStyle/>
          <a:p>
            <a:pPr lvl="0" algn="r">
              <a:buClr>
                <a:srgbClr val="AD0101"/>
              </a:buClr>
            </a:pPr>
            <a:r>
              <a:rPr lang="en-US" dirty="0" err="1" smtClean="0">
                <a:solidFill>
                  <a:srgbClr val="424E5B"/>
                </a:solidFill>
                <a:latin typeface="BrowalliaUPC" pitchFamily="34" charset="-34"/>
              </a:rPr>
              <a:t>Kittipitch</a:t>
            </a:r>
            <a:r>
              <a:rPr lang="en-US" dirty="0" smtClean="0">
                <a:solidFill>
                  <a:srgbClr val="424E5B"/>
                </a:solidFill>
                <a:latin typeface="BrowalliaUPC" pitchFamily="34" charset="-34"/>
              </a:rPr>
              <a:t> </a:t>
            </a:r>
            <a:r>
              <a:rPr lang="en-US" dirty="0" err="1" smtClean="0">
                <a:solidFill>
                  <a:srgbClr val="424E5B"/>
                </a:solidFill>
                <a:latin typeface="BrowalliaUPC" pitchFamily="34" charset="-34"/>
              </a:rPr>
              <a:t>Kuptavanich</a:t>
            </a:r>
            <a:r>
              <a:rPr lang="en-US" dirty="0" smtClean="0">
                <a:solidFill>
                  <a:srgbClr val="424E5B"/>
                </a:solidFill>
                <a:latin typeface="BrowalliaUPC" pitchFamily="34" charset="-34"/>
              </a:rPr>
              <a:t> </a:t>
            </a:r>
            <a:r>
              <a:rPr lang="en-US" dirty="0">
                <a:solidFill>
                  <a:srgbClr val="424E5B"/>
                </a:solidFill>
                <a:latin typeface="BrowalliaUPC" pitchFamily="34" charset="-34"/>
              </a:rPr>
              <a:t>and Dr. </a:t>
            </a:r>
            <a:r>
              <a:rPr lang="en-US" dirty="0" err="1">
                <a:solidFill>
                  <a:srgbClr val="424E5B"/>
                </a:solidFill>
                <a:latin typeface="BrowalliaUPC" pitchFamily="34" charset="-34"/>
              </a:rPr>
              <a:t>Ratsameetip</a:t>
            </a:r>
            <a:r>
              <a:rPr lang="en-US" dirty="0">
                <a:solidFill>
                  <a:srgbClr val="424E5B"/>
                </a:solidFill>
                <a:latin typeface="BrowalliaUPC" pitchFamily="34" charset="-34"/>
              </a:rPr>
              <a:t> </a:t>
            </a:r>
            <a:r>
              <a:rPr lang="en-US" dirty="0" err="1" smtClean="0">
                <a:solidFill>
                  <a:srgbClr val="424E5B"/>
                </a:solidFill>
                <a:latin typeface="BrowalliaUPC" pitchFamily="34" charset="-34"/>
              </a:rPr>
              <a:t>Wita</a:t>
            </a:r>
            <a:endParaRPr lang="en-US" dirty="0" smtClean="0">
              <a:solidFill>
                <a:srgbClr val="424E5B"/>
              </a:solidFill>
              <a:latin typeface="BrowalliaUPC" pitchFamily="34" charset="-34"/>
            </a:endParaRPr>
          </a:p>
          <a:p>
            <a:pPr lvl="0" algn="r">
              <a:buClr>
                <a:srgbClr val="AD0101"/>
              </a:buClr>
            </a:pPr>
            <a:r>
              <a:rPr lang="en-US" dirty="0" smtClean="0">
                <a:solidFill>
                  <a:srgbClr val="424E5B"/>
                </a:solidFill>
                <a:latin typeface="BrowalliaUPC" pitchFamily="34" charset="-34"/>
              </a:rPr>
              <a:t>Adapted into English by Dr. Prakarn Unachak</a:t>
            </a:r>
            <a:endParaRPr lang="th-TH" dirty="0">
              <a:solidFill>
                <a:srgbClr val="424E5B"/>
              </a:solidFill>
              <a:latin typeface="BrowalliaUPC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204100  </a:t>
            </a:r>
            <a:r>
              <a:rPr lang="en-US" smtClean="0"/>
              <a:t>IT AND MODERN LIFE</a:t>
            </a:r>
            <a:endParaRPr lang="th-TH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2384" y="814648"/>
            <a:ext cx="5999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</a:rPr>
              <a:t>เพิ่มภาพตามเนื้อหาของแต่ละบท</a:t>
            </a:r>
            <a:endParaRPr lang="th-TH" sz="4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9" y="353788"/>
            <a:ext cx="9027731" cy="413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2625634" cy="363225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Example of Online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809" y="111684"/>
            <a:ext cx="4460645" cy="665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8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1093" y="3234605"/>
            <a:ext cx="4572000" cy="278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3289" y="4523410"/>
            <a:ext cx="25908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477293" y="3768005"/>
            <a:ext cx="22860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Google Form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create </a:t>
            </a:r>
            <a:r>
              <a:rPr lang="en-US" dirty="0"/>
              <a:t>a Google </a:t>
            </a:r>
            <a:r>
              <a:rPr lang="en-US" dirty="0" smtClean="0"/>
              <a:t>form </a:t>
            </a:r>
            <a:r>
              <a:rPr lang="en-US" dirty="0"/>
              <a:t>in Google Drive </a:t>
            </a:r>
            <a:r>
              <a:rPr lang="en-US" dirty="0" smtClean="0"/>
              <a:t>by going to </a:t>
            </a:r>
            <a:r>
              <a:rPr lang="en-US" dirty="0" smtClean="0">
                <a:solidFill>
                  <a:srgbClr val="00B050"/>
                </a:solidFill>
              </a:rPr>
              <a:t>New </a:t>
            </a:r>
            <a:r>
              <a:rPr lang="en-US" dirty="0" smtClean="0">
                <a:solidFill>
                  <a:srgbClr val="00B050"/>
                </a:solidFill>
                <a:sym typeface="Symbol" panose="05050102010706020507" pitchFamily="18" charset="2"/>
              </a:rPr>
              <a:t></a:t>
            </a:r>
            <a:r>
              <a:rPr lang="en-US" dirty="0" smtClean="0">
                <a:solidFill>
                  <a:srgbClr val="00B050"/>
                </a:solidFill>
              </a:rPr>
              <a:t> More </a:t>
            </a:r>
            <a:r>
              <a:rPr lang="en-US" dirty="0">
                <a:solidFill>
                  <a:srgbClr val="00B050"/>
                </a:solidFill>
                <a:sym typeface="Symbol" panose="05050102010706020507" pitchFamily="18" charset="2"/>
              </a:rPr>
              <a:t></a:t>
            </a:r>
            <a:r>
              <a:rPr lang="th-TH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Google Forms</a:t>
            </a:r>
          </a:p>
          <a:p>
            <a:r>
              <a:rPr lang="en-US" dirty="0" smtClean="0"/>
              <a:t>A form will be created. You need to give it a name.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39489" y="4523410"/>
            <a:ext cx="1676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26" y="2705100"/>
            <a:ext cx="21466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232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esign your 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66" y="2182174"/>
            <a:ext cx="3810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Google Form </a:t>
            </a:r>
            <a:r>
              <a:rPr lang="en-US" dirty="0" smtClean="0"/>
              <a:t>Document [</a:t>
            </a:r>
            <a:r>
              <a:rPr lang="en-US" dirty="0"/>
              <a:t>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pick a theme for the form by clicking the  Color Palette on the upper right corner of the window.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779188" y="5249634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3B0E95-D48F-424C-BF34-E2C3A05F046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5275" y="3236323"/>
            <a:ext cx="5038725" cy="358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471800" y="2075965"/>
            <a:ext cx="1143000" cy="1219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8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34225"/>
            <a:ext cx="3810000" cy="473486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You can add a </a:t>
            </a:r>
            <a:r>
              <a:rPr lang="en-US" sz="2800" dirty="0" smtClean="0">
                <a:solidFill>
                  <a:srgbClr val="0070C0"/>
                </a:solidFill>
              </a:rPr>
              <a:t>Form</a:t>
            </a:r>
            <a:r>
              <a:rPr lang="th-TH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Description</a:t>
            </a:r>
            <a:r>
              <a:rPr lang="en-US" sz="2800" dirty="0" smtClean="0"/>
              <a:t> to tell the respondents the purpose of this form, along with other details.</a:t>
            </a:r>
            <a:endParaRPr lang="th-TH" sz="2800" dirty="0" smtClean="0"/>
          </a:p>
          <a:p>
            <a:r>
              <a:rPr lang="en-US" sz="2800" dirty="0" smtClean="0"/>
              <a:t>Then, you can create questions by: 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sz="2800" dirty="0" smtClean="0"/>
              <a:t>Write question text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sz="2800" dirty="0"/>
              <a:t>P</a:t>
            </a:r>
            <a:r>
              <a:rPr lang="en-US" sz="2800" dirty="0" smtClean="0"/>
              <a:t>ick </a:t>
            </a:r>
            <a:r>
              <a:rPr lang="en-US" sz="2800" dirty="0" smtClean="0">
                <a:solidFill>
                  <a:srgbClr val="0070C0"/>
                </a:solidFill>
              </a:rPr>
              <a:t>Question Types </a:t>
            </a:r>
            <a:r>
              <a:rPr lang="en-US" sz="2800" dirty="0" smtClean="0"/>
              <a:t>you want for each questions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sz="2800" dirty="0" smtClean="0"/>
              <a:t>And, if the selected question types need them, provide choices</a:t>
            </a:r>
            <a:r>
              <a:rPr lang="en-US" sz="2800" dirty="0"/>
              <a:t>.</a:t>
            </a:r>
            <a:endParaRPr lang="en-US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2960" y="1046923"/>
            <a:ext cx="3552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Google Form </a:t>
            </a:r>
            <a:r>
              <a:rPr lang="en-US" dirty="0" smtClean="0"/>
              <a:t>Document [</a:t>
            </a:r>
            <a:r>
              <a:rPr lang="en-US" dirty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732973" y="1866101"/>
            <a:ext cx="38862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Add ques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72" y="2833783"/>
            <a:ext cx="3810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8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Questions into the Questionnaire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34226"/>
            <a:ext cx="7543801" cy="4836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Each question will have the following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66800" y="1817910"/>
            <a:ext cx="3200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4400" b="1" kern="120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4000" b="1" kern="120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3600" b="1" kern="120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800" b="1" kern="1200" baseline="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dirty="0" smtClean="0"/>
              <a:t>Question text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08510"/>
            <a:ext cx="7334250" cy="2486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>
            <a:off x="1981200" y="2275110"/>
            <a:ext cx="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5627910"/>
            <a:ext cx="3200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4400" b="1" kern="120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4000" b="1" kern="120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3600" b="1" kern="120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800" b="1" kern="1200" baseline="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dirty="0" smtClean="0"/>
              <a:t>Responses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524000" y="4332510"/>
            <a:ext cx="0" cy="1219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5181600" y="2189922"/>
            <a:ext cx="3352800" cy="694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4400" b="1" kern="120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4000" b="1" kern="120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3600" b="1" kern="120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800" b="1" kern="1200" baseline="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2400" dirty="0" smtClean="0"/>
              <a:t>Type of Question </a:t>
            </a:r>
            <a:endParaRPr lang="th-TH" sz="2400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781800" y="2579910"/>
            <a:ext cx="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4191000" y="4103910"/>
            <a:ext cx="152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4400" b="1" kern="120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4000" b="1" kern="120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3600" b="1" kern="120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800" b="1" kern="1200" baseline="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2800" dirty="0" smtClean="0"/>
              <a:t>Duplicate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410200" y="4561110"/>
            <a:ext cx="2286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6019800" y="4103910"/>
            <a:ext cx="152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4400" b="1" kern="120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4000" b="1" kern="120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3600" b="1" kern="120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800" b="1" kern="1200" baseline="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2800" dirty="0" smtClean="0"/>
              <a:t>Delete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248400" y="4561110"/>
            <a:ext cx="3048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696200" y="5323110"/>
            <a:ext cx="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4113518" y="5675535"/>
            <a:ext cx="4574564" cy="859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4400" b="1" kern="120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4000" b="1" kern="120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3600" b="1" kern="120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800" b="1" kern="1200" baseline="0">
                <a:solidFill>
                  <a:schemeClr val="tx1"/>
                </a:solidFill>
                <a:latin typeface="BrowalliaUPC" pitchFamily="34" charset="-34"/>
                <a:ea typeface="+mn-ea"/>
                <a:cs typeface="BrowalliaUPC" pitchFamily="34" charset="-34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2800" dirty="0" smtClean="0"/>
              <a:t>Required question (respondent must answer this question)</a:t>
            </a:r>
          </a:p>
        </p:txBody>
      </p:sp>
    </p:spTree>
    <p:extLst>
      <p:ext uri="{BB962C8B-B14F-4D97-AF65-F5344CB8AC3E}">
        <p14:creationId xmlns:p14="http://schemas.microsoft.com/office/powerpoint/2010/main" val="79059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75" y="1046923"/>
            <a:ext cx="7543801" cy="4734869"/>
          </a:xfrm>
        </p:spPr>
        <p:txBody>
          <a:bodyPr>
            <a:normAutofit/>
          </a:bodyPr>
          <a:lstStyle/>
          <a:p>
            <a:r>
              <a:rPr lang="en-US" dirty="0" smtClean="0"/>
              <a:t>In Google Form, you can select the following types of questions.</a:t>
            </a:r>
            <a:endParaRPr lang="th-TH" dirty="0" smtClean="0"/>
          </a:p>
          <a:p>
            <a:endParaRPr lang="th-TH" dirty="0" smtClean="0"/>
          </a:p>
          <a:p>
            <a:endParaRPr lang="en-US" dirty="0" smtClean="0"/>
          </a:p>
          <a:p>
            <a:endParaRPr lang="th-TH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2968" y="2455817"/>
            <a:ext cx="3253062" cy="226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/>
          <p:nvPr/>
        </p:nvSpPr>
        <p:spPr>
          <a:xfrm>
            <a:off x="973654" y="2294048"/>
            <a:ext cx="3549421" cy="888195"/>
          </a:xfrm>
          <a:prstGeom prst="wedgeRectCallout">
            <a:avLst>
              <a:gd name="adj1" fmla="val 74854"/>
              <a:gd name="adj2" fmla="val 1690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Short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answer: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respondent will answer in small text.</a:t>
            </a:r>
            <a:endParaRPr lang="en-US" sz="2800" b="1" dirty="0">
              <a:latin typeface="+mj-lt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973654" y="3835426"/>
            <a:ext cx="3549421" cy="849086"/>
          </a:xfrm>
          <a:prstGeom prst="wedgeRectCallout">
            <a:avLst>
              <a:gd name="adj1" fmla="val 77798"/>
              <a:gd name="adj2" fmla="val -6980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Paragraph</a:t>
            </a:r>
            <a:r>
              <a:rPr lang="en-US" sz="2800" b="1" dirty="0">
                <a:solidFill>
                  <a:srgbClr val="C00000"/>
                </a:solidFill>
              </a:rPr>
              <a:t>: </a:t>
            </a:r>
            <a:r>
              <a:rPr lang="en-US" sz="2800" b="1" dirty="0">
                <a:solidFill>
                  <a:schemeClr val="tx1"/>
                </a:solidFill>
              </a:rPr>
              <a:t>respondent </a:t>
            </a:r>
            <a:r>
              <a:rPr lang="en-US" sz="2800" b="1" dirty="0" smtClean="0">
                <a:solidFill>
                  <a:schemeClr val="tx1"/>
                </a:solidFill>
              </a:rPr>
              <a:t>can </a:t>
            </a:r>
            <a:r>
              <a:rPr lang="en-US" sz="2800" b="1" dirty="0">
                <a:solidFill>
                  <a:schemeClr val="tx1"/>
                </a:solidFill>
              </a:rPr>
              <a:t>answer in </a:t>
            </a:r>
            <a:r>
              <a:rPr lang="en-US" sz="2800" b="1" dirty="0" smtClean="0">
                <a:solidFill>
                  <a:schemeClr val="tx1"/>
                </a:solidFill>
              </a:rPr>
              <a:t>longer </a:t>
            </a:r>
            <a:r>
              <a:rPr lang="en-US" sz="2800" b="1" dirty="0">
                <a:solidFill>
                  <a:schemeClr val="tx1"/>
                </a:solidFill>
              </a:rPr>
              <a:t>text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b="1" dirty="0"/>
          </a:p>
        </p:txBody>
      </p:sp>
      <p:sp>
        <p:nvSpPr>
          <p:cNvPr id="10" name="Rectangular Callout 9"/>
          <p:cNvSpPr/>
          <p:nvPr/>
        </p:nvSpPr>
        <p:spPr>
          <a:xfrm>
            <a:off x="3670785" y="5213208"/>
            <a:ext cx="4377331" cy="1097280"/>
          </a:xfrm>
          <a:prstGeom prst="wedgeRectCallout">
            <a:avLst>
              <a:gd name="adj1" fmla="val -3172"/>
              <a:gd name="adj2" fmla="val -1060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Multiple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choice: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respondent will pick </a:t>
            </a:r>
            <a:r>
              <a:rPr lang="en-US" sz="2800" b="1" dirty="0" smtClean="0">
                <a:solidFill>
                  <a:srgbClr val="00B050"/>
                </a:solidFill>
                <a:latin typeface="+mj-lt"/>
              </a:rPr>
              <a:t>one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of the provided answers.</a:t>
            </a:r>
            <a:endParaRPr lang="th-TH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750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Form Input [2]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7652" y="1266264"/>
            <a:ext cx="3335383" cy="218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/>
          <p:nvPr/>
        </p:nvSpPr>
        <p:spPr>
          <a:xfrm>
            <a:off x="287383" y="864043"/>
            <a:ext cx="4010296" cy="1709340"/>
          </a:xfrm>
          <a:prstGeom prst="wedgeRectCallout">
            <a:avLst>
              <a:gd name="adj1" fmla="val 89357"/>
              <a:gd name="adj2" fmla="val -68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Checkboxes: </a:t>
            </a:r>
            <a:r>
              <a:rPr lang="en-US" sz="2800" b="1" dirty="0">
                <a:solidFill>
                  <a:schemeClr val="tx1"/>
                </a:solidFill>
              </a:rPr>
              <a:t>respondent </a:t>
            </a:r>
            <a:r>
              <a:rPr lang="en-US" sz="2800" b="1" dirty="0" smtClean="0">
                <a:solidFill>
                  <a:schemeClr val="tx1"/>
                </a:solidFill>
              </a:rPr>
              <a:t>can </a:t>
            </a:r>
            <a:r>
              <a:rPr lang="en-US" sz="2800" b="1" dirty="0">
                <a:solidFill>
                  <a:schemeClr val="tx1"/>
                </a:solidFill>
              </a:rPr>
              <a:t>pick </a:t>
            </a:r>
            <a:r>
              <a:rPr lang="en-US" sz="2800" b="1" dirty="0" smtClean="0">
                <a:solidFill>
                  <a:srgbClr val="00B050"/>
                </a:solidFill>
              </a:rPr>
              <a:t>more than one </a:t>
            </a:r>
            <a:r>
              <a:rPr lang="th-TH" sz="2800" b="1" dirty="0"/>
              <a:t>( ≥ 0</a:t>
            </a:r>
            <a:r>
              <a:rPr lang="th-TH" sz="2800" b="1" dirty="0" smtClean="0"/>
              <a:t>)</a:t>
            </a:r>
            <a:r>
              <a:rPr lang="en-US" sz="2800" b="1" dirty="0" smtClean="0">
                <a:solidFill>
                  <a:schemeClr val="tx1"/>
                </a:solidFill>
              </a:rPr>
              <a:t> of </a:t>
            </a:r>
            <a:r>
              <a:rPr lang="en-US" sz="2800" b="1" dirty="0">
                <a:solidFill>
                  <a:schemeClr val="tx1"/>
                </a:solidFill>
              </a:rPr>
              <a:t>the provided </a:t>
            </a:r>
            <a:r>
              <a:rPr lang="en-US" sz="2800" b="1" dirty="0" smtClean="0">
                <a:solidFill>
                  <a:schemeClr val="tx1"/>
                </a:solidFill>
              </a:rPr>
              <a:t>answers.</a:t>
            </a:r>
            <a:endParaRPr lang="th-TH" sz="2800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287383" y="3095455"/>
            <a:ext cx="5036622" cy="1554480"/>
          </a:xfrm>
          <a:prstGeom prst="wedgeRectCallout">
            <a:avLst>
              <a:gd name="adj1" fmla="val 60605"/>
              <a:gd name="adj2" fmla="val -10640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Dropdown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: </a:t>
            </a:r>
            <a:r>
              <a:rPr lang="en-US" sz="2800" b="1" dirty="0">
                <a:solidFill>
                  <a:schemeClr val="tx1"/>
                </a:solidFill>
              </a:rPr>
              <a:t>respondent will pick </a:t>
            </a:r>
            <a:r>
              <a:rPr lang="en-US" sz="2800" b="1" dirty="0">
                <a:solidFill>
                  <a:srgbClr val="00B050"/>
                </a:solidFill>
              </a:rPr>
              <a:t>one</a:t>
            </a:r>
            <a:r>
              <a:rPr lang="en-US" sz="2800" b="1" dirty="0">
                <a:solidFill>
                  <a:schemeClr val="tx1"/>
                </a:solidFill>
              </a:rPr>
              <a:t> of the provided </a:t>
            </a:r>
            <a:r>
              <a:rPr lang="en-US" sz="2800" b="1" dirty="0" smtClean="0">
                <a:solidFill>
                  <a:schemeClr val="tx1"/>
                </a:solidFill>
              </a:rPr>
              <a:t>answers from the </a:t>
            </a:r>
            <a:r>
              <a:rPr lang="en-US" sz="2800" b="1" dirty="0">
                <a:latin typeface="+mj-lt"/>
              </a:rPr>
              <a:t>p</a:t>
            </a:r>
            <a:r>
              <a:rPr lang="en-US" sz="2800" b="1" dirty="0" smtClean="0">
                <a:latin typeface="+mj-lt"/>
              </a:rPr>
              <a:t>ull-down menu.</a:t>
            </a:r>
            <a:endParaRPr lang="en-US" sz="2800" b="1" dirty="0">
              <a:latin typeface="+mj-lt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3524977" y="4753997"/>
            <a:ext cx="5568058" cy="1594551"/>
          </a:xfrm>
          <a:prstGeom prst="wedgeRectCallout">
            <a:avLst>
              <a:gd name="adj1" fmla="val 6047"/>
              <a:gd name="adj2" fmla="val -1341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Linear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scale: </a:t>
            </a:r>
            <a:r>
              <a:rPr lang="en-US" sz="2800" b="1" dirty="0" smtClean="0">
                <a:latin typeface="+mj-lt"/>
              </a:rPr>
              <a:t>respondent pick the level of answers in a linear scale. For example, from 1 to 5. You can provide labels to explain the meaning for the values</a:t>
            </a:r>
            <a:endParaRPr lang="th-TH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11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46" y="2093926"/>
            <a:ext cx="7215794" cy="3261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 Input [3]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143880"/>
            <a:ext cx="7543801" cy="473486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Multiple choice grid: 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respondent will </a:t>
            </a:r>
            <a:r>
              <a:rPr lang="en-US" dirty="0" smtClean="0">
                <a:latin typeface="BrowalliaUPC" pitchFamily="34" charset="-34"/>
                <a:cs typeface="BrowalliaUPC" pitchFamily="34" charset="-34"/>
              </a:rPr>
              <a:t>answers a set of question with the same set of answers.</a:t>
            </a:r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78867" y="2530928"/>
            <a:ext cx="5306891" cy="50031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612717" y="1908879"/>
            <a:ext cx="1609210" cy="566420"/>
          </a:xfrm>
          <a:prstGeom prst="downArrow">
            <a:avLst>
              <a:gd name="adj1" fmla="val 71766"/>
              <a:gd name="adj2" fmla="val 4137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Answers</a:t>
            </a:r>
            <a:endParaRPr lang="en-US" sz="2200" b="1" dirty="0">
              <a:solidFill>
                <a:schemeClr val="tx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7082" y="3142599"/>
            <a:ext cx="1600200" cy="202271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2678868" y="3752435"/>
            <a:ext cx="1990853" cy="65278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Questions</a:t>
            </a:r>
            <a:endParaRPr lang="en-US" sz="2200" dirty="0">
              <a:solidFill>
                <a:schemeClr val="tx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2459" y="5189554"/>
            <a:ext cx="79248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owalliaUPC" pitchFamily="34" charset="-34"/>
                <a:ea typeface="+mn-ea"/>
                <a:cs typeface="BrowalliaUPC" pitchFamily="34" charset="-34"/>
              </a:rPr>
              <a:t>Date: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owalliaUPC" pitchFamily="34" charset="-34"/>
                <a:ea typeface="+mn-ea"/>
                <a:cs typeface="BrowalliaUPC" pitchFamily="34" charset="-34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rowalliaUPC" pitchFamily="34" charset="-34"/>
                <a:ea typeface="+mn-ea"/>
                <a:cs typeface="BrowalliaUPC" pitchFamily="34" charset="-34"/>
              </a:rPr>
              <a:t>respondent will pick a date from the calendar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rowalliaUPC" pitchFamily="34" charset="-34"/>
              <a:ea typeface="+mn-ea"/>
              <a:cs typeface="BrowalliaUPC" pitchFamily="34" charset="-34"/>
            </a:endParaRPr>
          </a:p>
          <a:p>
            <a:pPr marL="342900" lvl="0" indent="-228600" defTabSz="9144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owalliaUPC" pitchFamily="34" charset="-34"/>
                <a:ea typeface="+mn-ea"/>
                <a:cs typeface="BrowalliaUPC" pitchFamily="34" charset="-34"/>
              </a:rPr>
              <a:t>Time</a:t>
            </a:r>
            <a:r>
              <a:rPr lang="en-US" sz="3200" b="1" dirty="0" smtClean="0">
                <a:solidFill>
                  <a:srgbClr val="C00000"/>
                </a:solidFill>
                <a:latin typeface="BrowalliaUPC" pitchFamily="34" charset="-34"/>
                <a:cs typeface="BrowalliaUPC" pitchFamily="34" charset="-34"/>
              </a:rPr>
              <a:t>: </a:t>
            </a:r>
            <a:r>
              <a:rPr lang="en-US" sz="3200" b="1" dirty="0">
                <a:latin typeface="BrowalliaUPC" pitchFamily="34" charset="-34"/>
                <a:cs typeface="BrowalliaUPC" pitchFamily="34" charset="-34"/>
              </a:rPr>
              <a:t>respondent will pick a </a:t>
            </a:r>
            <a:r>
              <a:rPr lang="en-US" sz="3200" b="1" dirty="0" smtClean="0">
                <a:latin typeface="BrowalliaUPC" pitchFamily="34" charset="-34"/>
                <a:cs typeface="BrowalliaUPC" pitchFamily="34" charset="-34"/>
              </a:rPr>
              <a:t>time, or a duration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owalliaUPC" pitchFamily="34" charset="-34"/>
              <a:ea typeface="+mn-ea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569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Questions into the </a:t>
            </a:r>
            <a:r>
              <a:rPr lang="en-US" dirty="0" smtClean="0"/>
              <a:t>Questionnaire [</a:t>
            </a:r>
            <a:r>
              <a:rPr lang="en-US" dirty="0"/>
              <a:t>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 provide the question text, </a:t>
            </a:r>
            <a:r>
              <a:rPr lang="en-US" dirty="0" smtClean="0">
                <a:solidFill>
                  <a:srgbClr val="C00000"/>
                </a:solidFill>
              </a:rPr>
              <a:t>question type</a:t>
            </a:r>
            <a:r>
              <a:rPr lang="en-US" dirty="0" smtClean="0"/>
              <a:t>, and finish adding the answers, you can add another question by clicking the </a:t>
            </a:r>
            <a:r>
              <a:rPr lang="en-US" dirty="0" smtClean="0">
                <a:solidFill>
                  <a:srgbClr val="C00000"/>
                </a:solidFill>
              </a:rPr>
              <a:t>“Add question”</a:t>
            </a:r>
            <a:r>
              <a:rPr lang="en-US" dirty="0" smtClean="0"/>
              <a:t> button.</a:t>
            </a:r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1800"/>
            <a:ext cx="8001000" cy="2770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7162800" y="2819400"/>
            <a:ext cx="1828800" cy="533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5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660" y="2589146"/>
            <a:ext cx="7277100" cy="3019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Questions into the </a:t>
            </a:r>
            <a:r>
              <a:rPr lang="en-US" dirty="0" smtClean="0"/>
              <a:t>Questionnaire [</a:t>
            </a:r>
            <a:r>
              <a:rPr lang="en-US" dirty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53327"/>
            <a:ext cx="7543801" cy="13856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can also duplicate     , delete    ,</a:t>
            </a:r>
            <a:r>
              <a:rPr lang="th-TH" dirty="0" smtClean="0"/>
              <a:t> </a:t>
            </a:r>
            <a:r>
              <a:rPr lang="en-US" dirty="0" smtClean="0"/>
              <a:t>and set that the question is a required question (respondent must answers)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585460" y="5109472"/>
            <a:ext cx="2781300" cy="47763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6206" t="-2480" r="23162" b="-1"/>
          <a:stretch/>
        </p:blipFill>
        <p:spPr bwMode="auto">
          <a:xfrm>
            <a:off x="4229974" y="1103118"/>
            <a:ext cx="265246" cy="47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l="20954" t="1734" r="28665"/>
          <a:stretch/>
        </p:blipFill>
        <p:spPr bwMode="auto">
          <a:xfrm>
            <a:off x="5470287" y="1153327"/>
            <a:ext cx="230345" cy="43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3563" y="1961399"/>
            <a:ext cx="1257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82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Google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Google Form </a:t>
            </a:r>
            <a:r>
              <a:rPr lang="en-US" dirty="0" smtClean="0"/>
              <a:t>is an online service from Google.</a:t>
            </a:r>
            <a:r>
              <a:rPr lang="th-TH" dirty="0" smtClean="0"/>
              <a:t> </a:t>
            </a:r>
            <a:r>
              <a:rPr lang="en-US" dirty="0" smtClean="0"/>
              <a:t>It allows us to create web questionnaires, which let us collect data online quickly. There are many applications for Google Form, such as:</a:t>
            </a:r>
          </a:p>
          <a:p>
            <a:pPr lvl="1"/>
            <a:r>
              <a:rPr lang="en-US" dirty="0" smtClean="0"/>
              <a:t>Event </a:t>
            </a:r>
            <a:r>
              <a:rPr lang="en-US" dirty="0"/>
              <a:t>Registration/Planning</a:t>
            </a:r>
          </a:p>
          <a:p>
            <a:pPr lvl="1"/>
            <a:r>
              <a:rPr lang="en-US" dirty="0"/>
              <a:t>Feedback</a:t>
            </a:r>
          </a:p>
          <a:p>
            <a:pPr lvl="1"/>
            <a:r>
              <a:rPr lang="en-US" dirty="0"/>
              <a:t>Paperless Form</a:t>
            </a:r>
          </a:p>
          <a:p>
            <a:pPr lvl="1"/>
            <a:r>
              <a:rPr lang="en-US" dirty="0"/>
              <a:t>Polling</a:t>
            </a:r>
          </a:p>
          <a:p>
            <a:pPr lvl="1"/>
            <a:r>
              <a:rPr lang="en-US" dirty="0"/>
              <a:t>Reservation</a:t>
            </a:r>
          </a:p>
          <a:p>
            <a:pPr lvl="1"/>
            <a:r>
              <a:rPr lang="en-US" dirty="0"/>
              <a:t>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352800"/>
            <a:ext cx="1422909" cy="167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6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Questions into the </a:t>
            </a:r>
            <a:r>
              <a:rPr lang="en-US" dirty="0" smtClean="0"/>
              <a:t>Questionnaire [</a:t>
            </a:r>
            <a:r>
              <a:rPr lang="en-US" dirty="0"/>
              <a:t>4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also insert image or YouTube video clip.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15335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4876800" y="2362200"/>
            <a:ext cx="1828800" cy="4029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00"/>
            <a:ext cx="13906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6934200" y="2819400"/>
            <a:ext cx="1828800" cy="4029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52400" y="4419600"/>
            <a:ext cx="5029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UPC" pitchFamily="34" charset="-34"/>
                <a:ea typeface="+mn-ea"/>
                <a:cs typeface="BrowalliaUPC" pitchFamily="34" charset="-34"/>
              </a:rPr>
              <a:t>If you want to divide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UPC" pitchFamily="34" charset="-34"/>
                <a:ea typeface="+mn-ea"/>
                <a:cs typeface="BrowalliaUPC" pitchFamily="34" charset="-34"/>
              </a:rPr>
              <a:t> the </a:t>
            </a:r>
            <a:r>
              <a:rPr lang="en-US" sz="3600" b="1" dirty="0" smtClean="0">
                <a:latin typeface="BrowalliaUPC" pitchFamily="34" charset="-34"/>
                <a:cs typeface="BrowalliaUPC" pitchFamily="34" charset="-34"/>
              </a:rPr>
              <a:t>f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UPC" pitchFamily="34" charset="-34"/>
                <a:ea typeface="+mn-ea"/>
                <a:cs typeface="BrowalliaUPC" pitchFamily="34" charset="-34"/>
              </a:rPr>
              <a:t>orm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UPC" pitchFamily="34" charset="-34"/>
                <a:ea typeface="+mn-ea"/>
                <a:cs typeface="BrowalliaUPC" pitchFamily="34" charset="-34"/>
              </a:rPr>
              <a:t> into multiple </a:t>
            </a:r>
            <a:r>
              <a:rPr lang="en-US" sz="3600" b="1" dirty="0" smtClean="0">
                <a:latin typeface="BrowalliaUPC" pitchFamily="34" charset="-34"/>
                <a:cs typeface="BrowalliaUPC" pitchFamily="34" charset="-34"/>
              </a:rPr>
              <a:t>s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UPC" pitchFamily="34" charset="-34"/>
                <a:ea typeface="+mn-ea"/>
                <a:cs typeface="BrowalliaUPC" pitchFamily="34" charset="-34"/>
              </a:rPr>
              <a:t>ections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UPC" pitchFamily="34" charset="-34"/>
                <a:ea typeface="+mn-ea"/>
                <a:cs typeface="BrowalliaUPC" pitchFamily="34" charset="-34"/>
              </a:rPr>
              <a:t> (pages),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UPC" pitchFamily="34" charset="-34"/>
                <a:ea typeface="+mn-ea"/>
                <a:cs typeface="BrowalliaUPC" pitchFamily="34" charset="-34"/>
              </a:rPr>
              <a:t> click the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owalliaUPC" pitchFamily="34" charset="-34"/>
                <a:ea typeface="+mn-ea"/>
                <a:cs typeface="BrowalliaUPC" pitchFamily="34" charset="-34"/>
              </a:rPr>
              <a:t>Add section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UPC" pitchFamily="34" charset="-34"/>
                <a:ea typeface="+mn-ea"/>
                <a:cs typeface="BrowalliaUPC" pitchFamily="34" charset="-34"/>
              </a:rPr>
              <a:t> button.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owalliaUPC" pitchFamily="34" charset="-34"/>
              <a:ea typeface="+mn-ea"/>
              <a:cs typeface="BrowalliaUPC" pitchFamily="34" charset="-34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115022"/>
            <a:ext cx="14763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4648200" y="5791422"/>
            <a:ext cx="1981200" cy="4673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9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Mode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434618"/>
            <a:ext cx="3703638" cy="4231651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 can turn a survey into a quiz</a:t>
            </a:r>
          </a:p>
          <a:p>
            <a:pPr lvl="1"/>
            <a:r>
              <a:rPr lang="en-US" dirty="0" smtClean="0"/>
              <a:t>Assign score to questions</a:t>
            </a:r>
          </a:p>
          <a:p>
            <a:pPr lvl="1"/>
            <a:r>
              <a:rPr lang="en-US" dirty="0" smtClean="0"/>
              <a:t>Provide correct answer (key) to a question</a:t>
            </a:r>
          </a:p>
          <a:p>
            <a:pPr lvl="1"/>
            <a:r>
              <a:rPr lang="en-US" dirty="0" smtClean="0"/>
              <a:t>Grade participants’ responses at the end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204100  </a:t>
            </a:r>
            <a:r>
              <a:rPr lang="en-US" smtClean="0"/>
              <a:t>IT AND MODERN LIFE</a:t>
            </a:r>
            <a:endParaRPr lang="th-TH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A174-A84F-4E79-9832-CE2C832637E8}" type="slidenum">
              <a:rPr lang="th-TH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8132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</a:t>
            </a:r>
            <a:r>
              <a:rPr lang="en-US" dirty="0" smtClean="0"/>
              <a:t>Mode – Answer Key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232452"/>
            <a:ext cx="3703638" cy="207723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245704"/>
            <a:ext cx="3703320" cy="36480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Once you turn on the quiz mode, you can make a question into a score question by: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dirty="0" smtClean="0"/>
              <a:t>Provide correct answers (keys) to the question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dirty="0" smtClean="0"/>
              <a:t>Assign score to the question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dirty="0" smtClean="0"/>
              <a:t>[Optional] You can also provide feedback for correct/incorrect answer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204100  </a:t>
            </a:r>
            <a:r>
              <a:rPr lang="en-US" smtClean="0"/>
              <a:t>IT AND MODERN LIFE</a:t>
            </a:r>
            <a:endParaRPr lang="th-TH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A174-A84F-4E79-9832-CE2C832637E8}" type="slidenum">
              <a:rPr lang="th-TH" smtClean="0"/>
              <a:pPr/>
              <a:t>22</a:t>
            </a:fld>
            <a:endParaRPr lang="th-TH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1" y="3564025"/>
            <a:ext cx="3703638" cy="2455735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2331879" y="1646074"/>
            <a:ext cx="685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12" name="Left Arrow 11"/>
          <p:cNvSpPr/>
          <p:nvPr/>
        </p:nvSpPr>
        <p:spPr>
          <a:xfrm>
            <a:off x="2331879" y="4270741"/>
            <a:ext cx="685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13" name="Up Arrow 12"/>
          <p:cNvSpPr/>
          <p:nvPr/>
        </p:nvSpPr>
        <p:spPr>
          <a:xfrm>
            <a:off x="3615267" y="1981711"/>
            <a:ext cx="831586" cy="7003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</a:t>
            </a:r>
            <a:endParaRPr lang="en-US" sz="3200" b="1" dirty="0"/>
          </a:p>
        </p:txBody>
      </p:sp>
      <p:sp>
        <p:nvSpPr>
          <p:cNvPr id="14" name="Up Arrow 13"/>
          <p:cNvSpPr/>
          <p:nvPr/>
        </p:nvSpPr>
        <p:spPr>
          <a:xfrm>
            <a:off x="3615267" y="4293793"/>
            <a:ext cx="831586" cy="7003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</a:t>
            </a:r>
            <a:endParaRPr lang="en-US" sz="3200" b="1" dirty="0"/>
          </a:p>
        </p:txBody>
      </p:sp>
      <p:sp>
        <p:nvSpPr>
          <p:cNvPr id="17" name="Left Arrow 16"/>
          <p:cNvSpPr/>
          <p:nvPr/>
        </p:nvSpPr>
        <p:spPr>
          <a:xfrm>
            <a:off x="2331879" y="2477879"/>
            <a:ext cx="685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3</a:t>
            </a:r>
            <a:endParaRPr lang="en-US" sz="3200" b="1" dirty="0"/>
          </a:p>
        </p:txBody>
      </p:sp>
      <p:sp>
        <p:nvSpPr>
          <p:cNvPr id="18" name="Left Arrow 17"/>
          <p:cNvSpPr/>
          <p:nvPr/>
        </p:nvSpPr>
        <p:spPr>
          <a:xfrm>
            <a:off x="2331879" y="5209908"/>
            <a:ext cx="685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3</a:t>
            </a:r>
            <a:endParaRPr lang="en-US" sz="32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91" y="4900303"/>
            <a:ext cx="3817951" cy="18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1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560" y="235805"/>
            <a:ext cx="4748107" cy="760318"/>
          </a:xfrm>
        </p:spPr>
        <p:txBody>
          <a:bodyPr/>
          <a:lstStyle/>
          <a:p>
            <a:r>
              <a:rPr lang="en-US" dirty="0" smtClean="0"/>
              <a:t>Quiz Mode – Taking a Quiz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372" y="1342519"/>
            <a:ext cx="3703320" cy="300088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Depend on how you set up a quiz, the respondent may be able to see their score/feedback at the end.</a:t>
            </a:r>
          </a:p>
          <a:p>
            <a:r>
              <a:rPr lang="en-US" dirty="0" smtClean="0"/>
              <a:t>Respondent Score will be available in the response spreadsheet as well.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204100  </a:t>
            </a:r>
            <a:r>
              <a:rPr lang="en-US" smtClean="0"/>
              <a:t>IT AND MODERN LIFE</a:t>
            </a:r>
            <a:endParaRPr lang="th-TH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A174-A84F-4E79-9832-CE2C832637E8}" type="slidenum">
              <a:rPr lang="th-TH" smtClean="0"/>
              <a:pPr/>
              <a:t>23</a:t>
            </a:fld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92" y="4488309"/>
            <a:ext cx="3056479" cy="1468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20" y="-135467"/>
            <a:ext cx="3438641" cy="68580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453467" y="4842933"/>
            <a:ext cx="838200" cy="872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Previewing the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34225"/>
            <a:ext cx="3818792" cy="4734869"/>
          </a:xfrm>
        </p:spPr>
        <p:txBody>
          <a:bodyPr/>
          <a:lstStyle/>
          <a:p>
            <a:r>
              <a:rPr lang="en-US" dirty="0" smtClean="0"/>
              <a:t>You can see how the respondents will see the form by clicking the </a:t>
            </a:r>
            <a:r>
              <a:rPr lang="en-US" dirty="0" smtClean="0">
                <a:solidFill>
                  <a:srgbClr val="C00000"/>
                </a:solidFill>
              </a:rPr>
              <a:t>Preview</a:t>
            </a:r>
            <a:r>
              <a:rPr lang="en-US" dirty="0" smtClean="0"/>
              <a:t> button.</a:t>
            </a:r>
          </a:p>
          <a:p>
            <a:endParaRPr lang="en-US" dirty="0" smtClean="0"/>
          </a:p>
          <a:p>
            <a:endParaRPr lang="th-TH" dirty="0" smtClean="0"/>
          </a:p>
          <a:p>
            <a:r>
              <a:rPr lang="en-US" dirty="0" smtClean="0"/>
              <a:t>In the preview, you also can fill out and submit the responses.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885" y="3152144"/>
            <a:ext cx="1552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684892" y="3071365"/>
            <a:ext cx="6858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676" y="1134225"/>
            <a:ext cx="3277687" cy="489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1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Distributing the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34225"/>
            <a:ext cx="5826035" cy="4734869"/>
          </a:xfrm>
        </p:spPr>
        <p:txBody>
          <a:bodyPr>
            <a:normAutofit/>
          </a:bodyPr>
          <a:lstStyle/>
          <a:p>
            <a:r>
              <a:rPr lang="en-US" dirty="0" smtClean="0"/>
              <a:t>Under </a:t>
            </a:r>
            <a:r>
              <a:rPr lang="en-US" dirty="0" smtClean="0">
                <a:solidFill>
                  <a:srgbClr val="C00000"/>
                </a:solidFill>
              </a:rPr>
              <a:t>Setting,</a:t>
            </a:r>
            <a:r>
              <a:rPr lang="en-US" dirty="0" smtClean="0"/>
              <a:t> there are checkboxes for the following options: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749" y="2057399"/>
            <a:ext cx="4624251" cy="426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123536"/>
            <a:ext cx="1685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8144691" y="1014189"/>
            <a:ext cx="6858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630375" y="4655762"/>
            <a:ext cx="3112133" cy="1440318"/>
          </a:xfrm>
          <a:prstGeom prst="wedgeRectCallout">
            <a:avLst>
              <a:gd name="adj1" fmla="val 78841"/>
              <a:gd name="adj2" fmla="val -10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+mj-lt"/>
              </a:rPr>
              <a:t>Respondent can come back and edit the response later. They need to sign into the same Google account.</a:t>
            </a:r>
            <a:endParaRPr lang="th-TH" sz="2400" b="1" dirty="0">
              <a:latin typeface="+mj-lt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10591" y="3110863"/>
            <a:ext cx="3131918" cy="1249472"/>
          </a:xfrm>
          <a:prstGeom prst="wedgeRectCallout">
            <a:avLst>
              <a:gd name="adj1" fmla="val 78851"/>
              <a:gd name="adj2" fmla="val 457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+mj-lt"/>
              </a:rPr>
              <a:t>Limit to one response per Google account.</a:t>
            </a:r>
            <a:endParaRPr lang="en-US" sz="2400" b="1" dirty="0">
              <a:latin typeface="+mj-lt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080085" y="2366272"/>
            <a:ext cx="2554736" cy="872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General tab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354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Distributing the </a:t>
            </a:r>
            <a:r>
              <a:rPr lang="en-US" dirty="0" smtClean="0"/>
              <a:t>Form 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</a:t>
            </a:r>
            <a:r>
              <a:rPr lang="en-US" dirty="0" smtClean="0">
                <a:solidFill>
                  <a:srgbClr val="C00000"/>
                </a:solidFill>
              </a:rPr>
              <a:t>Presentation</a:t>
            </a:r>
            <a:r>
              <a:rPr lang="en-US" dirty="0" smtClean="0"/>
              <a:t> tab, there are the following options: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3483" y="2055497"/>
            <a:ext cx="4495466" cy="343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610590" y="3110863"/>
            <a:ext cx="3491145" cy="660146"/>
          </a:xfrm>
          <a:prstGeom prst="wedgeRectCallout">
            <a:avLst>
              <a:gd name="adj1" fmla="val 79599"/>
              <a:gd name="adj2" fmla="val 81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+mj-lt"/>
              </a:rPr>
              <a:t>Change ordering of questions for each respondents.</a:t>
            </a:r>
            <a:endParaRPr lang="th-TH" sz="2400" b="1" dirty="0">
              <a:latin typeface="+mj-lt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31467" y="2055497"/>
            <a:ext cx="3470269" cy="706938"/>
          </a:xfrm>
          <a:prstGeom prst="wedgeRectCallout">
            <a:avLst>
              <a:gd name="adj1" fmla="val 79940"/>
              <a:gd name="adj2" fmla="val 1105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+mj-lt"/>
              </a:rPr>
              <a:t>Show how many questions answered/ remained.</a:t>
            </a:r>
            <a:endParaRPr lang="th-TH" sz="2400" b="1" dirty="0">
              <a:latin typeface="+mj-lt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631467" y="4510576"/>
            <a:ext cx="3471360" cy="976243"/>
          </a:xfrm>
          <a:prstGeom prst="wedgeRectCallout">
            <a:avLst>
              <a:gd name="adj1" fmla="val 77905"/>
              <a:gd name="adj2" fmla="val -347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+mj-lt"/>
              </a:rPr>
              <a:t>Show this message when respondent submit a response.</a:t>
            </a:r>
            <a:endParaRPr lang="th-TH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977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Distributing the </a:t>
            </a:r>
            <a:r>
              <a:rPr lang="en-US" dirty="0" smtClean="0"/>
              <a:t>Form [3]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When you click the </a:t>
            </a:r>
            <a:r>
              <a:rPr lang="en-US" dirty="0" smtClean="0">
                <a:solidFill>
                  <a:srgbClr val="C00000"/>
                </a:solidFill>
              </a:rPr>
              <a:t>Send</a:t>
            </a:r>
            <a:r>
              <a:rPr lang="en-US" dirty="0" smtClean="0"/>
              <a:t> button, the </a:t>
            </a:r>
            <a:r>
              <a:rPr lang="en-US" dirty="0" smtClean="0">
                <a:solidFill>
                  <a:srgbClr val="C00000"/>
                </a:solidFill>
              </a:rPr>
              <a:t>Send form </a:t>
            </a:r>
            <a:r>
              <a:rPr lang="en-US" dirty="0" smtClean="0"/>
              <a:t>window will appear, where you can select how to distribute the form from the following choices:</a:t>
            </a:r>
            <a:r>
              <a:rPr lang="th-TH" dirty="0" smtClean="0"/>
              <a:t> </a:t>
            </a:r>
            <a:endParaRPr lang="en-US" dirty="0" smtClean="0"/>
          </a:p>
          <a:p>
            <a:r>
              <a:rPr lang="en-US" dirty="0" smtClean="0"/>
              <a:t>Email </a:t>
            </a:r>
            <a:endParaRPr lang="th-TH" dirty="0" smtClean="0"/>
          </a:p>
          <a:p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Google+</a:t>
            </a:r>
          </a:p>
          <a:p>
            <a:pPr lvl="1"/>
            <a:r>
              <a:rPr lang="en-US" dirty="0" smtClean="0"/>
              <a:t>Facebook</a:t>
            </a:r>
          </a:p>
          <a:p>
            <a:pPr lvl="1"/>
            <a:r>
              <a:rPr lang="en-US" dirty="0" smtClean="0"/>
              <a:t>Twitter</a:t>
            </a:r>
          </a:p>
          <a:p>
            <a:r>
              <a:rPr lang="en-US" dirty="0" smtClean="0"/>
              <a:t>Link, a URL will be provided</a:t>
            </a:r>
          </a:p>
          <a:p>
            <a:r>
              <a:rPr lang="en-US" dirty="0" smtClean="0"/>
              <a:t>Embedded 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890" y="2838699"/>
            <a:ext cx="4133108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05000"/>
            <a:ext cx="2667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7162800" y="1905000"/>
            <a:ext cx="1371600" cy="609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8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Destination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8662" y="2134447"/>
            <a:ext cx="40053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682711"/>
            <a:ext cx="4762500" cy="227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6282344" y="3013166"/>
            <a:ext cx="22860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8600" y="5193208"/>
            <a:ext cx="2133600" cy="1219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select which spreadsheet you want to store the response by clicking </a:t>
            </a:r>
            <a:r>
              <a:rPr lang="en-US" dirty="0" smtClean="0">
                <a:solidFill>
                  <a:srgbClr val="C00000"/>
                </a:solidFill>
              </a:rPr>
              <a:t>Responses </a:t>
            </a:r>
            <a:r>
              <a:rPr lang="en-US" dirty="0" smtClean="0">
                <a:solidFill>
                  <a:srgbClr val="C00000"/>
                </a:solidFill>
                <a:sym typeface="Symbol" panose="05050102010706020507" pitchFamily="18" charset="2"/>
              </a:rPr>
              <a:t></a:t>
            </a:r>
            <a:r>
              <a:rPr lang="en-US" dirty="0" smtClean="0">
                <a:solidFill>
                  <a:srgbClr val="C00000"/>
                </a:solidFill>
              </a:rPr>
              <a:t> Select response destination</a:t>
            </a:r>
            <a:r>
              <a:rPr lang="th-TH" dirty="0" smtClean="0">
                <a:solidFill>
                  <a:srgbClr val="C00000"/>
                </a:solidFill>
              </a:rPr>
              <a:t> </a:t>
            </a:r>
          </a:p>
          <a:p>
            <a:endParaRPr lang="th-TH" dirty="0" smtClean="0"/>
          </a:p>
          <a:p>
            <a:r>
              <a:rPr lang="en-US" dirty="0" smtClean="0"/>
              <a:t>Where you can do the following:</a:t>
            </a:r>
            <a:endParaRPr lang="th-TH" dirty="0" smtClean="0"/>
          </a:p>
          <a:p>
            <a:pPr lvl="1"/>
            <a:r>
              <a:rPr lang="en-US" dirty="0" smtClean="0"/>
              <a:t>Create a new spreadsheet</a:t>
            </a:r>
            <a:endParaRPr lang="th-TH" dirty="0" smtClean="0"/>
          </a:p>
          <a:p>
            <a:pPr lvl="1"/>
            <a:r>
              <a:rPr lang="en-US" dirty="0" smtClean="0"/>
              <a:t>Select existing spreadsheet</a:t>
            </a:r>
          </a:p>
        </p:txBody>
      </p:sp>
    </p:spTree>
    <p:extLst>
      <p:ext uri="{BB962C8B-B14F-4D97-AF65-F5344CB8AC3E}">
        <p14:creationId xmlns:p14="http://schemas.microsoft.com/office/powerpoint/2010/main" val="18960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Accepting/ Not Accepting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not longer want to get more responses, you can click the</a:t>
            </a:r>
            <a:r>
              <a:rPr lang="en-US" dirty="0"/>
              <a:t> </a:t>
            </a:r>
            <a:r>
              <a:rPr lang="en-US" dirty="0" smtClean="0">
                <a:solidFill>
                  <a:srgbClr val="C00000"/>
                </a:solidFill>
              </a:rPr>
              <a:t>Accepting responses </a:t>
            </a:r>
            <a:r>
              <a:rPr lang="en-US" dirty="0" smtClean="0"/>
              <a:t>switch to stop accepting the responses.</a:t>
            </a:r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r>
              <a:rPr lang="en-US" dirty="0" smtClean="0"/>
              <a:t>The switch will be toggled to </a:t>
            </a:r>
            <a:r>
              <a:rPr lang="en-US" dirty="0" smtClean="0">
                <a:solidFill>
                  <a:srgbClr val="C00000"/>
                </a:solidFill>
              </a:rPr>
              <a:t>Not accepting responses </a:t>
            </a:r>
            <a:r>
              <a:rPr lang="en-US" dirty="0" smtClean="0"/>
              <a:t>where you can provide </a:t>
            </a:r>
            <a:r>
              <a:rPr lang="en-US" dirty="0" smtClean="0">
                <a:solidFill>
                  <a:srgbClr val="C00000"/>
                </a:solidFill>
              </a:rPr>
              <a:t>message to respondents</a:t>
            </a:r>
            <a:r>
              <a:rPr lang="en-US" dirty="0" smtClean="0"/>
              <a:t>, telling them why you are no longer accept more responses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9217" y="2753947"/>
            <a:ext cx="3418114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69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in Creating Online Survey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Creating a Survey</a:t>
            </a:r>
          </a:p>
          <a:p>
            <a:pPr lvl="1"/>
            <a:r>
              <a:rPr lang="en-US" dirty="0" smtClean="0"/>
              <a:t>Adding/Editing Questions</a:t>
            </a:r>
          </a:p>
          <a:p>
            <a:pPr lvl="1"/>
            <a:r>
              <a:rPr lang="en-US" dirty="0" smtClean="0"/>
              <a:t>Selecting a Theme</a:t>
            </a:r>
          </a:p>
          <a:p>
            <a:pPr lvl="1"/>
            <a:r>
              <a:rPr lang="en-US" dirty="0" smtClean="0"/>
              <a:t>Adding Layout Objects</a:t>
            </a:r>
          </a:p>
          <a:p>
            <a:r>
              <a:rPr lang="en-US" dirty="0" smtClean="0"/>
              <a:t>Distributing the Survey</a:t>
            </a:r>
          </a:p>
          <a:p>
            <a:pPr lvl="1"/>
            <a:r>
              <a:rPr lang="en-US" dirty="0" smtClean="0"/>
              <a:t>Get people to be </a:t>
            </a:r>
            <a:r>
              <a:rPr lang="en-US" dirty="0" smtClean="0">
                <a:solidFill>
                  <a:srgbClr val="0070C0"/>
                </a:solidFill>
              </a:rPr>
              <a:t>respondents</a:t>
            </a:r>
            <a:r>
              <a:rPr lang="en-US" dirty="0" smtClean="0"/>
              <a:t> (get them to answer your form)</a:t>
            </a:r>
          </a:p>
          <a:p>
            <a:pPr lvl="1"/>
            <a:r>
              <a:rPr lang="en-US" dirty="0" smtClean="0"/>
              <a:t>Distribution medium (URL, Facebook, etc..)</a:t>
            </a:r>
          </a:p>
          <a:p>
            <a:pPr lvl="1"/>
            <a:r>
              <a:rPr lang="en-US" dirty="0" smtClean="0"/>
              <a:t>Response Destination: where to store the responses</a:t>
            </a:r>
          </a:p>
          <a:p>
            <a:r>
              <a:rPr lang="en-US" dirty="0" smtClean="0"/>
              <a:t>Viewing the Responses</a:t>
            </a:r>
          </a:p>
          <a:p>
            <a:pPr lvl="1"/>
            <a:r>
              <a:rPr lang="en-US" dirty="0" smtClean="0"/>
              <a:t>Spreadsheet</a:t>
            </a:r>
          </a:p>
          <a:p>
            <a:pPr lvl="1"/>
            <a:r>
              <a:rPr lang="en-US" dirty="0" smtClean="0"/>
              <a:t>Summary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50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Viewing Responses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1392" y="2799229"/>
            <a:ext cx="5663049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702878" y="2689576"/>
            <a:ext cx="1371600" cy="609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</a:t>
            </a:r>
            <a:r>
              <a:rPr lang="en-US" dirty="0" smtClean="0">
                <a:solidFill>
                  <a:srgbClr val="C00000"/>
                </a:solidFill>
              </a:rPr>
              <a:t>Responses </a:t>
            </a:r>
            <a:r>
              <a:rPr lang="en-US" dirty="0" smtClean="0"/>
              <a:t>tab, first you will see number of responses. </a:t>
            </a:r>
          </a:p>
          <a:p>
            <a:r>
              <a:rPr lang="en-US" dirty="0" smtClean="0"/>
              <a:t>Clicking on the tab will take you to the summary of responses.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2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dirty="0"/>
              <a:t>of </a:t>
            </a:r>
            <a:r>
              <a:rPr lang="en-US" dirty="0" smtClean="0"/>
              <a:t>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Responses will be displayed in chart form. The type of chart depends on the type of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74" y="2055798"/>
            <a:ext cx="4769298" cy="22357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620" y="3678842"/>
            <a:ext cx="5329891" cy="26106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708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Responses </a:t>
            </a:r>
            <a:r>
              <a:rPr lang="en-US" dirty="0" smtClean="0"/>
              <a:t>from Spreadsheet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Beside viewing responses through the summary. If we have set the destination of response to</a:t>
            </a:r>
            <a:r>
              <a:rPr lang="th-TH" dirty="0" smtClean="0"/>
              <a:t> </a:t>
            </a:r>
            <a:r>
              <a:rPr lang="en-US" dirty="0" smtClean="0"/>
              <a:t>spreadsheet, you can view the response spreadsheet by clicking the </a:t>
            </a:r>
            <a:r>
              <a:rPr lang="th-TH" dirty="0" smtClean="0">
                <a:solidFill>
                  <a:srgbClr val="C00000"/>
                </a:solidFill>
              </a:rPr>
              <a:t>“</a:t>
            </a:r>
            <a:r>
              <a:rPr lang="en-US" dirty="0" smtClean="0">
                <a:solidFill>
                  <a:srgbClr val="C00000"/>
                </a:solidFill>
              </a:rPr>
              <a:t>View responses in sheet” </a:t>
            </a:r>
            <a:r>
              <a:rPr lang="en-US" dirty="0" smtClean="0"/>
              <a:t>icon.</a:t>
            </a:r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r>
              <a:rPr lang="en-US" dirty="0" smtClean="0"/>
              <a:t>The created spreadsheet will have the same name as the form, but with</a:t>
            </a:r>
            <a:r>
              <a:rPr lang="th-TH" dirty="0" smtClean="0"/>
              <a:t> </a:t>
            </a:r>
            <a:r>
              <a:rPr lang="en-US" dirty="0" smtClean="0"/>
              <a:t>“(Responses)”</a:t>
            </a:r>
            <a:r>
              <a:rPr lang="th-TH" dirty="0" smtClean="0"/>
              <a:t> </a:t>
            </a:r>
            <a:r>
              <a:rPr lang="en-US" dirty="0" smtClean="0"/>
              <a:t>appended to the name.</a:t>
            </a:r>
            <a:endParaRPr lang="th-TH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4879" y="3143755"/>
            <a:ext cx="341046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95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Responses from </a:t>
            </a:r>
            <a:r>
              <a:rPr lang="en-US" dirty="0" smtClean="0"/>
              <a:t>Spreadsheet 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34226"/>
            <a:ext cx="7543801" cy="20831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Each row will contain response from one respondent, including a timestamp, denoting when the respondent submit the response.</a:t>
            </a:r>
          </a:p>
          <a:p>
            <a:r>
              <a:rPr lang="en-US" dirty="0" smtClean="0"/>
              <a:t>Each column will contain responses to a question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you make a form a quiz, there will be </a:t>
            </a:r>
            <a:r>
              <a:rPr lang="en-US" i="1" dirty="0" smtClean="0">
                <a:solidFill>
                  <a:srgbClr val="7030A0"/>
                </a:solidFill>
              </a:rPr>
              <a:t>Score</a:t>
            </a:r>
            <a:r>
              <a:rPr lang="en-US" dirty="0" smtClean="0"/>
              <a:t> column for each response’s quiz score as well.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4129"/>
          <a:stretch/>
        </p:blipFill>
        <p:spPr>
          <a:xfrm>
            <a:off x="283169" y="3422201"/>
            <a:ext cx="8679348" cy="2219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82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007" y="286605"/>
            <a:ext cx="8487865" cy="7603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Downloading the Responses from the</a:t>
            </a:r>
            <a:r>
              <a:rPr lang="th-TH" dirty="0" smtClean="0"/>
              <a:t> </a:t>
            </a:r>
            <a:r>
              <a:rPr lang="en-US" dirty="0" smtClean="0"/>
              <a:t>Spreadsheet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also download the responses in the .csv (comma-separated values) format, for further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5925" y="2333897"/>
            <a:ext cx="455753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007325" y="3934097"/>
            <a:ext cx="4953000" cy="533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9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34225"/>
            <a:ext cx="7543801" cy="508509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Google Form is</a:t>
            </a:r>
            <a:endParaRPr lang="th-TH" dirty="0" smtClean="0"/>
          </a:p>
          <a:p>
            <a:r>
              <a:rPr lang="en-US" dirty="0" smtClean="0"/>
              <a:t>Steps in Creating an Online </a:t>
            </a:r>
            <a:r>
              <a:rPr lang="en-US" dirty="0" err="1" smtClean="0"/>
              <a:t>Questionairre</a:t>
            </a:r>
            <a:endParaRPr lang="en-US" dirty="0" smtClean="0"/>
          </a:p>
          <a:p>
            <a:r>
              <a:rPr lang="en-US" dirty="0" smtClean="0"/>
              <a:t>Creating a Form</a:t>
            </a:r>
          </a:p>
          <a:p>
            <a:pPr lvl="1"/>
            <a:r>
              <a:rPr lang="en-US" dirty="0" smtClean="0"/>
              <a:t>Adding/editing questions</a:t>
            </a:r>
          </a:p>
          <a:p>
            <a:pPr lvl="1"/>
            <a:r>
              <a:rPr lang="en-US" dirty="0" smtClean="0"/>
              <a:t>Setting response destination</a:t>
            </a:r>
            <a:endParaRPr lang="th-TH" dirty="0" smtClean="0"/>
          </a:p>
          <a:p>
            <a:pPr lvl="1"/>
            <a:r>
              <a:rPr lang="en-US" dirty="0" smtClean="0"/>
              <a:t>Previewing the form</a:t>
            </a:r>
            <a:endParaRPr lang="th-TH" dirty="0" smtClean="0"/>
          </a:p>
          <a:p>
            <a:r>
              <a:rPr lang="en-US" dirty="0" smtClean="0"/>
              <a:t>Distributing the form</a:t>
            </a:r>
          </a:p>
          <a:p>
            <a:pPr lvl="1"/>
            <a:r>
              <a:rPr lang="en-US" dirty="0" smtClean="0"/>
              <a:t>Channel of distribution</a:t>
            </a:r>
            <a:endParaRPr lang="th-TH" dirty="0" smtClean="0"/>
          </a:p>
          <a:p>
            <a:pPr lvl="1"/>
            <a:r>
              <a:rPr lang="en-US" dirty="0" smtClean="0"/>
              <a:t>Accepting/ not accepting responses</a:t>
            </a:r>
            <a:endParaRPr lang="th-TH" dirty="0" smtClean="0"/>
          </a:p>
          <a:p>
            <a:r>
              <a:rPr lang="en-US" dirty="0" smtClean="0"/>
              <a:t>Viewing Response</a:t>
            </a:r>
          </a:p>
          <a:p>
            <a:pPr lvl="1"/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Spreadsheet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0"/>
            <a:ext cx="525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Online Survey with Google Form</a:t>
            </a:r>
            <a:endParaRPr lang="th-TH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2992374" cy="3368040"/>
          </a:xfrm>
          <a:ln w="25400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667000"/>
            <a:ext cx="4671060" cy="2407920"/>
          </a:xfrm>
          <a:prstGeom prst="rect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76600"/>
            <a:ext cx="4213860" cy="3238500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743200"/>
            <a:ext cx="2255520" cy="2849880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62000" y="0"/>
            <a:ext cx="1371600" cy="5847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Create</a:t>
            </a:r>
            <a:endParaRPr lang="th-TH" sz="32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1981200"/>
            <a:ext cx="1752600" cy="58477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Distribute</a:t>
            </a:r>
            <a:endParaRPr lang="th-TH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" y="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5875" cmpd="sng">
                  <a:noFill/>
                </a:ln>
                <a:solidFill>
                  <a:srgbClr val="FF0000"/>
                </a:solidFill>
              </a:rPr>
              <a:t>1</a:t>
            </a:r>
            <a:endParaRPr lang="th-TH" sz="2800" dirty="0">
              <a:ln w="15875" cmpd="sng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819400" y="1981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5875" cmpd="sng"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th-TH" sz="2800" dirty="0">
              <a:ln w="15875" cmpd="sng">
                <a:noFill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2667000"/>
            <a:ext cx="2514600" cy="58477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View Response</a:t>
            </a:r>
            <a:endParaRPr lang="th-TH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0" y="26670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5875" cmpd="sng">
                  <a:noFill/>
                </a:ln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th-TH" sz="2800" dirty="0">
              <a:ln w="15875" cmpd="sng">
                <a:noFill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38200" y="533400"/>
            <a:ext cx="1981200" cy="1524000"/>
          </a:xfrm>
          <a:prstGeom prst="straightConnector1">
            <a:avLst/>
          </a:prstGeom>
          <a:ln w="63500">
            <a:gradFill>
              <a:gsLst>
                <a:gs pos="0">
                  <a:srgbClr val="C00000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52800" y="2438400"/>
            <a:ext cx="1143000" cy="457200"/>
          </a:xfrm>
          <a:prstGeom prst="straightConnector1">
            <a:avLst/>
          </a:prstGeom>
          <a:ln w="63500"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56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 animBg="1"/>
      <p:bldP spid="9" grpId="0" animBg="1"/>
      <p:bldP spid="1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Docs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1722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Google Form is a part of </a:t>
            </a:r>
            <a:r>
              <a:rPr lang="en-US" dirty="0" smtClean="0">
                <a:solidFill>
                  <a:srgbClr val="0070C0"/>
                </a:solidFill>
              </a:rPr>
              <a:t>Google Docs</a:t>
            </a:r>
            <a:r>
              <a:rPr lang="en-US" dirty="0" smtClean="0"/>
              <a:t>, which is office </a:t>
            </a:r>
            <a:r>
              <a:rPr lang="en-US" dirty="0"/>
              <a:t>s</a:t>
            </a:r>
            <a:r>
              <a:rPr lang="en-US" dirty="0" smtClean="0"/>
              <a:t>uites</a:t>
            </a:r>
            <a:r>
              <a:rPr lang="en-US" baseline="0" dirty="0" smtClean="0"/>
              <a:t> </a:t>
            </a:r>
            <a:r>
              <a:rPr lang="en-US" dirty="0" smtClean="0"/>
              <a:t>f</a:t>
            </a:r>
            <a:r>
              <a:rPr lang="en-US" baseline="0" dirty="0" smtClean="0"/>
              <a:t>reeware offered by Google</a:t>
            </a:r>
            <a:endParaRPr lang="en-US" dirty="0" smtClean="0"/>
          </a:p>
          <a:p>
            <a:r>
              <a:rPr lang="en-US" dirty="0" smtClean="0"/>
              <a:t>Web Application</a:t>
            </a:r>
          </a:p>
          <a:p>
            <a:pPr lvl="1"/>
            <a:r>
              <a:rPr lang="en-US" baseline="0" dirty="0" smtClean="0"/>
              <a:t>Offer services through web browser</a:t>
            </a:r>
            <a:endParaRPr lang="en-US" i="1" dirty="0" smtClean="0"/>
          </a:p>
          <a:p>
            <a:r>
              <a:rPr lang="en-US" i="1" dirty="0" smtClean="0">
                <a:hlinkClick r:id="rId2"/>
              </a:rPr>
              <a:t>https://</a:t>
            </a:r>
            <a:r>
              <a:rPr lang="en-US" b="1" i="1" dirty="0" smtClean="0">
                <a:hlinkClick r:id="rId2"/>
              </a:rPr>
              <a:t>docs</a:t>
            </a:r>
            <a:r>
              <a:rPr lang="en-US" i="1" dirty="0" smtClean="0">
                <a:hlinkClick r:id="rId2"/>
              </a:rPr>
              <a:t>.</a:t>
            </a:r>
            <a:r>
              <a:rPr lang="en-US" b="1" i="1" dirty="0" smtClean="0">
                <a:hlinkClick r:id="rId2"/>
              </a:rPr>
              <a:t>google</a:t>
            </a:r>
            <a:r>
              <a:rPr lang="en-US" i="1" dirty="0" smtClean="0">
                <a:hlinkClick r:id="rId2"/>
              </a:rPr>
              <a:t>.com/</a:t>
            </a:r>
            <a:endParaRPr lang="en-US" i="1" dirty="0"/>
          </a:p>
          <a:p>
            <a:r>
              <a:rPr lang="en-US" dirty="0" smtClean="0"/>
              <a:t>Can access via Google Drive (</a:t>
            </a:r>
            <a:r>
              <a:rPr lang="en-US" dirty="0" smtClean="0">
                <a:hlinkClick r:id="rId3"/>
              </a:rPr>
              <a:t>htt</a:t>
            </a:r>
            <a:r>
              <a:rPr lang="en-US" dirty="0">
                <a:hlinkClick r:id="rId3"/>
              </a:rPr>
              <a:t>p</a:t>
            </a:r>
            <a:r>
              <a:rPr lang="en-US" dirty="0" smtClean="0">
                <a:hlinkClick r:id="rId3"/>
              </a:rPr>
              <a:t>s://drive.google.com</a:t>
            </a:r>
            <a:r>
              <a:rPr lang="en-US" dirty="0" smtClean="0"/>
              <a:t>) as well</a:t>
            </a:r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197267"/>
            <a:ext cx="2819400" cy="266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in</a:t>
            </a:r>
            <a:r>
              <a:rPr lang="th-TH" dirty="0" smtClean="0"/>
              <a:t> </a:t>
            </a:r>
            <a:r>
              <a:rPr lang="en-US" dirty="0" smtClean="0"/>
              <a:t>Google Docs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</a:t>
            </a:r>
            <a:r>
              <a:rPr lang="en-US" smtClean="0"/>
              <a:t>in Google Docs Suites</a:t>
            </a:r>
            <a:endParaRPr lang="th-TH" dirty="0" smtClean="0"/>
          </a:p>
          <a:p>
            <a:pPr marL="640080" lvl="1" indent="-2286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ECCF3"/>
              </a:buClr>
              <a:buFont typeface="Arial" pitchFamily="34" charset="0"/>
              <a:buChar char="•"/>
            </a:pPr>
            <a:r>
              <a:rPr lang="en-US" sz="3600" dirty="0">
                <a:solidFill>
                  <a:srgbClr val="4E67C8"/>
                </a:solidFill>
                <a:latin typeface="BrowalliaUPC" pitchFamily="34" charset="-34"/>
                <a:cs typeface="BrowalliaUPC" pitchFamily="34" charset="-34"/>
              </a:rPr>
              <a:t>Document</a:t>
            </a:r>
          </a:p>
          <a:p>
            <a:pPr marL="640080" lvl="1" indent="-2286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ECCF3"/>
              </a:buClr>
              <a:buFont typeface="Arial" pitchFamily="34" charset="0"/>
              <a:buChar char="•"/>
            </a:pPr>
            <a:r>
              <a:rPr lang="en-US" sz="3600" dirty="0">
                <a:solidFill>
                  <a:srgbClr val="A7EA52">
                    <a:lumMod val="50000"/>
                  </a:srgbClr>
                </a:solidFill>
                <a:latin typeface="BrowalliaUPC" pitchFamily="34" charset="-34"/>
                <a:cs typeface="BrowalliaUPC" pitchFamily="34" charset="-34"/>
              </a:rPr>
              <a:t>Spreadsheet</a:t>
            </a:r>
          </a:p>
          <a:p>
            <a:pPr marL="640080" lvl="1" indent="-2286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ECCF3"/>
              </a:buClr>
              <a:buFont typeface="Arial" pitchFamily="34" charset="0"/>
              <a:buChar char="•"/>
            </a:pPr>
            <a:r>
              <a:rPr lang="en-US" sz="3600" dirty="0">
                <a:solidFill>
                  <a:srgbClr val="FF8021">
                    <a:lumMod val="75000"/>
                  </a:srgbClr>
                </a:solidFill>
                <a:latin typeface="BrowalliaUPC" pitchFamily="34" charset="-34"/>
                <a:cs typeface="BrowalliaUPC" pitchFamily="34" charset="-34"/>
              </a:rPr>
              <a:t>Presentation</a:t>
            </a:r>
          </a:p>
          <a:p>
            <a:pPr marL="640080" lvl="1" indent="-2286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ECCF3"/>
              </a:buClr>
              <a:buFont typeface="Arial" pitchFamily="34" charset="0"/>
              <a:buChar char="•"/>
            </a:pPr>
            <a:r>
              <a:rPr lang="en-US" sz="3600" u="sng" dirty="0">
                <a:solidFill>
                  <a:srgbClr val="5DCEAF">
                    <a:lumMod val="50000"/>
                  </a:srgbClr>
                </a:solidFill>
                <a:latin typeface="BrowalliaUPC" pitchFamily="34" charset="-34"/>
                <a:cs typeface="BrowalliaUPC" pitchFamily="34" charset="-34"/>
              </a:rPr>
              <a:t>Form</a:t>
            </a:r>
          </a:p>
          <a:p>
            <a:pPr marL="640080" lvl="1" indent="-2286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ECCF3"/>
              </a:buClr>
              <a:buFont typeface="Arial" pitchFamily="34" charset="0"/>
              <a:buChar char="•"/>
            </a:pPr>
            <a:r>
              <a:rPr lang="en-US" sz="3600" dirty="0">
                <a:solidFill>
                  <a:srgbClr val="E2AC00"/>
                </a:solidFill>
                <a:latin typeface="BrowalliaUPC" pitchFamily="34" charset="-34"/>
                <a:cs typeface="BrowalliaUPC" pitchFamily="34" charset="-34"/>
              </a:rPr>
              <a:t>Drawing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343400"/>
            <a:ext cx="3810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6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Google Docs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Web Application </a:t>
            </a:r>
          </a:p>
          <a:p>
            <a:pPr lvl="1"/>
            <a:r>
              <a:rPr lang="en-US" dirty="0" smtClean="0"/>
              <a:t>No extra installation required</a:t>
            </a:r>
          </a:p>
          <a:p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Allow multiple people to edit your documents</a:t>
            </a:r>
          </a:p>
          <a:p>
            <a:r>
              <a:rPr lang="en-US" dirty="0" smtClean="0"/>
              <a:t>Access Control</a:t>
            </a:r>
          </a:p>
          <a:p>
            <a:pPr lvl="1"/>
            <a:r>
              <a:rPr lang="en-US" dirty="0" smtClean="0"/>
              <a:t>Choose who can edit/view your documents</a:t>
            </a:r>
          </a:p>
          <a:p>
            <a:r>
              <a:rPr lang="en-US" dirty="0" smtClean="0"/>
              <a:t>Offline Mode</a:t>
            </a:r>
          </a:p>
          <a:p>
            <a:endParaRPr lang="en-US" dirty="0" smtClean="0"/>
          </a:p>
          <a:p>
            <a:r>
              <a:rPr lang="en-US" dirty="0" smtClean="0"/>
              <a:t>Support other Office Suites Files</a:t>
            </a:r>
          </a:p>
          <a:p>
            <a:endParaRPr lang="en-US" dirty="0" smtClean="0"/>
          </a:p>
          <a:p>
            <a:r>
              <a:rPr lang="en-US" dirty="0" smtClean="0"/>
              <a:t> Documents Downloadable in Multiple formats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2109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4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mph" presetSubtype="4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4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mph" presetSubtype="4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mph" presetSubtype="4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mph" presetSubtype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Files Formats Supported by Google Docs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2286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67C8"/>
              </a:buClr>
              <a:buSzTx/>
              <a:buFont typeface="Arial" pitchFamily="34" charset="0"/>
              <a:buChar char="•"/>
            </a:pPr>
            <a:r>
              <a:rPr lang="en-US" sz="3600" dirty="0">
                <a:solidFill>
                  <a:srgbClr val="4E67C8">
                    <a:lumMod val="75000"/>
                  </a:srgbClr>
                </a:solidFill>
                <a:latin typeface="BrowalliaUPC" pitchFamily="34" charset="-34"/>
                <a:cs typeface="BrowalliaUPC" pitchFamily="34" charset="-34"/>
              </a:rPr>
              <a:t>Documents</a:t>
            </a:r>
            <a:r>
              <a:rPr lang="en-US" sz="3600" dirty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: .doc, .</a:t>
            </a:r>
            <a:r>
              <a:rPr lang="en-US" sz="3600" dirty="0" err="1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docx</a:t>
            </a:r>
            <a:r>
              <a:rPr lang="en-US" sz="3600" dirty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, .html, plain text (.txt), .rtf</a:t>
            </a:r>
          </a:p>
          <a:p>
            <a:pPr marL="342900" lvl="0" indent="-2286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67C8"/>
              </a:buClr>
              <a:buSzTx/>
              <a:buFont typeface="Arial" pitchFamily="34" charset="0"/>
              <a:buChar char="•"/>
            </a:pPr>
            <a:r>
              <a:rPr lang="en-US" sz="3600" dirty="0">
                <a:solidFill>
                  <a:srgbClr val="A7EA52">
                    <a:lumMod val="50000"/>
                  </a:srgbClr>
                </a:solidFill>
                <a:latin typeface="BrowalliaUPC" pitchFamily="34" charset="-34"/>
                <a:cs typeface="BrowalliaUPC" pitchFamily="34" charset="-34"/>
              </a:rPr>
              <a:t>Spreadsheets</a:t>
            </a:r>
            <a:r>
              <a:rPr lang="en-US" sz="3600" dirty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: .</a:t>
            </a:r>
            <a:r>
              <a:rPr lang="en-US" sz="3600" dirty="0" err="1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xls</a:t>
            </a:r>
            <a:r>
              <a:rPr lang="en-US" sz="3600" dirty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, .</a:t>
            </a:r>
            <a:r>
              <a:rPr lang="en-US" sz="3600" dirty="0" err="1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xlsx</a:t>
            </a:r>
            <a:r>
              <a:rPr lang="en-US" sz="3600" dirty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, .</a:t>
            </a:r>
            <a:r>
              <a:rPr lang="en-US" sz="3600" dirty="0" err="1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ods</a:t>
            </a:r>
            <a:r>
              <a:rPr lang="en-US" sz="3600" dirty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, .csv, .</a:t>
            </a:r>
            <a:r>
              <a:rPr lang="en-US" sz="3600" dirty="0" err="1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tsv</a:t>
            </a:r>
            <a:r>
              <a:rPr lang="en-US" sz="3600" dirty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, .txt, .tab</a:t>
            </a:r>
          </a:p>
          <a:p>
            <a:pPr marL="342900" lvl="0" indent="-2286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67C8"/>
              </a:buClr>
              <a:buSzTx/>
              <a:buFont typeface="Arial" pitchFamily="34" charset="0"/>
              <a:buChar char="•"/>
            </a:pPr>
            <a:r>
              <a:rPr lang="en-US" sz="3600" dirty="0">
                <a:solidFill>
                  <a:srgbClr val="FF8021">
                    <a:lumMod val="75000"/>
                  </a:srgbClr>
                </a:solidFill>
                <a:latin typeface="BrowalliaUPC" pitchFamily="34" charset="-34"/>
                <a:cs typeface="BrowalliaUPC" pitchFamily="34" charset="-34"/>
              </a:rPr>
              <a:t>Presentations</a:t>
            </a:r>
            <a:r>
              <a:rPr lang="en-US" sz="3600" dirty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: .</a:t>
            </a:r>
            <a:r>
              <a:rPr lang="en-US" sz="3600" dirty="0" err="1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ppt</a:t>
            </a:r>
            <a:r>
              <a:rPr lang="en-US" sz="3600" dirty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, .</a:t>
            </a:r>
            <a:r>
              <a:rPr lang="en-US" sz="3600" dirty="0" err="1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pps</a:t>
            </a:r>
            <a:r>
              <a:rPr lang="en-US" sz="3600" dirty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, .</a:t>
            </a:r>
            <a:r>
              <a:rPr lang="en-US" sz="3600" dirty="0" err="1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pptx</a:t>
            </a:r>
            <a:endParaRPr lang="en-US" sz="3600" dirty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342900" lvl="0" indent="-2286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67C8"/>
              </a:buClr>
              <a:buSzTx/>
              <a:buFont typeface="Arial" pitchFamily="34" charset="0"/>
              <a:buChar char="•"/>
            </a:pPr>
            <a:r>
              <a:rPr lang="en-US" sz="3600" dirty="0">
                <a:solidFill>
                  <a:srgbClr val="F14124">
                    <a:lumMod val="75000"/>
                  </a:srgbClr>
                </a:solidFill>
                <a:latin typeface="BrowalliaUPC" pitchFamily="34" charset="-34"/>
                <a:cs typeface="BrowalliaUPC" pitchFamily="34" charset="-34"/>
              </a:rPr>
              <a:t>Drawings</a:t>
            </a:r>
            <a:r>
              <a:rPr lang="en-US" sz="3600" dirty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: .</a:t>
            </a:r>
            <a:r>
              <a:rPr lang="en-US" sz="3600" dirty="0" err="1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wmf</a:t>
            </a:r>
            <a:endParaRPr lang="en-US" sz="3600" dirty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Creating Online Survey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Google Docs, a questionnaire (or other documents) can be created two ways: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From Blank Document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From </a:t>
            </a:r>
            <a:r>
              <a:rPr lang="en-US" dirty="0"/>
              <a:t>E</a:t>
            </a:r>
            <a:r>
              <a:rPr lang="en-US" dirty="0" smtClean="0"/>
              <a:t>xisting Template</a:t>
            </a:r>
          </a:p>
          <a:p>
            <a:pPr lvl="2"/>
            <a:r>
              <a:rPr lang="en-US" dirty="0" smtClean="0"/>
              <a:t>You can view and choose Template at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drive.google.com/templates</a:t>
            </a:r>
            <a:endParaRPr lang="en-US" dirty="0" smtClean="0"/>
          </a:p>
          <a:p>
            <a:r>
              <a:rPr lang="en-US" dirty="0" smtClean="0"/>
              <a:t>In this lab, we will create a questionnaire from a blank document. </a:t>
            </a:r>
          </a:p>
          <a:p>
            <a:pPr marL="1005840" lvl="2" indent="-45720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252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ustom 11">
      <a:majorFont>
        <a:latin typeface="BrowalliaUPC"/>
        <a:ea typeface=""/>
        <a:cs typeface="BrowalliaUPC"/>
      </a:majorFont>
      <a:minorFont>
        <a:latin typeface="BrowalliaUPC"/>
        <a:ea typeface=""/>
        <a:cs typeface="BrowalliaUPC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387</TotalTime>
  <Words>1443</Words>
  <Application>Microsoft Office PowerPoint</Application>
  <PresentationFormat>On-screen Show (4:3)</PresentationFormat>
  <Paragraphs>229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BrowalliaUPC</vt:lpstr>
      <vt:lpstr>Calibri</vt:lpstr>
      <vt:lpstr>Cordia New</vt:lpstr>
      <vt:lpstr>CordiaUPC</vt:lpstr>
      <vt:lpstr>Symbol</vt:lpstr>
      <vt:lpstr>Wingdings</vt:lpstr>
      <vt:lpstr>Retrospect</vt:lpstr>
      <vt:lpstr>Google Form and Online Questionnaires Creation</vt:lpstr>
      <vt:lpstr>Google Form</vt:lpstr>
      <vt:lpstr>Step in Creating Online Survey</vt:lpstr>
      <vt:lpstr>Online Survey with Google Form</vt:lpstr>
      <vt:lpstr>Google Docs</vt:lpstr>
      <vt:lpstr>Applications in Google Docs</vt:lpstr>
      <vt:lpstr>Advantages of Google Docs</vt:lpstr>
      <vt:lpstr>Files Formats Supported by Google Docs</vt:lpstr>
      <vt:lpstr>Step 1: Creating Online Survey</vt:lpstr>
      <vt:lpstr>Example of Online Form</vt:lpstr>
      <vt:lpstr>Creating a Google Form Document</vt:lpstr>
      <vt:lpstr>Creating a Google Form Document [2]</vt:lpstr>
      <vt:lpstr>Creating a Google Form Document [3]</vt:lpstr>
      <vt:lpstr>Adding Questions into the Questionnaire</vt:lpstr>
      <vt:lpstr>Form Input</vt:lpstr>
      <vt:lpstr>Form Input [2]</vt:lpstr>
      <vt:lpstr>Form Input [3]</vt:lpstr>
      <vt:lpstr>Adding Questions into the Questionnaire [2]</vt:lpstr>
      <vt:lpstr>Adding Questions into the Questionnaire [3]</vt:lpstr>
      <vt:lpstr>Adding Questions into the Questionnaire [4]</vt:lpstr>
      <vt:lpstr>Quiz Mode</vt:lpstr>
      <vt:lpstr>Quiz Mode – Answer Key</vt:lpstr>
      <vt:lpstr>Quiz Mode – Taking a Quiz</vt:lpstr>
      <vt:lpstr>Previewing the Responses</vt:lpstr>
      <vt:lpstr>Distributing the Form</vt:lpstr>
      <vt:lpstr>Distributing the Form [2]</vt:lpstr>
      <vt:lpstr>Distributing the Form [3]</vt:lpstr>
      <vt:lpstr>Response Destination</vt:lpstr>
      <vt:lpstr>Accepting/ Not Accepting Responses</vt:lpstr>
      <vt:lpstr>Step 3: Viewing Responses</vt:lpstr>
      <vt:lpstr>Summary of Responses</vt:lpstr>
      <vt:lpstr>Viewing Responses from Spreadsheet</vt:lpstr>
      <vt:lpstr>Viewing Responses from Spreadsheet [2]</vt:lpstr>
      <vt:lpstr>Downloading the Responses from the Spreadsheet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 Sci</dc:creator>
  <cp:lastModifiedBy>Prakarn Unachak</cp:lastModifiedBy>
  <cp:revision>80</cp:revision>
  <dcterms:created xsi:type="dcterms:W3CDTF">2017-05-29T05:13:34Z</dcterms:created>
  <dcterms:modified xsi:type="dcterms:W3CDTF">2018-10-12T04:36:34Z</dcterms:modified>
</cp:coreProperties>
</file>