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8" r:id="rId11"/>
    <p:sldId id="299" r:id="rId12"/>
    <p:sldId id="300" r:id="rId13"/>
    <p:sldId id="303" r:id="rId14"/>
    <p:sldId id="301" r:id="rId15"/>
    <p:sldId id="302" r:id="rId16"/>
    <p:sldId id="297" r:id="rId17"/>
  </p:sldIdLst>
  <p:sldSz cx="9144000" cy="5143500" type="screen16x9"/>
  <p:notesSz cx="7315200" cy="96012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FreesiaUPC" panose="020B0604020202020204" pitchFamily="34" charset="-34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E5453F-934D-44B2-8ECE-23E8793E138E}">
  <a:tblStyle styleId="{0CE5453F-934D-44B2-8ECE-23E8793E138E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5501" autoAdjust="0"/>
  </p:normalViewPr>
  <p:slideViewPr>
    <p:cSldViewPr snapToGrid="0">
      <p:cViewPr varScale="1">
        <p:scale>
          <a:sx n="111" d="100"/>
          <a:sy n="11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1943-6EE2-47F3-91A3-6F8CE277F0B4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145C-1744-424F-95B0-2BD82DD1F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7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2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2743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8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103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9019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5963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53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637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70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4750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209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33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1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40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686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545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199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154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50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332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3BDF58-763C-47BD-B80B-C0A03D886542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952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1" kern="1200">
          <a:solidFill>
            <a:schemeClr val="tx1"/>
          </a:solidFill>
          <a:latin typeface="FreesiaUPC" panose="020B0604020202020204" pitchFamily="34" charset="-34"/>
          <a:ea typeface="+mj-ea"/>
          <a:cs typeface="FreesiaUPC" panose="020B0604020202020204" pitchFamily="34" charset="-34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eesiaUPC" panose="020B0604020202020204" pitchFamily="34" charset="-34"/>
          <a:ea typeface="+mn-ea"/>
          <a:cs typeface="FreesiaUPC" panose="020B0604020202020204" pitchFamily="34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WBf7WKYy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Written by Thapanapong Rukkanchanunt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and Lock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that we put our message into a chest</a:t>
            </a:r>
          </a:p>
          <a:p>
            <a:r>
              <a:rPr lang="en-US" dirty="0" smtClean="0"/>
              <a:t>We lock the chest using a KEY</a:t>
            </a:r>
          </a:p>
          <a:p>
            <a:r>
              <a:rPr lang="en-US" dirty="0" smtClean="0"/>
              <a:t>We send the chest to your friend</a:t>
            </a:r>
          </a:p>
          <a:p>
            <a:r>
              <a:rPr lang="en-US" dirty="0" smtClean="0"/>
              <a:t>How would your friend open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10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102" y="1981285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66" y="2602450"/>
            <a:ext cx="1922536" cy="184563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7013275" y="2881223"/>
            <a:ext cx="1794295" cy="1121434"/>
          </a:xfrm>
          <a:prstGeom prst="wedgeEllipseCallout">
            <a:avLst>
              <a:gd name="adj1" fmla="val -103525"/>
              <a:gd name="adj2" fmla="val -136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Message</a:t>
            </a:r>
            <a:endParaRPr lang="en-US" sz="24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5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 world, we use the same key that locks the chest to open the chest</a:t>
            </a:r>
          </a:p>
          <a:p>
            <a:r>
              <a:rPr lang="en-US" dirty="0" smtClean="0"/>
              <a:t>In the Internet, we can create what is called twin keys</a:t>
            </a:r>
            <a:endParaRPr lang="th-TH" dirty="0" smtClean="0"/>
          </a:p>
          <a:p>
            <a:r>
              <a:rPr lang="en-US" dirty="0" smtClean="0"/>
              <a:t>One key can open the chest only if its twin locks the chest</a:t>
            </a:r>
            <a:endParaRPr lang="th-TH" dirty="0" smtClean="0"/>
          </a:p>
          <a:p>
            <a:r>
              <a:rPr lang="en-US" dirty="0" smtClean="0"/>
              <a:t>That means that if we lock the chest with one key, that key cannot open the chest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11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378" y="3768243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92" y="3768243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67" y="3625700"/>
            <a:ext cx="944015" cy="9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with twin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wants to send a message to Bob</a:t>
            </a:r>
          </a:p>
          <a:p>
            <a:r>
              <a:rPr lang="en-US" dirty="0" smtClean="0"/>
              <a:t>Bob creates twin keys, say gold key and silver key</a:t>
            </a:r>
          </a:p>
          <a:p>
            <a:r>
              <a:rPr lang="en-US" dirty="0" smtClean="0"/>
              <a:t>Bob distributes silver key to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2" descr="http://wikis.zum.de/rmg/images/b/b4/Alice_grins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0" y="3410276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ikis.zum.de/rmg/images/9/92/Bob_neut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90" y="3410276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55" y="3410276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33" y="3873194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82" y="3410275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Arrow 9"/>
          <p:cNvSpPr/>
          <p:nvPr/>
        </p:nvSpPr>
        <p:spPr>
          <a:xfrm>
            <a:off x="2717321" y="3545457"/>
            <a:ext cx="3856007" cy="327737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22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with twin keys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Alice uses silver key to lock the chest containing her message</a:t>
            </a:r>
          </a:p>
          <a:p>
            <a:r>
              <a:rPr lang="en-US" dirty="0" smtClean="0"/>
              <a:t>Alice sends the locked chest to Bob</a:t>
            </a:r>
          </a:p>
          <a:p>
            <a:r>
              <a:rPr lang="en-US" dirty="0" smtClean="0"/>
              <a:t>Bob opens the lock with gold key and retrieves the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13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Picture 2" descr="http://wikis.zum.de/rmg/images/b/b4/Alice_grins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0" y="3410276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ikis.zum.de/rmg/images/9/92/Bob_neut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90" y="3410276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55" y="3410276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33" y="3873194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82" y="3410275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28" y="3544906"/>
            <a:ext cx="944015" cy="90625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19610" y="3842742"/>
            <a:ext cx="2740012" cy="3105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safe?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have our villain named Mallory</a:t>
            </a:r>
          </a:p>
          <a:p>
            <a:r>
              <a:rPr lang="en-US" dirty="0" smtClean="0"/>
              <a:t>Mallory steals the locked chest from Alice</a:t>
            </a:r>
          </a:p>
          <a:p>
            <a:r>
              <a:rPr lang="en-US" dirty="0" smtClean="0"/>
              <a:t>Can Mallory open the chest?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2" descr="http://wikis.zum.de/rmg/images/b/b4/Alice_grins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0" y="3410276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ikis.zum.de/rmg/images/9/92/Bob_neut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90" y="3410276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55" y="3410276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33" y="3873194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82" y="3410275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28" y="3544906"/>
            <a:ext cx="944015" cy="906255"/>
          </a:xfrm>
          <a:prstGeom prst="rect">
            <a:avLst/>
          </a:prstGeom>
        </p:spPr>
      </p:pic>
      <p:pic>
        <p:nvPicPr>
          <p:cNvPr id="11" name="Picture 6" descr="http://wikis.zum.de/rmg/images/3/36/Mallory_lach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42" y="1255062"/>
            <a:ext cx="1084082" cy="10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3819610" y="3842742"/>
            <a:ext cx="2740012" cy="31058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Right Arrow 12"/>
          <p:cNvSpPr/>
          <p:nvPr/>
        </p:nvSpPr>
        <p:spPr>
          <a:xfrm rot="19631135">
            <a:off x="3560019" y="2736293"/>
            <a:ext cx="3141054" cy="31058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4" name="Picture 13" descr="https://cdn.tutsplus.com/net/uploads/legacy/318_formkeys/200x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724" y="1250697"/>
            <a:ext cx="671379" cy="62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keys creation and their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twin keys really exist? If so, how do one create them?</a:t>
            </a:r>
          </a:p>
          <a:p>
            <a:r>
              <a:rPr lang="en-US" dirty="0" smtClean="0"/>
              <a:t>Twin keys uses concept of Mathematics, specifically number theory</a:t>
            </a:r>
          </a:p>
          <a:p>
            <a:r>
              <a:rPr lang="en-US" dirty="0" smtClean="0"/>
              <a:t>Basically twin keys are two magic numbers that related in some way</a:t>
            </a:r>
          </a:p>
          <a:p>
            <a:r>
              <a:rPr lang="en-US" dirty="0" smtClean="0"/>
              <a:t>Knowing one number cannot help deducing another number</a:t>
            </a:r>
          </a:p>
          <a:p>
            <a:r>
              <a:rPr lang="en-US" dirty="0" smtClean="0"/>
              <a:t>The time to guess gold key using silver key is beyond the age of the universe!!!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15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241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safe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www.youtube.com/watch?v=GCWBf7WKYyA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16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08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Security </a:t>
            </a:r>
            <a:r>
              <a:rPr lang="en-US" dirty="0" smtClean="0"/>
              <a:t>is the protection of messages communicating within the Internet from theft and forgery</a:t>
            </a:r>
          </a:p>
          <a:p>
            <a:r>
              <a:rPr lang="en-US" dirty="0" smtClean="0"/>
              <a:t>There are two categories of protection</a:t>
            </a:r>
            <a:endParaRPr lang="th-TH" dirty="0"/>
          </a:p>
          <a:p>
            <a:pPr lvl="1"/>
            <a:r>
              <a:rPr lang="en-US" dirty="0" smtClean="0"/>
              <a:t>Authentication: Identify the sender/receiver</a:t>
            </a:r>
            <a:endParaRPr lang="th-TH" dirty="0"/>
          </a:p>
          <a:p>
            <a:pPr lvl="1"/>
            <a:r>
              <a:rPr lang="en-US" dirty="0" smtClean="0"/>
              <a:t>Authorization: Limit accessibility for individual entities</a:t>
            </a:r>
            <a:endParaRPr lang="en-US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15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Authentication is an identification process that verifies that a person who wishes to access the data is the real user</a:t>
            </a:r>
          </a:p>
          <a:p>
            <a:r>
              <a:rPr lang="en-US" dirty="0" smtClean="0"/>
              <a:t>There are 3 techniques used in authentication</a:t>
            </a:r>
            <a:endParaRPr lang="th-TH" dirty="0" smtClean="0"/>
          </a:p>
          <a:p>
            <a:pPr lvl="1"/>
            <a:r>
              <a:rPr lang="en-US" dirty="0" smtClean="0"/>
              <a:t>Possession</a:t>
            </a:r>
            <a:endParaRPr lang="th-TH" dirty="0" smtClean="0"/>
          </a:p>
          <a:p>
            <a:pPr lvl="1"/>
            <a:r>
              <a:rPr lang="en-US" dirty="0" smtClean="0"/>
              <a:t>Memorization</a:t>
            </a:r>
            <a:endParaRPr lang="th-TH" dirty="0" smtClean="0"/>
          </a:p>
          <a:p>
            <a:pPr lvl="1"/>
            <a:r>
              <a:rPr lang="en-US" dirty="0" smtClean="0"/>
              <a:t>Physicality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10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manmade objects to verify the identity such as</a:t>
            </a:r>
            <a:endParaRPr lang="th-TH" dirty="0" smtClean="0"/>
          </a:p>
          <a:p>
            <a:pPr lvl="1"/>
            <a:r>
              <a:rPr lang="en-US" dirty="0" smtClean="0"/>
              <a:t>ID Card</a:t>
            </a:r>
            <a:r>
              <a:rPr lang="en-US" dirty="0"/>
              <a:t> </a:t>
            </a:r>
            <a:r>
              <a:rPr lang="en-US" dirty="0" smtClean="0"/>
              <a:t>/ Credit </a:t>
            </a:r>
            <a:r>
              <a:rPr lang="en-US" dirty="0" smtClean="0"/>
              <a:t>Card</a:t>
            </a:r>
            <a:endParaRPr lang="en-US" dirty="0" smtClean="0"/>
          </a:p>
          <a:p>
            <a:pPr lvl="1"/>
            <a:r>
              <a:rPr lang="en-US" dirty="0" smtClean="0"/>
              <a:t>Authenticator that generates random number with pre-determined seed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https://tagn.files.wordpress.com/2011/07/ffauthenticator-to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7675" y="2872596"/>
            <a:ext cx="2703708" cy="12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7/70/Osobna_iskaznica_2015_-_prednja_str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374" y="2566062"/>
            <a:ext cx="2890927" cy="183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0" name="Picture 2" descr="https://uploads.skyhighnetworks.com/2015/07/09195038/blog-image-top-passwords-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052" y="1965173"/>
            <a:ext cx="5653896" cy="28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6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human physical appearance (dictated by DNA) such as face, eye, fingerprint, palm</a:t>
            </a:r>
            <a:r>
              <a:rPr lang="en-US" dirty="0" smtClean="0"/>
              <a:t>, voice or a combination of those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74" name="Picture 2" descr="http://www.androidheadlines.com/wp-content/uploads/2013/12/Face-Recognition-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34818"/>
            <a:ext cx="3390181" cy="233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2.knowyourmobile.com/sites/knowyourmobilecom/files/styles/gallery_wide/public/9/13/132415.jpg?itok=fHQguU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86" y="2360718"/>
            <a:ext cx="3208727" cy="24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1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Limitation of Possession</a:t>
            </a:r>
            <a:endParaRPr lang="th-TH" dirty="0" smtClean="0"/>
          </a:p>
          <a:p>
            <a:pPr lvl="1"/>
            <a:r>
              <a:rPr lang="en-US" dirty="0" smtClean="0"/>
              <a:t>Theft / Renewable</a:t>
            </a:r>
            <a:endParaRPr lang="th-TH" dirty="0" smtClean="0"/>
          </a:p>
          <a:p>
            <a:pPr lvl="1"/>
            <a:r>
              <a:rPr lang="en-US" dirty="0" smtClean="0"/>
              <a:t>Forgery / Duplicable</a:t>
            </a:r>
            <a:endParaRPr lang="th-TH" dirty="0" smtClean="0"/>
          </a:p>
          <a:p>
            <a:r>
              <a:rPr lang="en-US" dirty="0" smtClean="0"/>
              <a:t>Limitation of Memorization</a:t>
            </a:r>
            <a:endParaRPr lang="th-TH" dirty="0" smtClean="0"/>
          </a:p>
          <a:p>
            <a:pPr lvl="1"/>
            <a:r>
              <a:rPr lang="en-US" dirty="0" smtClean="0"/>
              <a:t>Easily guessed weak password / Hard-to-memorize strong password</a:t>
            </a:r>
            <a:endParaRPr lang="th-TH" dirty="0" smtClean="0"/>
          </a:p>
          <a:p>
            <a:pPr lvl="1"/>
            <a:r>
              <a:rPr lang="en-US" dirty="0" smtClean="0"/>
              <a:t>Risk of scamming from public use</a:t>
            </a:r>
            <a:endParaRPr lang="th-TH" dirty="0" smtClean="0"/>
          </a:p>
          <a:p>
            <a:r>
              <a:rPr lang="en-US" dirty="0" smtClean="0"/>
              <a:t>Limitation of Physicality</a:t>
            </a:r>
            <a:endParaRPr lang="en-US" dirty="0" smtClean="0"/>
          </a:p>
          <a:p>
            <a:pPr lvl="1"/>
            <a:r>
              <a:rPr lang="en-US" dirty="0" smtClean="0"/>
              <a:t>Need special equipment / can be forged (but take effort)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7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10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Authorization assigns different access permission to different individuals based on their rank or importance</a:t>
            </a:r>
          </a:p>
          <a:p>
            <a:r>
              <a:rPr lang="en-US" dirty="0" smtClean="0"/>
              <a:t>Users of the same rank cannot access each other data</a:t>
            </a:r>
          </a:p>
          <a:p>
            <a:r>
              <a:rPr lang="en-US" dirty="0" smtClean="0"/>
              <a:t>Users with higher rank may be able to see lower rank data but should not be able to modify it without consent from lower rank user</a:t>
            </a:r>
          </a:p>
          <a:p>
            <a:r>
              <a:rPr lang="en-US" dirty="0" smtClean="0"/>
              <a:t>Should Mark Zuckerberg be able to see our relationship status on Facebook while our friends cannot?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8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924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 and 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guarantee that our message sent to the </a:t>
            </a:r>
            <a:r>
              <a:rPr lang="en-US" dirty="0"/>
              <a:t>I</a:t>
            </a:r>
            <a:r>
              <a:rPr lang="en-US" dirty="0" smtClean="0"/>
              <a:t>nternet cannot be bugged so we need a way to hide our message and make sure that only our friends can reveal </a:t>
            </a:r>
            <a:r>
              <a:rPr lang="en-US" dirty="0" smtClean="0"/>
              <a:t>it</a:t>
            </a:r>
            <a:endParaRPr lang="th-TH" dirty="0"/>
          </a:p>
          <a:p>
            <a:r>
              <a:rPr lang="en-US" dirty="0" smtClean="0"/>
              <a:t>We use the method called Public Key Cryptography to encrypt our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9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6052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04202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ctr">
          <a:defRPr sz="2400" dirty="0" smtClean="0">
            <a:solidFill>
              <a:schemeClr val="bg1"/>
            </a:solidFill>
            <a:latin typeface="FreesiaUPC" panose="020B0604020202020204" pitchFamily="34" charset="-34"/>
            <a:cs typeface="FreesiaUPC" panose="020B0604020202020204" pitchFamily="34" charset="-34"/>
          </a:defRPr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4202theme" id="{45C0035D-218B-4381-906D-C5F86DBBB26C}" vid="{3EFFB4D2-1643-4075-A15D-3516B829F17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204202theme</Template>
  <TotalTime>4383</TotalTime>
  <Words>558</Words>
  <Application>Microsoft Office PowerPoint</Application>
  <PresentationFormat>On-screen Show (16:9)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Roboto</vt:lpstr>
      <vt:lpstr>FreesiaUPC</vt:lpstr>
      <vt:lpstr>204202theme</vt:lpstr>
      <vt:lpstr>Internet Security</vt:lpstr>
      <vt:lpstr>Internet Security</vt:lpstr>
      <vt:lpstr>Authentication</vt:lpstr>
      <vt:lpstr>Possession</vt:lpstr>
      <vt:lpstr>Memorization</vt:lpstr>
      <vt:lpstr>Physicality</vt:lpstr>
      <vt:lpstr>Limitation</vt:lpstr>
      <vt:lpstr>Authorization</vt:lpstr>
      <vt:lpstr>Encryption and Decryption</vt:lpstr>
      <vt:lpstr>Key and Lock analogy</vt:lpstr>
      <vt:lpstr>Twin keys</vt:lpstr>
      <vt:lpstr>Encryption with twin keys</vt:lpstr>
      <vt:lpstr>Encryption with twin keys (2)</vt:lpstr>
      <vt:lpstr>Why is it safe?</vt:lpstr>
      <vt:lpstr>Twin keys creation and their security</vt:lpstr>
      <vt:lpstr>Stay safe online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Architecture</dc:title>
  <dc:creator>Thapanapong Rukkanchanunt</dc:creator>
  <cp:lastModifiedBy>THAPANAPONG RUKKANCHANUNT</cp:lastModifiedBy>
  <cp:revision>1617</cp:revision>
  <cp:lastPrinted>2016-01-02T16:56:26Z</cp:lastPrinted>
  <dcterms:modified xsi:type="dcterms:W3CDTF">2016-08-24T15:25:56Z</dcterms:modified>
</cp:coreProperties>
</file>