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320" r:id="rId2"/>
    <p:sldId id="413" r:id="rId3"/>
    <p:sldId id="417" r:id="rId4"/>
    <p:sldId id="425" r:id="rId5"/>
    <p:sldId id="423" r:id="rId6"/>
    <p:sldId id="426" r:id="rId7"/>
    <p:sldId id="427" r:id="rId8"/>
    <p:sldId id="428" r:id="rId9"/>
    <p:sldId id="424" r:id="rId10"/>
    <p:sldId id="421" r:id="rId11"/>
    <p:sldId id="422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0B1FD"/>
    <a:srgbClr val="F6E8FE"/>
    <a:srgbClr val="FFFFFF"/>
    <a:srgbClr val="D8EEA2"/>
    <a:srgbClr val="6F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8" autoAdjust="0"/>
    <p:restoredTop sz="80231" autoAdjust="0"/>
  </p:normalViewPr>
  <p:slideViewPr>
    <p:cSldViewPr>
      <p:cViewPr varScale="1">
        <p:scale>
          <a:sx n="69" d="100"/>
          <a:sy n="69" d="100"/>
        </p:scale>
        <p:origin x="-9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6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251029D-3C85-4673-A865-D890332FC676}" type="datetimeFigureOut">
              <a:rPr lang="en-US" smtClean="0"/>
              <a:pPr/>
              <a:t>8/3/2014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0968A41-79C9-4486-BE30-27B82C445A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61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968A41-79C9-4486-BE30-27B82C445A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8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01FD1-6AC6-4CCF-8EE6-18DBE1863218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ABD0-6CB2-4DB6-A6CD-3E26C653BB6B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783C-1C96-40B3-9322-F1CDA810EFFE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normalizeH="0" baseline="0">
                <a:cs typeface="BrowalliaUPC" pitchFamily="34" charset="-34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400" b="1">
                <a:latin typeface="BrowalliaUPC" pitchFamily="34" charset="-34"/>
                <a:cs typeface="BrowalliaUPC" pitchFamily="34" charset="-34"/>
              </a:defRPr>
            </a:lvl1pPr>
            <a:lvl2pPr>
              <a:defRPr sz="4000" b="1">
                <a:latin typeface="BrowalliaUPC" pitchFamily="34" charset="-34"/>
                <a:cs typeface="BrowalliaUPC" pitchFamily="34" charset="-34"/>
              </a:defRPr>
            </a:lvl2pPr>
            <a:lvl3pPr>
              <a:defRPr sz="3600" b="1">
                <a:latin typeface="BrowalliaUPC" pitchFamily="34" charset="-34"/>
                <a:cs typeface="BrowalliaUPC" pitchFamily="34" charset="-34"/>
              </a:defRPr>
            </a:lvl3pPr>
            <a:lvl4pPr>
              <a:defRPr sz="3200" b="1">
                <a:latin typeface="BrowalliaUPC" pitchFamily="34" charset="-34"/>
                <a:cs typeface="BrowalliaUPC" pitchFamily="34" charset="-34"/>
              </a:defRPr>
            </a:lvl4pPr>
            <a:lvl5pPr>
              <a:defRPr sz="2800" b="1">
                <a:latin typeface="BrowalliaUPC" pitchFamily="34" charset="-34"/>
                <a:cs typeface="BrowalliaUPC" pitchFamily="34" charset="-34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62EC-10DC-4CD1-BC8C-13E9C914F881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967AF-27A4-4484-BAE8-364F766DBC51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F514-D3E4-40B4-94A7-2FA3A4E69FB1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ED3-0FCA-4C1D-BA89-D2E809AE3639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40F1-30A1-4C07-A1DB-C5E9438641D3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CE60B-CDB6-49F8-B1C3-6F1AE8F34E1C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153A-FBB8-4033-BA2C-03AF3C5BD174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B69D-2EC7-4766-87A3-0A0C3D333B51}" type="datetime1">
              <a:rPr lang="en-US" smtClean="0"/>
              <a:pPr/>
              <a:t>8/3/2014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43B0E95-D48F-424C-BF34-E2C3A05F04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213DF8F-33F5-40C4-BBB6-EE783E71AB22}" type="datetime1">
              <a:rPr lang="en-US" smtClean="0"/>
              <a:pPr/>
              <a:t>8/3/2014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th-TH" sz="60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รายวิชา </a:t>
            </a:r>
            <a:r>
              <a:rPr lang="en-US" sz="6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201110</a:t>
            </a:r>
            <a:r>
              <a:rPr lang="en-US" sz="5000" dirty="0">
                <a:latin typeface="BrowalliaUPC" panose="020B0604020202020204" pitchFamily="34" charset="-34"/>
                <a:cs typeface="BrowalliaUPC" panose="020B0604020202020204" pitchFamily="34" charset="-34"/>
              </a:rPr>
              <a:t/>
            </a:r>
            <a:br>
              <a:rPr lang="en-US" sz="5000" dirty="0">
                <a:latin typeface="BrowalliaUPC" panose="020B0604020202020204" pitchFamily="34" charset="-34"/>
                <a:cs typeface="BrowalliaUPC" panose="020B0604020202020204" pitchFamily="34" charset="-34"/>
              </a:rPr>
            </a:br>
            <a:r>
              <a:rPr lang="en-US" sz="4800" dirty="0" smtClean="0">
                <a:solidFill>
                  <a:schemeClr val="accent1"/>
                </a:solidFill>
                <a:cs typeface="BrowalliaUPC" panose="020B0604020202020204" pitchFamily="34" charset="-34"/>
              </a:rPr>
              <a:t>I</a:t>
            </a:r>
            <a:r>
              <a:rPr lang="en-US" sz="4800" dirty="0" smtClean="0">
                <a:cs typeface="BrowalliaUPC" panose="020B0604020202020204" pitchFamily="34" charset="-34"/>
              </a:rPr>
              <a:t>ntegrated </a:t>
            </a:r>
            <a:r>
              <a:rPr lang="th-TH" sz="4800" dirty="0" smtClean="0">
                <a:cs typeface="BrowalliaUPC" panose="020B0604020202020204" pitchFamily="34" charset="-34"/>
              </a:rPr>
              <a:t/>
            </a:r>
            <a:br>
              <a:rPr lang="th-TH" sz="4800" dirty="0" smtClean="0">
                <a:cs typeface="BrowalliaUPC" panose="020B0604020202020204" pitchFamily="34" charset="-34"/>
              </a:rPr>
            </a:br>
            <a:r>
              <a:rPr lang="en-US" sz="4800" dirty="0" smtClean="0">
                <a:solidFill>
                  <a:schemeClr val="accent1"/>
                </a:solidFill>
                <a:cs typeface="BrowalliaUPC" panose="020B0604020202020204" pitchFamily="34" charset="-34"/>
              </a:rPr>
              <a:t>M</a:t>
            </a:r>
            <a:r>
              <a:rPr lang="en-US" sz="4800" dirty="0" smtClean="0">
                <a:cs typeface="BrowalliaUPC" panose="020B0604020202020204" pitchFamily="34" charset="-34"/>
              </a:rPr>
              <a:t>athematical </a:t>
            </a:r>
            <a:r>
              <a:rPr lang="en-US" sz="4800" dirty="0" smtClean="0">
                <a:solidFill>
                  <a:schemeClr val="accent1"/>
                </a:solidFill>
                <a:cs typeface="BrowalliaUPC" panose="020B0604020202020204" pitchFamily="34" charset="-34"/>
              </a:rPr>
              <a:t>S</a:t>
            </a:r>
            <a:r>
              <a:rPr lang="en-US" sz="4800" dirty="0" smtClean="0">
                <a:cs typeface="BrowalliaUPC" panose="020B0604020202020204" pitchFamily="34" charset="-34"/>
              </a:rPr>
              <a:t>cience </a:t>
            </a:r>
            <a:r>
              <a:rPr lang="th-TH" sz="4800" dirty="0" smtClean="0">
                <a:cs typeface="BrowalliaUPC" panose="020B0604020202020204" pitchFamily="34" charset="-34"/>
              </a:rPr>
              <a:t/>
            </a:r>
            <a:br>
              <a:rPr lang="th-TH" sz="4800" dirty="0" smtClean="0">
                <a:cs typeface="BrowalliaUPC" panose="020B0604020202020204" pitchFamily="34" charset="-34"/>
              </a:rPr>
            </a:br>
            <a:r>
              <a:rPr lang="th-TH" sz="4000" b="1" dirty="0" smtClean="0">
                <a:cs typeface="BrowalliaUPC" panose="020B0604020202020204" pitchFamily="34" charset="-34"/>
              </a:rPr>
              <a:t>(คณิตศาสตร์บูรณาการ)</a:t>
            </a:r>
            <a:endParaRPr lang="en-US" sz="4000" b="1" dirty="0">
              <a:cs typeface="BrowalliaUPC" panose="020B0604020202020204" pitchFamily="34" charset="-34"/>
            </a:endParaRPr>
          </a:p>
        </p:txBody>
      </p:sp>
      <p:sp>
        <p:nvSpPr>
          <p:cNvPr id="4" name="TextBox 7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685800" y="4572000"/>
            <a:ext cx="646176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" charset="0"/>
                <a:ea typeface="ヒラギノ角ゴ ProN W3" pitchFamily="1" charset="-128"/>
                <a:sym typeface="Gill Sans" pitchFamily="1" charset="0"/>
              </a:defRPr>
            </a:lvl9pPr>
          </a:lstStyle>
          <a:p>
            <a:pPr algn="r" eaLnBrk="1" hangingPunct="1"/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ภาคการศึกษาที่ </a:t>
            </a:r>
            <a:r>
              <a:rPr lang="th-TH" sz="3600" b="1" dirty="0" smtClean="0">
                <a:solidFill>
                  <a:schemeClr val="accent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1</a:t>
            </a:r>
            <a:r>
              <a:rPr lang="th-TH" sz="36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3600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ปีการศึกษา </a:t>
            </a:r>
            <a:r>
              <a:rPr lang="th-TH" sz="3600" b="1" dirty="0" smtClean="0">
                <a:solidFill>
                  <a:schemeClr val="accent1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2557</a:t>
            </a:r>
            <a:endParaRPr lang="th-TH" sz="3600" b="1" dirty="0">
              <a:solidFill>
                <a:schemeClr val="accent1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5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การส่งงานผ่านเว็บไซต์ </a:t>
            </a:r>
            <a:r>
              <a:rPr lang="th-TH" sz="3600" b="1" dirty="0"/>
              <a:t>(เฉพาะการบ้านที่กำหนด)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458200" cy="5257800"/>
          </a:xfrm>
        </p:spPr>
        <p:txBody>
          <a:bodyPr>
            <a:normAutofit/>
          </a:bodyPr>
          <a:lstStyle/>
          <a:p>
            <a:r>
              <a:rPr lang="en-US" sz="3500" dirty="0"/>
              <a:t>ht</a:t>
            </a:r>
            <a:r>
              <a:rPr lang="en-US" sz="3500" dirty="0" smtClean="0"/>
              <a:t>tp://hw.cs.science.cmu.ac.th/CS_HW/p201110_lab.html</a:t>
            </a:r>
          </a:p>
          <a:p>
            <a:r>
              <a:rPr lang="th-TH" sz="3200" dirty="0" smtClean="0"/>
              <a:t>หรือ เข้าไปที่เว็บไซต์ของภาควิชา</a:t>
            </a:r>
          </a:p>
          <a:p>
            <a:pPr lvl="1"/>
            <a:r>
              <a:rPr lang="en-US" sz="3200" dirty="0" smtClean="0"/>
              <a:t>http://www.cs.science.cmu.ac.th-&gt; </a:t>
            </a:r>
            <a:r>
              <a:rPr lang="th-TH" sz="3200" dirty="0" smtClean="0"/>
              <a:t>คลิกหัวข้อเว็บเพจส่งการบ้าน</a:t>
            </a:r>
          </a:p>
          <a:p>
            <a:pPr lvl="1"/>
            <a:r>
              <a:rPr lang="th-TH" sz="3200" dirty="0" smtClean="0"/>
              <a:t>โดย</a:t>
            </a:r>
            <a:r>
              <a:rPr lang="th-TH" sz="3200" dirty="0"/>
              <a:t>ให้เลือก</a:t>
            </a:r>
            <a:r>
              <a:rPr lang="en-US" sz="3200" dirty="0"/>
              <a:t> link </a:t>
            </a:r>
            <a:r>
              <a:rPr lang="th-TH" sz="3200" dirty="0"/>
              <a:t> เพื่อ </a:t>
            </a:r>
            <a:r>
              <a:rPr lang="en-US" sz="3200" dirty="0"/>
              <a:t>login </a:t>
            </a:r>
            <a:r>
              <a:rPr lang="th-TH" sz="3200" dirty="0"/>
              <a:t>ตาม </a:t>
            </a:r>
            <a:r>
              <a:rPr lang="en-US" sz="3200" dirty="0"/>
              <a:t>section </a:t>
            </a:r>
            <a:r>
              <a:rPr lang="th-TH" sz="3200" dirty="0"/>
              <a:t>ที่ลงทะเบียน</a:t>
            </a:r>
            <a:r>
              <a:rPr lang="th-TH" sz="3200" dirty="0" smtClean="0"/>
              <a:t>เรียน</a:t>
            </a:r>
          </a:p>
          <a:p>
            <a:pPr marL="114300" indent="0" algn="ctr">
              <a:buNone/>
            </a:pPr>
            <a:r>
              <a:rPr lang="th-TH" sz="3000" dirty="0">
                <a:solidFill>
                  <a:schemeClr val="accent1"/>
                </a:solidFill>
              </a:rPr>
              <a:t>** จะมีการแจก </a:t>
            </a:r>
            <a:r>
              <a:rPr lang="en-US" sz="3000" dirty="0">
                <a:solidFill>
                  <a:schemeClr val="accent1"/>
                </a:solidFill>
              </a:rPr>
              <a:t>Username </a:t>
            </a:r>
            <a:r>
              <a:rPr lang="th-TH" sz="3000" dirty="0">
                <a:solidFill>
                  <a:schemeClr val="accent1"/>
                </a:solidFill>
              </a:rPr>
              <a:t>และ </a:t>
            </a:r>
            <a:r>
              <a:rPr lang="en-US" sz="3000" dirty="0">
                <a:solidFill>
                  <a:schemeClr val="accent1"/>
                </a:solidFill>
              </a:rPr>
              <a:t>Password </a:t>
            </a:r>
            <a:r>
              <a:rPr lang="th-TH" sz="3000" dirty="0">
                <a:solidFill>
                  <a:schemeClr val="accent1"/>
                </a:solidFill>
              </a:rPr>
              <a:t>ในชั่วโมงปฏิบัติการ **</a:t>
            </a:r>
          </a:p>
          <a:p>
            <a:pPr marL="114300" indent="0" algn="ctr">
              <a:buNone/>
            </a:pPr>
            <a:r>
              <a:rPr lang="th-TH" sz="3000" dirty="0" smtClean="0">
                <a:solidFill>
                  <a:schemeClr val="accent1"/>
                </a:solidFill>
              </a:rPr>
              <a:t>ให้</a:t>
            </a:r>
            <a:r>
              <a:rPr lang="th-TH" sz="3000" dirty="0">
                <a:solidFill>
                  <a:schemeClr val="accent1"/>
                </a:solidFill>
              </a:rPr>
              <a:t>นักศึกษาจดบันทึก </a:t>
            </a:r>
            <a:r>
              <a:rPr lang="en-US" sz="3000" dirty="0">
                <a:solidFill>
                  <a:schemeClr val="accent1"/>
                </a:solidFill>
              </a:rPr>
              <a:t>Username </a:t>
            </a:r>
            <a:r>
              <a:rPr lang="th-TH" sz="3000" dirty="0">
                <a:solidFill>
                  <a:schemeClr val="accent1"/>
                </a:solidFill>
              </a:rPr>
              <a:t>และ </a:t>
            </a:r>
            <a:r>
              <a:rPr lang="en-US" sz="3000" dirty="0">
                <a:solidFill>
                  <a:schemeClr val="accent1"/>
                </a:solidFill>
              </a:rPr>
              <a:t>Password  </a:t>
            </a:r>
            <a:r>
              <a:rPr lang="th-TH" sz="3000" dirty="0">
                <a:solidFill>
                  <a:schemeClr val="accent1"/>
                </a:solidFill>
              </a:rPr>
              <a:t>ให้ดี อย่าทำหาย </a:t>
            </a:r>
            <a:endParaRPr lang="th-TH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8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pPr lvl="1"/>
            <a:r>
              <a:rPr lang="en-US" sz="3200" dirty="0" err="1" smtClean="0"/>
              <a:t>facebook</a:t>
            </a:r>
            <a:r>
              <a:rPr lang="en-US" sz="3200" dirty="0" smtClean="0"/>
              <a:t> group:  http://goo.gl/76Z02C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Meetip\Google Drive\201110\201110_2014_S01\canva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4948237" cy="494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3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/>
              <a:t>ผู้สอนจากภาควิชาวิทยาการคอมพิวเตอร์</a:t>
            </a:r>
            <a:endParaRPr lang="th-TH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Lecture</a:t>
            </a:r>
          </a:p>
          <a:p>
            <a:endParaRPr lang="en-US" sz="3000" dirty="0" smtClean="0"/>
          </a:p>
          <a:p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Lab</a:t>
            </a:r>
            <a:endParaRPr lang="th-TH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E452-1082-43F7-A0BD-ADFA848CA4D1}" type="slidenum">
              <a:rPr lang="th-TH" smtClean="0"/>
              <a:pPr/>
              <a:t>2</a:t>
            </a:fld>
            <a:endParaRPr lang="th-TH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824712"/>
              </p:ext>
            </p:extLst>
          </p:nvPr>
        </p:nvGraphicFramePr>
        <p:xfrm>
          <a:off x="1066800" y="4343400"/>
          <a:ext cx="7315200" cy="2286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970"/>
                <a:gridCol w="1764306"/>
                <a:gridCol w="4441924"/>
              </a:tblGrid>
              <a:tr h="430098">
                <a:tc>
                  <a:txBody>
                    <a:bodyPr/>
                    <a:lstStyle/>
                    <a:p>
                      <a:r>
                        <a:rPr lang="en-US" dirty="0" smtClean="0"/>
                        <a:t>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Lecturer</a:t>
                      </a:r>
                      <a:endParaRPr lang="en-US" dirty="0"/>
                    </a:p>
                  </a:txBody>
                  <a:tcPr/>
                </a:tc>
              </a:tr>
              <a:tr h="4595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</a:t>
                      </a:r>
                      <a:r>
                        <a:rPr lang="en-US" b="1" baseline="0" dirty="0" smtClean="0"/>
                        <a:t> 8.00-9.30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+mn-lt"/>
                        </a:rPr>
                        <a:t>ผศ.ประภา</a:t>
                      </a:r>
                      <a:r>
                        <a:rPr lang="th-TH" sz="2400" b="1" baseline="0" dirty="0" smtClean="0">
                          <a:latin typeface="+mn-lt"/>
                        </a:rPr>
                        <a:t> วัฒนศีรี</a:t>
                      </a:r>
                      <a:r>
                        <a:rPr lang="en-US" sz="2400" b="1" baseline="0" dirty="0" smtClean="0">
                          <a:latin typeface="+mn-lt"/>
                        </a:rPr>
                        <a:t>/</a:t>
                      </a:r>
                      <a:r>
                        <a:rPr lang="th-TH" sz="2400" b="1" baseline="0" dirty="0" smtClean="0">
                          <a:latin typeface="+mn-lt"/>
                        </a:rPr>
                        <a:t> อ เบญจมาศ ปัญญางาม</a:t>
                      </a:r>
                    </a:p>
                  </a:txBody>
                  <a:tcPr/>
                </a:tc>
              </a:tr>
              <a:tr h="4595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err="1" smtClean="0"/>
                        <a:t>Tu</a:t>
                      </a:r>
                      <a:r>
                        <a:rPr lang="en-US" b="1" baseline="0" dirty="0" smtClean="0"/>
                        <a:t> 8.00-9.30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+mn-lt"/>
                        </a:rPr>
                        <a:t>อ.ฐาปนพงษ์ รักกาญจนันท์</a:t>
                      </a:r>
                      <a:endParaRPr lang="en-US" sz="2400" b="1" dirty="0">
                        <a:latin typeface="+mn-lt"/>
                      </a:endParaRPr>
                    </a:p>
                  </a:txBody>
                  <a:tcPr/>
                </a:tc>
              </a:tr>
              <a:tr h="47723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Th</a:t>
                      </a:r>
                      <a:r>
                        <a:rPr lang="en-US" b="1" baseline="0" dirty="0" smtClean="0"/>
                        <a:t> 8.00-9.30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</a:rPr>
                        <a:t>ผศ.ประภา</a:t>
                      </a:r>
                      <a:r>
                        <a:rPr lang="th-TH" sz="2400" b="1" baseline="0" dirty="0" smtClean="0">
                          <a:latin typeface="+mn-lt"/>
                        </a:rPr>
                        <a:t> วัฒนศีรี</a:t>
                      </a:r>
                      <a:r>
                        <a:rPr lang="en-US" sz="2400" b="1" baseline="0" dirty="0" smtClean="0">
                          <a:latin typeface="+mn-lt"/>
                        </a:rPr>
                        <a:t>/</a:t>
                      </a:r>
                      <a:r>
                        <a:rPr lang="th-TH" sz="2400" b="1" baseline="0" dirty="0" smtClean="0">
                          <a:latin typeface="+mn-lt"/>
                        </a:rPr>
                        <a:t> อ เบญจมาศ ปัญญางาม</a:t>
                      </a:r>
                      <a:endParaRPr lang="en-US" sz="2400" b="1" dirty="0">
                        <a:latin typeface="+mn-lt"/>
                      </a:endParaRPr>
                    </a:p>
                  </a:txBody>
                  <a:tcPr/>
                </a:tc>
              </a:tr>
              <a:tr h="45955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004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Fr 8.00-9.30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+mn-lt"/>
                        </a:rPr>
                        <a:t>อ.ดร.</a:t>
                      </a:r>
                      <a:r>
                        <a:rPr lang="th-TH" sz="2400" b="1" baseline="0" dirty="0" smtClean="0">
                          <a:latin typeface="+mn-lt"/>
                        </a:rPr>
                        <a:t> รัศมีทิพย์ วิตา</a:t>
                      </a:r>
                      <a:endParaRPr lang="en-US" sz="24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046065"/>
              </p:ext>
            </p:extLst>
          </p:nvPr>
        </p:nvGraphicFramePr>
        <p:xfrm>
          <a:off x="1066800" y="2133600"/>
          <a:ext cx="6781800" cy="1524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641"/>
                <a:gridCol w="1964042"/>
                <a:gridCol w="3754117"/>
              </a:tblGrid>
              <a:tr h="485817">
                <a:tc>
                  <a:txBody>
                    <a:bodyPr/>
                    <a:lstStyle/>
                    <a:p>
                      <a:r>
                        <a:rPr lang="en-US" dirty="0" smtClean="0"/>
                        <a:t>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Lecturer</a:t>
                      </a:r>
                      <a:endParaRPr lang="en-US" dirty="0"/>
                    </a:p>
                  </a:txBody>
                  <a:tcPr/>
                </a:tc>
              </a:tr>
              <a:tr h="5190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MoTh</a:t>
                      </a:r>
                      <a:r>
                        <a:rPr lang="en-US" b="1" baseline="0" dirty="0" smtClean="0"/>
                        <a:t> 8.00-9.30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+mn-lt"/>
                        </a:rPr>
                        <a:t>อ.ฐาปนพงษ์ รักกาญจนันท์</a:t>
                      </a:r>
                      <a:endParaRPr lang="th-TH" sz="2400" b="1" baseline="0" dirty="0" smtClean="0">
                        <a:latin typeface="+mn-lt"/>
                      </a:endParaRPr>
                    </a:p>
                  </a:txBody>
                  <a:tcPr/>
                </a:tc>
              </a:tr>
              <a:tr h="51909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002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err="1" smtClean="0"/>
                        <a:t>TuF</a:t>
                      </a:r>
                      <a:r>
                        <a:rPr lang="en-US" b="1" baseline="0" dirty="0" smtClean="0"/>
                        <a:t> 13.00-14.30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baseline="0" dirty="0" smtClean="0">
                          <a:latin typeface="+mn-lt"/>
                        </a:rPr>
                        <a:t>อ.เบญจมาศ ปัญญางาม</a:t>
                      </a:r>
                      <a:endParaRPr lang="en-US" sz="24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0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201110: </a:t>
            </a:r>
            <a:r>
              <a:rPr lang="en-US" b="1" dirty="0" smtClean="0"/>
              <a:t>Lab</a:t>
            </a:r>
            <a:r>
              <a:rPr lang="th-TH" b="1" dirty="0" smtClean="0"/>
              <a:t> </a:t>
            </a:r>
            <a:r>
              <a:rPr lang="th-TH" sz="4800" b="1" dirty="0"/>
              <a:t>สัดส่วนการให้คะแนน</a:t>
            </a:r>
            <a:endParaRPr lang="th-TH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5257800"/>
          </a:xfrm>
        </p:spPr>
        <p:txBody>
          <a:bodyPr>
            <a:normAutofit/>
          </a:bodyPr>
          <a:lstStyle/>
          <a:p>
            <a:r>
              <a:rPr lang="th-TH" sz="3600" dirty="0" smtClean="0"/>
              <a:t>สอบ</a:t>
            </a:r>
            <a:r>
              <a:rPr lang="th-TH" sz="3600" dirty="0"/>
              <a:t>กลางภาค		</a:t>
            </a:r>
            <a:r>
              <a:rPr lang="en-US" sz="3600" dirty="0" smtClean="0"/>
              <a:t>	</a:t>
            </a:r>
            <a:r>
              <a:rPr lang="th-TH" sz="3600" dirty="0" smtClean="0"/>
              <a:t>	</a:t>
            </a:r>
            <a:r>
              <a:rPr lang="en-US" sz="3600" dirty="0" smtClean="0"/>
              <a:t>28</a:t>
            </a:r>
            <a:r>
              <a:rPr lang="th-TH" sz="3600" dirty="0" smtClean="0"/>
              <a:t>%</a:t>
            </a:r>
            <a:endParaRPr lang="th-TH" sz="3600" dirty="0"/>
          </a:p>
          <a:p>
            <a:r>
              <a:rPr lang="th-TH" sz="3600" dirty="0"/>
              <a:t>สอบปลายภาค		</a:t>
            </a:r>
            <a:r>
              <a:rPr lang="en-US" sz="3600" dirty="0" smtClean="0"/>
              <a:t>	</a:t>
            </a:r>
            <a:r>
              <a:rPr lang="th-TH" sz="3600" dirty="0" smtClean="0"/>
              <a:t>	32</a:t>
            </a:r>
            <a:r>
              <a:rPr lang="th-TH" sz="3600" dirty="0" smtClean="0"/>
              <a:t>%</a:t>
            </a:r>
            <a:endParaRPr lang="th-TH" sz="3600" dirty="0"/>
          </a:p>
          <a:p>
            <a:r>
              <a:rPr lang="th-TH" sz="3600" dirty="0" smtClean="0"/>
              <a:t>สอบ</a:t>
            </a:r>
            <a:r>
              <a:rPr lang="th-TH" sz="3600" dirty="0" smtClean="0"/>
              <a:t>ปฏิบัติการ</a:t>
            </a:r>
            <a:r>
              <a:rPr lang="th-TH" sz="3600" dirty="0"/>
              <a:t>	</a:t>
            </a:r>
            <a:r>
              <a:rPr lang="en-US" sz="3600" dirty="0" smtClean="0"/>
              <a:t>		</a:t>
            </a:r>
            <a:r>
              <a:rPr lang="th-TH" sz="3600" dirty="0" smtClean="0"/>
              <a:t>	20</a:t>
            </a:r>
            <a:r>
              <a:rPr lang="en-US" sz="3600" dirty="0" smtClean="0"/>
              <a:t>%</a:t>
            </a:r>
          </a:p>
          <a:p>
            <a:r>
              <a:rPr lang="th-TH" sz="3600" dirty="0"/>
              <a:t>คะแนนเก็บระหว่างปฏิบัติการ </a:t>
            </a:r>
            <a:r>
              <a:rPr lang="en-US" sz="3600" dirty="0" smtClean="0"/>
              <a:t>	</a:t>
            </a:r>
            <a:r>
              <a:rPr lang="th-TH" sz="3600" dirty="0" smtClean="0"/>
              <a:t>	13</a:t>
            </a:r>
            <a:r>
              <a:rPr lang="en-US" sz="3600" dirty="0" smtClean="0"/>
              <a:t>%</a:t>
            </a:r>
            <a:endParaRPr lang="th-TH" sz="3600" dirty="0" smtClean="0"/>
          </a:p>
          <a:p>
            <a:pPr lvl="1"/>
            <a:r>
              <a:rPr lang="th-TH" sz="3200" dirty="0" smtClean="0"/>
              <a:t>คะแนนเข้าเรียน</a:t>
            </a:r>
            <a:r>
              <a:rPr lang="en-US" sz="3200" dirty="0" smtClean="0"/>
              <a:t> (11 </a:t>
            </a:r>
            <a:r>
              <a:rPr lang="th-TH" sz="3200" dirty="0" smtClean="0"/>
              <a:t>ครั้ง)	7</a:t>
            </a:r>
            <a:r>
              <a:rPr lang="en-US" sz="3200" dirty="0" smtClean="0"/>
              <a:t>%</a:t>
            </a:r>
            <a:endParaRPr lang="th-TH" sz="3200" dirty="0" smtClean="0"/>
          </a:p>
          <a:p>
            <a:pPr lvl="1"/>
            <a:r>
              <a:rPr lang="th-TH" sz="3200" dirty="0" smtClean="0"/>
              <a:t>คะแนนส่งงานแลบ </a:t>
            </a:r>
            <a:r>
              <a:rPr lang="en-US" sz="3200" dirty="0"/>
              <a:t>(11 </a:t>
            </a:r>
            <a:r>
              <a:rPr lang="th-TH" sz="3200" dirty="0"/>
              <a:t>ครั้ง</a:t>
            </a:r>
            <a:r>
              <a:rPr lang="th-TH" sz="3200" dirty="0" smtClean="0"/>
              <a:t>)	6</a:t>
            </a:r>
            <a:r>
              <a:rPr lang="en-US" sz="3200" dirty="0" smtClean="0"/>
              <a:t>%</a:t>
            </a:r>
            <a:endParaRPr lang="en-US" sz="3200" dirty="0" smtClean="0"/>
          </a:p>
          <a:p>
            <a:r>
              <a:rPr lang="en-US" sz="3600" dirty="0"/>
              <a:t>SDL (</a:t>
            </a:r>
            <a:r>
              <a:rPr lang="th-TH" sz="3600" dirty="0"/>
              <a:t>งาน/กิจกรรมที่มอบหมาย) </a:t>
            </a:r>
            <a:r>
              <a:rPr lang="en-US" sz="3600" dirty="0" smtClean="0"/>
              <a:t>	</a:t>
            </a:r>
            <a:r>
              <a:rPr lang="th-TH" sz="3600" dirty="0" smtClean="0"/>
              <a:t>7</a:t>
            </a:r>
            <a:r>
              <a:rPr lang="th-TH" sz="3600" dirty="0"/>
              <a:t>%</a:t>
            </a:r>
            <a:endParaRPr lang="en-US" sz="3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7010400" y="3048000"/>
            <a:ext cx="347254" cy="914400"/>
          </a:xfrm>
          <a:prstGeom prst="righ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485017" y="3238047"/>
            <a:ext cx="838200" cy="68292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33%</a:t>
            </a:r>
            <a:endParaRPr lang="en-US" sz="3000" b="1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7700" y="2819400"/>
            <a:ext cx="6819900" cy="2514599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201110: Lab</a:t>
            </a:r>
            <a:r>
              <a:rPr lang="th-TH" b="1" dirty="0"/>
              <a:t> </a:t>
            </a:r>
            <a:r>
              <a:rPr lang="th-TH" sz="4400" b="1" dirty="0" smtClean="0"/>
              <a:t>การสอบ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สอบกลางภาค</a:t>
            </a:r>
            <a:r>
              <a:rPr lang="en-US" dirty="0" smtClean="0"/>
              <a:t>	</a:t>
            </a:r>
          </a:p>
          <a:p>
            <a:pPr lvl="1"/>
            <a:r>
              <a:rPr lang="th-TH" dirty="0" smtClean="0"/>
              <a:t>วันศุกร์ที่ 10 ตุลาคม 2557</a:t>
            </a:r>
          </a:p>
          <a:p>
            <a:r>
              <a:rPr lang="th-TH" dirty="0" smtClean="0"/>
              <a:t>สอบปฏิบัติการ</a:t>
            </a:r>
          </a:p>
          <a:p>
            <a:pPr lvl="1"/>
            <a:r>
              <a:rPr lang="th-TH" dirty="0" smtClean="0"/>
              <a:t>วันพุธที่ 26 พฤศจิกายน 2557 เวลา 13.00-17.00</a:t>
            </a:r>
          </a:p>
          <a:p>
            <a:pPr lvl="2">
              <a:lnSpc>
                <a:spcPct val="80000"/>
              </a:lnSpc>
            </a:pPr>
            <a:r>
              <a:rPr lang="en-US" altLang="en-US" dirty="0">
                <a:solidFill>
                  <a:srgbClr val="FF6600"/>
                </a:solidFill>
              </a:rPr>
              <a:t>Sec </a:t>
            </a:r>
            <a:r>
              <a:rPr lang="th-TH" altLang="en-US" dirty="0" smtClean="0">
                <a:solidFill>
                  <a:srgbClr val="FF6600"/>
                </a:solidFill>
              </a:rPr>
              <a:t>00</a:t>
            </a:r>
            <a:r>
              <a:rPr lang="en-US" altLang="en-US" dirty="0" smtClean="0">
                <a:solidFill>
                  <a:srgbClr val="FF6600"/>
                </a:solidFill>
              </a:rPr>
              <a:t>1 </a:t>
            </a:r>
            <a:r>
              <a:rPr lang="th-TH" altLang="en-US" dirty="0" smtClean="0">
                <a:solidFill>
                  <a:srgbClr val="FF6600"/>
                </a:solidFill>
              </a:rPr>
              <a:t>   </a:t>
            </a:r>
            <a:r>
              <a:rPr lang="th-TH" altLang="en-US" dirty="0">
                <a:solidFill>
                  <a:srgbClr val="FF6600"/>
                </a:solidFill>
              </a:rPr>
              <a:t>เวลา   </a:t>
            </a:r>
            <a:r>
              <a:rPr lang="en-US" altLang="en-US" dirty="0">
                <a:solidFill>
                  <a:srgbClr val="FF6600"/>
                </a:solidFill>
              </a:rPr>
              <a:t>13.00-14.00 </a:t>
            </a:r>
            <a:r>
              <a:rPr lang="th-TH" altLang="en-US" dirty="0">
                <a:solidFill>
                  <a:srgbClr val="FF6600"/>
                </a:solidFill>
              </a:rPr>
              <a:t>น. </a:t>
            </a:r>
          </a:p>
          <a:p>
            <a:pPr lvl="2">
              <a:lnSpc>
                <a:spcPct val="80000"/>
              </a:lnSpc>
            </a:pPr>
            <a:r>
              <a:rPr lang="en-US" altLang="en-US" dirty="0">
                <a:solidFill>
                  <a:srgbClr val="00B050"/>
                </a:solidFill>
              </a:rPr>
              <a:t>Sec </a:t>
            </a:r>
            <a:r>
              <a:rPr lang="th-TH" altLang="en-US" dirty="0" smtClean="0">
                <a:solidFill>
                  <a:srgbClr val="00B050"/>
                </a:solidFill>
              </a:rPr>
              <a:t>00</a:t>
            </a:r>
            <a:r>
              <a:rPr lang="en-US" altLang="en-US" dirty="0" smtClean="0">
                <a:solidFill>
                  <a:srgbClr val="00B050"/>
                </a:solidFill>
              </a:rPr>
              <a:t>2 </a:t>
            </a:r>
            <a:r>
              <a:rPr lang="th-TH" altLang="en-US" dirty="0" smtClean="0">
                <a:solidFill>
                  <a:srgbClr val="00B050"/>
                </a:solidFill>
              </a:rPr>
              <a:t>   </a:t>
            </a:r>
            <a:r>
              <a:rPr lang="th-TH" altLang="en-US" dirty="0">
                <a:solidFill>
                  <a:srgbClr val="00B050"/>
                </a:solidFill>
              </a:rPr>
              <a:t>เวลา  </a:t>
            </a:r>
            <a:r>
              <a:rPr lang="en-US" altLang="en-US" dirty="0">
                <a:solidFill>
                  <a:srgbClr val="00B050"/>
                </a:solidFill>
              </a:rPr>
              <a:t> 14.00-15.00 </a:t>
            </a:r>
            <a:r>
              <a:rPr lang="th-TH" altLang="en-US" dirty="0">
                <a:solidFill>
                  <a:srgbClr val="00B050"/>
                </a:solidFill>
              </a:rPr>
              <a:t>น.  </a:t>
            </a:r>
          </a:p>
          <a:p>
            <a:pPr lvl="2">
              <a:lnSpc>
                <a:spcPct val="80000"/>
              </a:lnSpc>
            </a:pPr>
            <a:r>
              <a:rPr lang="en-US" altLang="en-US" dirty="0">
                <a:solidFill>
                  <a:srgbClr val="0070C0"/>
                </a:solidFill>
              </a:rPr>
              <a:t>Sec </a:t>
            </a:r>
            <a:r>
              <a:rPr lang="th-TH" altLang="en-US" dirty="0" smtClean="0">
                <a:solidFill>
                  <a:srgbClr val="0070C0"/>
                </a:solidFill>
              </a:rPr>
              <a:t>00</a:t>
            </a:r>
            <a:r>
              <a:rPr lang="en-US" altLang="en-US" dirty="0" smtClean="0">
                <a:solidFill>
                  <a:srgbClr val="0070C0"/>
                </a:solidFill>
              </a:rPr>
              <a:t>3 </a:t>
            </a:r>
            <a:r>
              <a:rPr lang="th-TH" altLang="en-US" dirty="0" smtClean="0">
                <a:solidFill>
                  <a:srgbClr val="0070C0"/>
                </a:solidFill>
              </a:rPr>
              <a:t>   </a:t>
            </a:r>
            <a:r>
              <a:rPr lang="th-TH" altLang="en-US" dirty="0">
                <a:solidFill>
                  <a:srgbClr val="0070C0"/>
                </a:solidFill>
              </a:rPr>
              <a:t>เวลา 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th-TH" altLang="en-US" dirty="0" smtClean="0">
                <a:solidFill>
                  <a:srgbClr val="0070C0"/>
                </a:solidFill>
              </a:rPr>
              <a:t> </a:t>
            </a:r>
            <a:r>
              <a:rPr lang="en-US" altLang="en-US" dirty="0" smtClean="0">
                <a:solidFill>
                  <a:srgbClr val="0070C0"/>
                </a:solidFill>
              </a:rPr>
              <a:t>15.00-16.00 </a:t>
            </a:r>
            <a:r>
              <a:rPr lang="th-TH" altLang="en-US" dirty="0">
                <a:solidFill>
                  <a:srgbClr val="0070C0"/>
                </a:solidFill>
              </a:rPr>
              <a:t>น. </a:t>
            </a:r>
          </a:p>
          <a:p>
            <a:pPr lvl="2">
              <a:lnSpc>
                <a:spcPct val="80000"/>
              </a:lnSpc>
            </a:pPr>
            <a:r>
              <a:rPr lang="en-US" altLang="en-US" dirty="0">
                <a:solidFill>
                  <a:schemeClr val="accent6"/>
                </a:solidFill>
              </a:rPr>
              <a:t>Sec </a:t>
            </a:r>
            <a:r>
              <a:rPr lang="th-TH" altLang="en-US" dirty="0" smtClean="0">
                <a:solidFill>
                  <a:schemeClr val="accent6"/>
                </a:solidFill>
              </a:rPr>
              <a:t>00</a:t>
            </a:r>
            <a:r>
              <a:rPr lang="en-US" altLang="en-US" dirty="0" smtClean="0">
                <a:solidFill>
                  <a:schemeClr val="accent6"/>
                </a:solidFill>
              </a:rPr>
              <a:t>4 </a:t>
            </a:r>
            <a:r>
              <a:rPr lang="th-TH" altLang="en-US" dirty="0" smtClean="0">
                <a:solidFill>
                  <a:schemeClr val="accent6"/>
                </a:solidFill>
              </a:rPr>
              <a:t>   </a:t>
            </a:r>
            <a:r>
              <a:rPr lang="th-TH" altLang="en-US" dirty="0">
                <a:solidFill>
                  <a:schemeClr val="accent6"/>
                </a:solidFill>
              </a:rPr>
              <a:t>เวลา </a:t>
            </a:r>
            <a:r>
              <a:rPr lang="en-US" altLang="en-US" dirty="0">
                <a:solidFill>
                  <a:schemeClr val="accent6"/>
                </a:solidFill>
              </a:rPr>
              <a:t> </a:t>
            </a:r>
            <a:r>
              <a:rPr lang="th-TH" altLang="en-US" dirty="0" smtClean="0">
                <a:solidFill>
                  <a:schemeClr val="accent6"/>
                </a:solidFill>
              </a:rPr>
              <a:t> </a:t>
            </a:r>
            <a:r>
              <a:rPr lang="en-US" altLang="en-US" dirty="0" smtClean="0">
                <a:solidFill>
                  <a:schemeClr val="accent6"/>
                </a:solidFill>
              </a:rPr>
              <a:t>16.00-17.00 </a:t>
            </a:r>
            <a:r>
              <a:rPr lang="th-TH" altLang="en-US" dirty="0">
                <a:solidFill>
                  <a:schemeClr val="accent6"/>
                </a:solidFill>
              </a:rPr>
              <a:t>น. </a:t>
            </a:r>
          </a:p>
          <a:p>
            <a:r>
              <a:rPr lang="th-TH" dirty="0" smtClean="0"/>
              <a:t>สอบปลายภาค</a:t>
            </a:r>
          </a:p>
          <a:p>
            <a:pPr lvl="1"/>
            <a:r>
              <a:rPr lang="th-TH" dirty="0" smtClean="0"/>
              <a:t>วันพฤหัสบดีที่ 4 ธันวาคม 2557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24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201110: </a:t>
            </a:r>
            <a:r>
              <a:rPr lang="en-US" b="1" dirty="0" smtClean="0"/>
              <a:t>Lab </a:t>
            </a:r>
            <a:r>
              <a:rPr lang="th-TH" b="1" dirty="0" smtClean="0"/>
              <a:t>รายละเอียดเนื้อหา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305800" cy="48006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th-TH" altLang="zh-CN" sz="2800" dirty="0"/>
              <a:t>ปฏิบัติการที่ 1    </a:t>
            </a:r>
            <a:r>
              <a:rPr lang="en-US" altLang="zh-CN" sz="2800" dirty="0">
                <a:ea typeface="SimSun" pitchFamily="2" charset="-122"/>
              </a:rPr>
              <a:t>Pretest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2</a:t>
            </a:r>
            <a:r>
              <a:rPr lang="en-US" altLang="zh-CN" sz="2800" dirty="0">
                <a:ea typeface="SimSun" pitchFamily="2" charset="-122"/>
              </a:rPr>
              <a:t> </a:t>
            </a:r>
            <a:r>
              <a:rPr lang="th-TH" altLang="zh-CN" sz="2800" dirty="0"/>
              <a:t>    อินเทอร์เน็ต</a:t>
            </a:r>
          </a:p>
          <a:p>
            <a:pPr marL="114300" indent="0">
              <a:buNone/>
            </a:pPr>
            <a:r>
              <a:rPr lang="th-TH" altLang="zh-CN" sz="2800" dirty="0"/>
              <a:t>ปฏิบัติการที่ 3</a:t>
            </a:r>
            <a:r>
              <a:rPr lang="en-US" altLang="en-US" sz="2800" dirty="0"/>
              <a:t> </a:t>
            </a:r>
            <a:r>
              <a:rPr lang="th-TH" altLang="en-US" sz="2800" dirty="0"/>
              <a:t>    </a:t>
            </a:r>
            <a:r>
              <a:rPr lang="th-TH" altLang="zh-CN" sz="2800" dirty="0"/>
              <a:t>การใช้ </a:t>
            </a:r>
            <a:r>
              <a:rPr lang="en-US" altLang="zh-CN" sz="2800" dirty="0" smtClean="0">
                <a:ea typeface="SimSun" pitchFamily="2" charset="-122"/>
              </a:rPr>
              <a:t>PowerPoint 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4</a:t>
            </a:r>
            <a:r>
              <a:rPr lang="th-TH" altLang="en-US" sz="2800" dirty="0"/>
              <a:t>     </a:t>
            </a:r>
            <a:r>
              <a:rPr lang="th-TH" altLang="zh-CN" sz="2800" dirty="0"/>
              <a:t>การใช้ </a:t>
            </a:r>
            <a:r>
              <a:rPr lang="en-US" altLang="zh-CN" sz="2800" dirty="0">
                <a:ea typeface="SimSun" pitchFamily="2" charset="-122"/>
              </a:rPr>
              <a:t>Excel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5</a:t>
            </a:r>
            <a:r>
              <a:rPr lang="th-TH" altLang="en-US" sz="2800" dirty="0"/>
              <a:t>     </a:t>
            </a:r>
            <a:r>
              <a:rPr lang="th-TH" altLang="zh-CN" sz="2800" dirty="0"/>
              <a:t>โปรแกรมช่วยดำเนินการกับเมทริกซ์ (</a:t>
            </a:r>
            <a:r>
              <a:rPr lang="en-US" altLang="zh-CN" sz="2800" dirty="0">
                <a:ea typeface="SimSun" pitchFamily="2" charset="-122"/>
              </a:rPr>
              <a:t>Matrix Operation</a:t>
            </a:r>
            <a:r>
              <a:rPr lang="th-TH" altLang="zh-CN" sz="2800" dirty="0"/>
              <a:t>) *</a:t>
            </a:r>
          </a:p>
          <a:p>
            <a:pPr marL="114300" indent="0">
              <a:buNone/>
            </a:pPr>
            <a:r>
              <a:rPr lang="th-TH" altLang="zh-CN" sz="2800" dirty="0"/>
              <a:t>ปฏิบัติการที่ 6     การใช้ </a:t>
            </a:r>
            <a:r>
              <a:rPr lang="en-US" altLang="zh-CN" sz="2800" dirty="0">
                <a:ea typeface="SimSun" pitchFamily="2" charset="-122"/>
              </a:rPr>
              <a:t>Excel </a:t>
            </a:r>
            <a:r>
              <a:rPr lang="th-TH" altLang="zh-CN" sz="2800" dirty="0"/>
              <a:t>(ต่อ)   </a:t>
            </a:r>
            <a:r>
              <a:rPr lang="th-TH" altLang="zh-CN" sz="2800" dirty="0">
                <a:solidFill>
                  <a:srgbClr val="FF0000"/>
                </a:solidFill>
              </a:rPr>
              <a:t>จบเนื้อหาก่อน </a:t>
            </a:r>
            <a:r>
              <a:rPr lang="en-US" altLang="zh-CN" sz="2800" dirty="0">
                <a:solidFill>
                  <a:srgbClr val="FF0000"/>
                </a:solidFill>
                <a:ea typeface="SimSun" pitchFamily="2" charset="-122"/>
              </a:rPr>
              <a:t>midterm</a:t>
            </a:r>
            <a:r>
              <a:rPr lang="en-US" altLang="zh-CN" sz="2800" dirty="0">
                <a:ea typeface="SimSun" pitchFamily="2" charset="-122"/>
              </a:rPr>
              <a:t>  </a:t>
            </a:r>
            <a:r>
              <a:rPr lang="th-TH" altLang="zh-CN" sz="2800" dirty="0"/>
              <a:t>                   </a:t>
            </a:r>
            <a:r>
              <a:rPr lang="th-TH" altLang="zh-CN" sz="2800" dirty="0" smtClean="0"/>
              <a:t>*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7-9</a:t>
            </a:r>
            <a:r>
              <a:rPr lang="en-US" altLang="en-US" sz="2800" dirty="0"/>
              <a:t>    </a:t>
            </a:r>
            <a:r>
              <a:rPr lang="th-TH" altLang="zh-CN" sz="2800" dirty="0"/>
              <a:t>การสร้างตัวแบบข้อมูล </a:t>
            </a:r>
            <a:r>
              <a:rPr lang="en-US" altLang="zh-CN" sz="2800" dirty="0">
                <a:ea typeface="SimSun" pitchFamily="2" charset="-122"/>
              </a:rPr>
              <a:t>Access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10    การหาค่าเหมาะที่สุดด้วย </a:t>
            </a:r>
            <a:r>
              <a:rPr lang="en-US" altLang="zh-CN" sz="2800" dirty="0">
                <a:ea typeface="SimSun" pitchFamily="2" charset="-122"/>
              </a:rPr>
              <a:t>Excel                                          </a:t>
            </a:r>
            <a:r>
              <a:rPr lang="th-TH" altLang="zh-CN" sz="2800" dirty="0" smtClean="0">
                <a:ea typeface="SimSun" pitchFamily="2" charset="-122"/>
              </a:rPr>
              <a:t>  </a:t>
            </a:r>
            <a:endParaRPr lang="th-TH" altLang="zh-CN" sz="2800" dirty="0"/>
          </a:p>
          <a:p>
            <a:pPr marL="114300" indent="0">
              <a:buNone/>
            </a:pPr>
            <a:r>
              <a:rPr lang="th-TH" altLang="zh-CN" sz="2800" dirty="0"/>
              <a:t>ปฏิบัติการที่ 11 การแก้ปัญหาโดยใช้คณิตศาสตร์ สถิติ และคอมพิวเตอร์</a:t>
            </a:r>
            <a:r>
              <a:rPr lang="en-GB" altLang="zh-CN" sz="2800" dirty="0">
                <a:ea typeface="SimSun" pitchFamily="2" charset="-122"/>
              </a:rPr>
              <a:t> </a:t>
            </a:r>
            <a:r>
              <a:rPr lang="th-TH" altLang="zh-CN" sz="2800" dirty="0"/>
              <a:t>      </a:t>
            </a:r>
          </a:p>
          <a:p>
            <a:pPr marL="114300" indent="0">
              <a:buNone/>
            </a:pPr>
            <a:r>
              <a:rPr lang="th-TH" altLang="en-US" sz="2800" dirty="0"/>
              <a:t>ปฏิบัติการสุดท้าย  </a:t>
            </a:r>
            <a:r>
              <a:rPr lang="th-TH" altLang="en-US" sz="2800" dirty="0" smtClean="0">
                <a:solidFill>
                  <a:srgbClr val="FF0000"/>
                </a:solidFill>
              </a:rPr>
              <a:t>สอบปฏิบัติ</a:t>
            </a:r>
            <a:r>
              <a:rPr lang="th-TH" altLang="en-US" sz="2800" dirty="0">
                <a:solidFill>
                  <a:srgbClr val="FF0000"/>
                </a:solidFill>
              </a:rPr>
              <a:t>การ </a:t>
            </a:r>
            <a:r>
              <a:rPr lang="th-TH" altLang="en-US" sz="2800" dirty="0" smtClean="0"/>
              <a:t>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29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นโยบายการเข้าเรียน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105400"/>
          </a:xfrm>
        </p:spPr>
        <p:txBody>
          <a:bodyPr>
            <a:normAutofit fontScale="62500" lnSpcReduction="20000"/>
          </a:bodyPr>
          <a:lstStyle/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มาให้</a:t>
            </a:r>
            <a:r>
              <a:rPr lang="th-TH" dirty="0">
                <a:solidFill>
                  <a:srgbClr val="FF0000"/>
                </a:solidFill>
              </a:rPr>
              <a:t>ตรงเวลา </a:t>
            </a:r>
            <a:r>
              <a:rPr lang="th-TH" dirty="0"/>
              <a:t>เพื่อจะได้สามารถเลิกได้ตรงเวลา คือ 8.00-9.30 น.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มี</a:t>
            </a:r>
            <a:r>
              <a:rPr lang="th-TH" dirty="0" smtClean="0"/>
              <a:t>การเซ็นชื่อ</a:t>
            </a:r>
            <a:r>
              <a:rPr lang="th-TH" dirty="0"/>
              <a:t>เข้าเรียน 11 ครั้ง คิดเป็นคะแนนเก็บ 7 %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เข้าเรียน</a:t>
            </a:r>
            <a:r>
              <a:rPr lang="th-TH" dirty="0">
                <a:solidFill>
                  <a:srgbClr val="FF0000"/>
                </a:solidFill>
              </a:rPr>
              <a:t>สายเกิน 20 นาที คิดเป็นขาดเรียน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ไม่นำขนม และเครื่องดื่มทุกชนิดเข้าห้อง </a:t>
            </a:r>
            <a:r>
              <a:rPr lang="en-US" dirty="0"/>
              <a:t>lab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ไม่ทำกิจกรรมอื่นในขณะเรียน เช่น  คุย  เล่น </a:t>
            </a:r>
            <a:r>
              <a:rPr lang="en-US" dirty="0"/>
              <a:t>internet </a:t>
            </a:r>
            <a:r>
              <a:rPr lang="th-TH" dirty="0"/>
              <a:t>หรือ เล่นเกม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ในกรณีที่นักศึกษาจำเป็นต้องขาดเรียน  </a:t>
            </a:r>
            <a:endParaRPr lang="th-TH" dirty="0" smtClean="0"/>
          </a:p>
          <a:p>
            <a:pPr lvl="1">
              <a:lnSpc>
                <a:spcPct val="120000"/>
              </a:lnSpc>
            </a:pPr>
            <a:r>
              <a:rPr lang="th-TH" u="sng" dirty="0" smtClean="0"/>
              <a:t>กรณีลากิจ </a:t>
            </a:r>
            <a:r>
              <a:rPr lang="th-TH" dirty="0" smtClean="0"/>
              <a:t>ให้</a:t>
            </a:r>
            <a:r>
              <a:rPr lang="th-TH" dirty="0"/>
              <a:t>บอกอาจารย์</a:t>
            </a:r>
            <a:r>
              <a:rPr lang="th-TH" dirty="0" smtClean="0"/>
              <a:t>ผู้สอนล่วงหน้า และต้องมีใบลา</a:t>
            </a:r>
          </a:p>
          <a:p>
            <a:pPr lvl="1">
              <a:lnSpc>
                <a:spcPct val="120000"/>
              </a:lnSpc>
            </a:pPr>
            <a:r>
              <a:rPr lang="th-TH" u="sng" dirty="0" smtClean="0"/>
              <a:t>กรณีลาป่วย </a:t>
            </a:r>
            <a:r>
              <a:rPr lang="th-TH" dirty="0" smtClean="0"/>
              <a:t>ให้ส่งใบรับรอง</a:t>
            </a:r>
            <a:r>
              <a:rPr lang="th-TH" dirty="0"/>
              <a:t>แพทย์ </a:t>
            </a:r>
            <a:endParaRPr lang="th-TH" dirty="0" smtClean="0"/>
          </a:p>
          <a:p>
            <a:pPr lvl="1">
              <a:lnSpc>
                <a:spcPct val="120000"/>
              </a:lnSpc>
            </a:pPr>
            <a:r>
              <a:rPr lang="th-TH" dirty="0" smtClean="0"/>
              <a:t>นักศึกษา</a:t>
            </a:r>
            <a:r>
              <a:rPr lang="th-TH" dirty="0"/>
              <a:t>จะได้รับอนุญาตให้เข้าเรียนชดเชยใน </a:t>
            </a:r>
            <a:r>
              <a:rPr lang="en-US" dirty="0"/>
              <a:t>lab class </a:t>
            </a:r>
            <a:r>
              <a:rPr lang="th-TH" dirty="0" smtClean="0"/>
              <a:t>อื่น และทำปฏิบัติการ </a:t>
            </a:r>
            <a:r>
              <a:rPr lang="th-TH" dirty="0"/>
              <a:t>ของสัปดาห์ที่</a:t>
            </a:r>
            <a:r>
              <a:rPr lang="th-TH" dirty="0" smtClean="0"/>
              <a:t>ขาด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70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นโยบาย</a:t>
            </a:r>
            <a:r>
              <a:rPr lang="th-TH" b="1" dirty="0" smtClean="0"/>
              <a:t>การส่งงาน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029200"/>
          </a:xfrm>
        </p:spPr>
        <p:txBody>
          <a:bodyPr>
            <a:normAutofit fontScale="77500" lnSpcReduction="20000"/>
          </a:bodyPr>
          <a:lstStyle/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ปฏิบัติการที่มอบหมายให้ทำในชั่วโมง </a:t>
            </a:r>
            <a:r>
              <a:rPr lang="en-US" dirty="0"/>
              <a:t>lab </a:t>
            </a:r>
            <a:r>
              <a:rPr lang="th-TH" dirty="0"/>
              <a:t>จะกำหนดส่งท้ายชั่วโมง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/>
              <a:t>ปฏิบัติการ ที่ส่งงานทาง </a:t>
            </a:r>
            <a:r>
              <a:rPr lang="en-US" dirty="0"/>
              <a:t>web </a:t>
            </a:r>
            <a:r>
              <a:rPr lang="th-TH" dirty="0"/>
              <a:t>วันสุดท้ายของการส่ง คือวันก่อนหน้าวันเรียนปฏิบัติการครั้งต่อไป </a:t>
            </a:r>
            <a:r>
              <a:rPr lang="th-TH" dirty="0">
                <a:solidFill>
                  <a:srgbClr val="FF0000"/>
                </a:solidFill>
              </a:rPr>
              <a:t>ก่อนเที่ยงคืน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 smtClean="0"/>
              <a:t>นักศึกษา</a:t>
            </a:r>
            <a:r>
              <a:rPr lang="th-TH" dirty="0"/>
              <a:t>ที่</a:t>
            </a:r>
            <a:r>
              <a:rPr lang="th-TH" dirty="0">
                <a:solidFill>
                  <a:srgbClr val="FF0000"/>
                </a:solidFill>
              </a:rPr>
              <a:t>คัดลอกงานกันส่งจะได้ 0 ทั้งผู้คัดลอกและผู้ให้คัดลอก </a:t>
            </a:r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r>
              <a:rPr lang="th-TH" dirty="0" smtClean="0"/>
              <a:t>กรณีส่งช้า คะแนนเต็มของปฏิบัติการนั้น จะเหลือ 50</a:t>
            </a:r>
            <a:r>
              <a:rPr lang="en-US" dirty="0" smtClean="0"/>
              <a:t>%</a:t>
            </a:r>
            <a:endParaRPr lang="th-TH" dirty="0"/>
          </a:p>
          <a:p>
            <a:pPr marL="457200" indent="-342900">
              <a:lnSpc>
                <a:spcPct val="120000"/>
              </a:lnSpc>
              <a:buFont typeface="+mj-lt"/>
              <a:buAutoNum type="arabicPeriod"/>
            </a:pP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69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นโยบายการส่ง</a:t>
            </a:r>
            <a:r>
              <a:rPr lang="th-TH" b="1" dirty="0" smtClean="0"/>
              <a:t>งาน (ต่อ)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514350">
              <a:buFont typeface="+mj-lt"/>
              <a:buAutoNum type="arabicPeriod" startAt="5"/>
            </a:pPr>
            <a:r>
              <a:rPr lang="th-TH" sz="2800" dirty="0"/>
              <a:t>ให้บันทึกไฟล์โดยใช้รูปแบบ </a:t>
            </a:r>
            <a:r>
              <a:rPr lang="en-US" sz="2800" dirty="0" err="1"/>
              <a:t>LabDDNN_SSSSSSSSS</a:t>
            </a:r>
            <a:r>
              <a:rPr lang="en-US" sz="2800" dirty="0"/>
              <a:t>  </a:t>
            </a:r>
            <a:r>
              <a:rPr lang="th-TH" sz="2800" dirty="0" smtClean="0"/>
              <a:t>โดย</a:t>
            </a:r>
            <a:r>
              <a:rPr lang="th-TH" sz="2800" dirty="0"/>
              <a:t>ที่</a:t>
            </a:r>
            <a:br>
              <a:rPr lang="th-TH" sz="2800" dirty="0"/>
            </a:br>
            <a:r>
              <a:rPr lang="th-TH" sz="2800" dirty="0"/>
              <a:t>    </a:t>
            </a:r>
            <a:r>
              <a:rPr lang="en-US" sz="2800" dirty="0"/>
              <a:t>DD                  </a:t>
            </a:r>
            <a:r>
              <a:rPr lang="th-TH" sz="2800" dirty="0" smtClean="0"/>
              <a:t>   หมายถึง</a:t>
            </a:r>
            <a:r>
              <a:rPr lang="th-TH" sz="2800" dirty="0"/>
              <a:t>หมายเลขปฏิบัติการ</a:t>
            </a:r>
            <a:br>
              <a:rPr lang="th-TH" sz="2800" dirty="0"/>
            </a:br>
            <a:r>
              <a:rPr lang="th-TH" sz="2800" dirty="0"/>
              <a:t>    </a:t>
            </a:r>
            <a:r>
              <a:rPr lang="en-US" sz="2800" dirty="0"/>
              <a:t>NN                  </a:t>
            </a:r>
            <a:r>
              <a:rPr lang="th-TH" sz="2800" dirty="0" smtClean="0"/>
              <a:t>   หมายถึง</a:t>
            </a:r>
            <a:r>
              <a:rPr lang="th-TH" sz="2800" dirty="0"/>
              <a:t>หมายเลขข้อของปฏิบัติการ</a:t>
            </a:r>
            <a:br>
              <a:rPr lang="th-TH" sz="2800" dirty="0"/>
            </a:br>
            <a:r>
              <a:rPr lang="th-TH" sz="2800" dirty="0"/>
              <a:t>    </a:t>
            </a:r>
            <a:r>
              <a:rPr lang="en-US" sz="2800" dirty="0"/>
              <a:t>SSSSSSSSS    </a:t>
            </a:r>
            <a:r>
              <a:rPr lang="th-TH" sz="2800" dirty="0"/>
              <a:t>หมายถึง รหัสของนักศึกษา </a:t>
            </a:r>
            <a:br>
              <a:rPr lang="th-TH" sz="2800" dirty="0"/>
            </a:br>
            <a:r>
              <a:rPr lang="th-TH" sz="2800" dirty="0"/>
              <a:t>ตัวอย่างเช่น </a:t>
            </a:r>
            <a:r>
              <a:rPr lang="en-US" sz="2800" dirty="0"/>
              <a:t>Lab0201_560510001  </a:t>
            </a:r>
          </a:p>
          <a:p>
            <a:pPr marL="512763" indent="-398463">
              <a:buFont typeface="+mj-lt"/>
              <a:buAutoNum type="arabicPeriod" startAt="5"/>
            </a:pPr>
            <a:r>
              <a:rPr lang="en-US" sz="2800" dirty="0"/>
              <a:t> </a:t>
            </a:r>
            <a:r>
              <a:rPr lang="th-TH" sz="2800" dirty="0"/>
              <a:t>กรณีบันทึกไฟล์ผิดจากรูปแบบที่กำหนดและผู้ตรวจหาไม่</a:t>
            </a:r>
            <a:r>
              <a:rPr lang="th-TH" sz="2800" dirty="0" smtClean="0"/>
              <a:t>พบ </a:t>
            </a:r>
            <a:r>
              <a:rPr lang="th-TH" sz="2800" dirty="0" smtClean="0">
                <a:solidFill>
                  <a:srgbClr val="FF0000"/>
                </a:solidFill>
              </a:rPr>
              <a:t>ถือว่าไม่ได้ส่ง ให้ทำการแก้ไขและส่งใหม่</a:t>
            </a:r>
            <a:endParaRPr lang="th-TH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3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เอกสารประกอบการเรียน </a:t>
            </a:r>
            <a:r>
              <a:rPr lang="en-US" b="1" dirty="0" smtClean="0"/>
              <a:t>(Lab)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/>
              <a:t>เวบไซต์ของกระบวนวิชา</a:t>
            </a:r>
          </a:p>
          <a:p>
            <a:pPr lvl="1"/>
            <a:r>
              <a:rPr lang="en-US" sz="3200" dirty="0"/>
              <a:t>http://www.cs.science.cmu.ac.th/course/201110/</a:t>
            </a:r>
          </a:p>
          <a:p>
            <a:r>
              <a:rPr lang="en-US" sz="3600" dirty="0"/>
              <a:t>Facebook Group </a:t>
            </a:r>
            <a:r>
              <a:rPr lang="th-TH" sz="3600" dirty="0"/>
              <a:t>ของกระบวนวิชา</a:t>
            </a:r>
          </a:p>
          <a:p>
            <a:pPr lvl="1"/>
            <a:r>
              <a:rPr lang="th-TH" sz="3200" dirty="0"/>
              <a:t>ให้นักศึกษาเข้าร่วมกลุ่มเพื่อติดตามข่าวสารและประกาศสำคัญต่างๆ </a:t>
            </a:r>
            <a:r>
              <a:rPr lang="en-US" sz="3200" dirty="0"/>
              <a:t>(</a:t>
            </a:r>
            <a:r>
              <a:rPr lang="th-TH" sz="3200" dirty="0"/>
              <a:t>คะแนน ฯลฯ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/>
              <a:t>http://goo.gl/76Z02C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B0E95-D48F-424C-BF34-E2C3A05F04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90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7122</TotalTime>
  <Words>499</Words>
  <Application>Microsoft Office PowerPoint</Application>
  <PresentationFormat>On-screen Show (4:3)</PresentationFormat>
  <Paragraphs>107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รายวิชา 201110 Integrated  Mathematical Science  (คณิตศาสตร์บูรณาการ)</vt:lpstr>
      <vt:lpstr>ผู้สอนจากภาควิชาวิทยาการคอมพิวเตอร์</vt:lpstr>
      <vt:lpstr>201110: Lab สัดส่วนการให้คะแนน</vt:lpstr>
      <vt:lpstr>201110: Lab การสอบ</vt:lpstr>
      <vt:lpstr>201110: Lab รายละเอียดเนื้อหา</vt:lpstr>
      <vt:lpstr>นโยบายการเข้าเรียน</vt:lpstr>
      <vt:lpstr>นโยบายการส่งงาน</vt:lpstr>
      <vt:lpstr>นโยบายการส่งงาน (ต่อ)</vt:lpstr>
      <vt:lpstr>เอกสารประกอบการเรียน (Lab)</vt:lpstr>
      <vt:lpstr>การส่งงานผ่านเว็บไซต์ (เฉพาะการบ้านที่กำหนด)</vt:lpstr>
      <vt:lpstr>facebook group:  http://goo.gl/76Z02C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kk</dc:creator>
  <cp:lastModifiedBy>yui.wita@hotmail.com</cp:lastModifiedBy>
  <cp:revision>781</cp:revision>
  <cp:lastPrinted>2013-09-07T19:55:21Z</cp:lastPrinted>
  <dcterms:created xsi:type="dcterms:W3CDTF">2013-07-14T05:50:03Z</dcterms:created>
  <dcterms:modified xsi:type="dcterms:W3CDTF">2014-08-03T10:03:01Z</dcterms:modified>
</cp:coreProperties>
</file>