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17"/>
  </p:notesMasterIdLst>
  <p:handoutMasterIdLst>
    <p:handoutMasterId r:id="rId18"/>
  </p:handoutMasterIdLst>
  <p:sldIdLst>
    <p:sldId id="274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1" r:id="rId14"/>
    <p:sldId id="289" r:id="rId15"/>
    <p:sldId id="292" r:id="rId16"/>
  </p:sldIdLst>
  <p:sldSz cx="9144000" cy="5143500" type="screen16x9"/>
  <p:notesSz cx="7315200" cy="9601200"/>
  <p:embeddedFontLst>
    <p:embeddedFont>
      <p:font typeface="FreesiaUPC" panose="020B0604020202020204" pitchFamily="34" charset="-34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E5453F-934D-44B2-8ECE-23E8793E138E}">
  <a:tblStyle styleId="{0CE5453F-934D-44B2-8ECE-23E8793E138E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85631" autoAdjust="0"/>
  </p:normalViewPr>
  <p:slideViewPr>
    <p:cSldViewPr snapToGrid="0">
      <p:cViewPr varScale="1">
        <p:scale>
          <a:sx n="99" d="100"/>
          <a:sy n="99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51943-6EE2-47F3-91A3-6F8CE277F0B4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9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5145C-1744-424F-95B0-2BD82DD1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07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2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2743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8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http://computer.howstuffworks.com/internet/basics/internet-infrastructure3.htm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6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103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901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596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953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6376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6708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475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209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133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1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040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686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545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199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154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1504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332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E3BDF58-763C-47BD-B80B-C0A03D886542}" type="datetimeFigureOut">
              <a:rPr lang="en-US" smtClean="0"/>
              <a:t>8/21/2016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1952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1" kern="1200">
          <a:solidFill>
            <a:schemeClr val="tx1"/>
          </a:solidFill>
          <a:latin typeface="FreesiaUPC" panose="020B0604020202020204" pitchFamily="34" charset="-34"/>
          <a:ea typeface="+mj-ea"/>
          <a:cs typeface="FreesiaUPC" panose="020B0604020202020204" pitchFamily="34" charset="-34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eesiaUPC" panose="020B0604020202020204" pitchFamily="34" charset="-34"/>
          <a:ea typeface="+mn-ea"/>
          <a:cs typeface="FreesiaUPC" panose="020B0604020202020204" pitchFamily="34" charset="-34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reesiaUPC" panose="020B0604020202020204" pitchFamily="34" charset="-34"/>
          <a:ea typeface="+mn-ea"/>
          <a:cs typeface="FreesiaUPC" panose="020B0604020202020204" pitchFamily="34" charset="-34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eesiaUPC" panose="020B0604020202020204" pitchFamily="34" charset="-34"/>
          <a:ea typeface="+mn-ea"/>
          <a:cs typeface="FreesiaUPC" panose="020B0604020202020204" pitchFamily="34" charset="-34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reesiaUPC" panose="020B0604020202020204" pitchFamily="34" charset="-34"/>
          <a:ea typeface="+mn-ea"/>
          <a:cs typeface="FreesiaUPC" panose="020B0604020202020204" pitchFamily="34" charset="-34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reesiaUPC" panose="020B0604020202020204" pitchFamily="34" charset="-34"/>
          <a:ea typeface="+mn-ea"/>
          <a:cs typeface="FreesiaUPC" panose="020B0604020202020204" pitchFamily="34" charset="-34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Written by Thapanapong Rukkanchanunt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Infrastructure (First Layer)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computer or computer network will connect to </a:t>
            </a:r>
            <a:r>
              <a:rPr lang="en-US" sz="2800" dirty="0" smtClean="0"/>
              <a:t>Internet </a:t>
            </a:r>
            <a:r>
              <a:rPr lang="en-US" sz="2800" dirty="0" smtClean="0"/>
              <a:t>Service Provider (ISP) </a:t>
            </a:r>
            <a:r>
              <a:rPr lang="en-US" sz="2800" dirty="0" smtClean="0"/>
              <a:t>such as</a:t>
            </a:r>
            <a:r>
              <a:rPr lang="th-TH" sz="2800" dirty="0" smtClean="0"/>
              <a:t> </a:t>
            </a:r>
            <a:r>
              <a:rPr lang="en-US" sz="2800" dirty="0" smtClean="0"/>
              <a:t>TOT, 3BB, True, AIS </a:t>
            </a:r>
            <a:r>
              <a:rPr lang="en-US" sz="2800" dirty="0" smtClean="0"/>
              <a:t>Fiber</a:t>
            </a:r>
            <a:endParaRPr lang="th-TH" sz="2800" dirty="0" smtClean="0"/>
          </a:p>
          <a:p>
            <a:r>
              <a:rPr lang="en-US" sz="2800" dirty="0" smtClean="0"/>
              <a:t>Because</a:t>
            </a:r>
            <a:r>
              <a:rPr lang="th-TH" sz="2800" dirty="0" smtClean="0"/>
              <a:t> </a:t>
            </a:r>
            <a:r>
              <a:rPr lang="en-US" sz="2800" dirty="0" smtClean="0"/>
              <a:t>ISP needs to provide service to customers all over the country, it has multiple connections in many provinces called Point </a:t>
            </a:r>
            <a:r>
              <a:rPr lang="en-US" sz="2800" dirty="0" smtClean="0"/>
              <a:t>of Presence (POP)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2" descr="http://www.clker.com/cliparts/0/e/9/1/11949856821440773765flat_screen_gino_rivera_01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3" y="3954277"/>
            <a:ext cx="460442" cy="4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ker.com/cliparts/0/e/9/1/11949856821440773765flat_screen_gino_rivera_01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95" y="3182652"/>
            <a:ext cx="460442" cy="4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ker.com/cliparts/0/e/9/1/11949856821440773765flat_screen_gino_rivera_01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039300"/>
            <a:ext cx="460442" cy="4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ker.com/cliparts/0/e/9/1/11949856821440773765flat_screen_gino_rivera_01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34" y="4132081"/>
            <a:ext cx="460442" cy="4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Alternate Process 8"/>
          <p:cNvSpPr/>
          <p:nvPr/>
        </p:nvSpPr>
        <p:spPr>
          <a:xfrm>
            <a:off x="5678304" y="3736237"/>
            <a:ext cx="779646" cy="522607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LAN</a:t>
            </a:r>
          </a:p>
        </p:txBody>
      </p:sp>
      <p:cxnSp>
        <p:nvCxnSpPr>
          <p:cNvPr id="12" name="Straight Arrow Connector 11"/>
          <p:cNvCxnSpPr>
            <a:stCxn id="5" idx="3"/>
            <a:endCxn id="14" idx="2"/>
          </p:cNvCxnSpPr>
          <p:nvPr/>
        </p:nvCxnSpPr>
        <p:spPr>
          <a:xfrm flipV="1">
            <a:off x="1838425" y="3857842"/>
            <a:ext cx="1318661" cy="34500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  <a:endCxn id="14" idx="6"/>
          </p:cNvCxnSpPr>
          <p:nvPr/>
        </p:nvCxnSpPr>
        <p:spPr>
          <a:xfrm flipH="1" flipV="1">
            <a:off x="4013734" y="3857842"/>
            <a:ext cx="1664570" cy="13969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57086" y="3429518"/>
            <a:ext cx="856648" cy="8566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POP</a:t>
            </a:r>
          </a:p>
        </p:txBody>
      </p:sp>
    </p:spTree>
    <p:extLst>
      <p:ext uri="{BB962C8B-B14F-4D97-AF65-F5344CB8AC3E}">
        <p14:creationId xmlns:p14="http://schemas.microsoft.com/office/powerpoint/2010/main" val="22319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Infrastructure (Second Layer)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</a:t>
            </a:r>
            <a:r>
              <a:rPr lang="th-TH" sz="2800" dirty="0" smtClean="0"/>
              <a:t> </a:t>
            </a:r>
            <a:r>
              <a:rPr lang="en-US" sz="2800" dirty="0" smtClean="0"/>
              <a:t>POP connects to bigger connection points called</a:t>
            </a:r>
            <a:r>
              <a:rPr lang="th-TH" sz="2800" dirty="0" smtClean="0"/>
              <a:t> </a:t>
            </a:r>
            <a:r>
              <a:rPr lang="en-US" sz="2800" dirty="0" smtClean="0"/>
              <a:t>Network </a:t>
            </a:r>
            <a:r>
              <a:rPr lang="en-US" sz="2800" dirty="0" smtClean="0"/>
              <a:t>Access Points (NAPs)</a:t>
            </a:r>
            <a:endParaRPr lang="th-TH" sz="2800" dirty="0" smtClean="0"/>
          </a:p>
          <a:p>
            <a:r>
              <a:rPr lang="en-US" sz="2800" dirty="0" smtClean="0"/>
              <a:t>NAPs </a:t>
            </a:r>
            <a:r>
              <a:rPr lang="en-US" sz="2800" dirty="0" smtClean="0"/>
              <a:t>has no owners because it accepts all connection from </a:t>
            </a:r>
            <a:r>
              <a:rPr lang="en-US" sz="2800" dirty="0" smtClean="0"/>
              <a:t>POP in different ISP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11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57676" y="3776075"/>
            <a:ext cx="856648" cy="8566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POP</a:t>
            </a:r>
          </a:p>
        </p:txBody>
      </p:sp>
      <p:sp>
        <p:nvSpPr>
          <p:cNvPr id="6" name="Oval 5"/>
          <p:cNvSpPr/>
          <p:nvPr/>
        </p:nvSpPr>
        <p:spPr>
          <a:xfrm>
            <a:off x="5918033" y="3609474"/>
            <a:ext cx="856648" cy="8566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POP</a:t>
            </a:r>
          </a:p>
        </p:txBody>
      </p:sp>
      <p:sp>
        <p:nvSpPr>
          <p:cNvPr id="7" name="Oval 6"/>
          <p:cNvSpPr/>
          <p:nvPr/>
        </p:nvSpPr>
        <p:spPr>
          <a:xfrm>
            <a:off x="4445268" y="2752826"/>
            <a:ext cx="856648" cy="8566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POP</a:t>
            </a:r>
          </a:p>
        </p:txBody>
      </p:sp>
      <p:sp>
        <p:nvSpPr>
          <p:cNvPr id="8" name="Oval 7"/>
          <p:cNvSpPr/>
          <p:nvPr/>
        </p:nvSpPr>
        <p:spPr>
          <a:xfrm>
            <a:off x="2714324" y="2572647"/>
            <a:ext cx="856648" cy="85664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POP</a:t>
            </a:r>
          </a:p>
        </p:txBody>
      </p:sp>
      <p:sp>
        <p:nvSpPr>
          <p:cNvPr id="10" name="Oval 9"/>
          <p:cNvSpPr/>
          <p:nvPr/>
        </p:nvSpPr>
        <p:spPr>
          <a:xfrm>
            <a:off x="3388093" y="3628995"/>
            <a:ext cx="1183907" cy="118390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NAPs</a:t>
            </a:r>
          </a:p>
        </p:txBody>
      </p:sp>
      <p:cxnSp>
        <p:nvCxnSpPr>
          <p:cNvPr id="11" name="Straight Arrow Connector 10"/>
          <p:cNvCxnSpPr>
            <a:stCxn id="5" idx="6"/>
            <a:endCxn id="10" idx="2"/>
          </p:cNvCxnSpPr>
          <p:nvPr/>
        </p:nvCxnSpPr>
        <p:spPr>
          <a:xfrm>
            <a:off x="2714324" y="4204399"/>
            <a:ext cx="673769" cy="1655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5"/>
            <a:endCxn id="10" idx="1"/>
          </p:cNvCxnSpPr>
          <p:nvPr/>
        </p:nvCxnSpPr>
        <p:spPr>
          <a:xfrm>
            <a:off x="3445519" y="3303842"/>
            <a:ext cx="115953" cy="4985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10" idx="7"/>
          </p:cNvCxnSpPr>
          <p:nvPr/>
        </p:nvCxnSpPr>
        <p:spPr>
          <a:xfrm flipH="1">
            <a:off x="4398621" y="3484021"/>
            <a:ext cx="172100" cy="31835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10" idx="6"/>
          </p:cNvCxnSpPr>
          <p:nvPr/>
        </p:nvCxnSpPr>
        <p:spPr>
          <a:xfrm flipH="1">
            <a:off x="4572000" y="4037798"/>
            <a:ext cx="1346033" cy="18315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Infrastructure (Final Layer)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NAPs from different countries communicate via wired and wireless. We call this communication the Internet!!!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12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6325" y="3234360"/>
            <a:ext cx="1183907" cy="118390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NAPs</a:t>
            </a:r>
          </a:p>
        </p:txBody>
      </p:sp>
      <p:sp>
        <p:nvSpPr>
          <p:cNvPr id="14" name="Oval 13"/>
          <p:cNvSpPr/>
          <p:nvPr/>
        </p:nvSpPr>
        <p:spPr>
          <a:xfrm>
            <a:off x="6457950" y="2050453"/>
            <a:ext cx="1183907" cy="118390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NAPs</a:t>
            </a:r>
          </a:p>
        </p:txBody>
      </p:sp>
      <p:sp>
        <p:nvSpPr>
          <p:cNvPr id="15" name="Oval 14"/>
          <p:cNvSpPr/>
          <p:nvPr/>
        </p:nvSpPr>
        <p:spPr>
          <a:xfrm>
            <a:off x="5924957" y="3619910"/>
            <a:ext cx="1183907" cy="1183907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NAPs</a:t>
            </a:r>
          </a:p>
        </p:txBody>
      </p:sp>
      <p:sp>
        <p:nvSpPr>
          <p:cNvPr id="16" name="Cloud 15"/>
          <p:cNvSpPr/>
          <p:nvPr/>
        </p:nvSpPr>
        <p:spPr>
          <a:xfrm>
            <a:off x="2964581" y="2525299"/>
            <a:ext cx="2019702" cy="1156081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Internet</a:t>
            </a:r>
          </a:p>
        </p:txBody>
      </p:sp>
      <p:pic>
        <p:nvPicPr>
          <p:cNvPr id="1026" name="Picture 2" descr="http://www.londoncityairport.com/content/images/icons/wif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9037">
            <a:off x="1899102" y="3034779"/>
            <a:ext cx="826202" cy="7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londoncityairport.com/content/images/icons/wif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5206">
            <a:off x="4984283" y="3408681"/>
            <a:ext cx="826202" cy="7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londoncityairport.com/content/images/icons/wif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3712">
            <a:off x="5357958" y="2308777"/>
            <a:ext cx="826202" cy="7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4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Servers and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 component in the internet </a:t>
            </a:r>
            <a:r>
              <a:rPr lang="en-US" sz="2800" dirty="0" smtClean="0"/>
              <a:t>acts as server or client or both</a:t>
            </a:r>
            <a:endParaRPr lang="th-TH" sz="2800" dirty="0" smtClean="0"/>
          </a:p>
          <a:p>
            <a:r>
              <a:rPr lang="en-US" sz="2800" dirty="0" smtClean="0"/>
              <a:t>Servers </a:t>
            </a:r>
            <a:r>
              <a:rPr lang="en-US" sz="2800" dirty="0" smtClean="0"/>
              <a:t>are service provide for other computers such as</a:t>
            </a:r>
            <a:r>
              <a:rPr lang="en-US" sz="2800" dirty="0" smtClean="0"/>
              <a:t> Web </a:t>
            </a:r>
            <a:r>
              <a:rPr lang="en-US" sz="2800" dirty="0" smtClean="0"/>
              <a:t>servers, e-mail servers, FTP </a:t>
            </a:r>
            <a:r>
              <a:rPr lang="en-US" sz="2800" dirty="0" smtClean="0"/>
              <a:t>servers, etc.</a:t>
            </a:r>
            <a:endParaRPr lang="th-TH" sz="2800" dirty="0" smtClean="0"/>
          </a:p>
          <a:p>
            <a:r>
              <a:rPr lang="en-US" sz="2800" dirty="0" smtClean="0"/>
              <a:t>Clients are users of those services</a:t>
            </a:r>
            <a:endParaRPr lang="th-TH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13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007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the Internet?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TCP/IP is the most crucial part of the Internet because we can connect to people in different networks without hassle. If you want to be on the internet, you must obey TCP/IP.</a:t>
            </a:r>
          </a:p>
          <a:p>
            <a:r>
              <a:rPr lang="en-US" sz="2800" dirty="0" smtClean="0"/>
              <a:t>No one controls the Internet so we feel “freedom” on the Internet</a:t>
            </a:r>
            <a:endParaRPr lang="en-US" sz="2800" dirty="0" smtClean="0"/>
          </a:p>
          <a:p>
            <a:r>
              <a:rPr lang="en-US" sz="2800" dirty="0" smtClean="0"/>
              <a:t>There are over 3.3 billions users and 45 billions registered websites. Technology that involves the Internet takes a huge leap in development in the past 10 years.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14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221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Minute in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701,389 Facebook logins</a:t>
            </a:r>
          </a:p>
          <a:p>
            <a:r>
              <a:rPr lang="en-US" dirty="0" smtClean="0"/>
              <a:t>2.78 million YouTube views</a:t>
            </a:r>
          </a:p>
          <a:p>
            <a:r>
              <a:rPr lang="en-US" dirty="0" smtClean="0"/>
              <a:t>2.4 million Google searches</a:t>
            </a:r>
          </a:p>
          <a:p>
            <a:r>
              <a:rPr lang="en-US" dirty="0" smtClean="0"/>
              <a:t>38,194 Instagram posts</a:t>
            </a:r>
          </a:p>
          <a:p>
            <a:r>
              <a:rPr lang="en-US" dirty="0" smtClean="0"/>
              <a:t>1389 Uber rides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15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 descr="What Happens in an Internet Minute in 2016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88" y="18262"/>
            <a:ext cx="4511212" cy="51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of Internet</a:t>
            </a:r>
            <a:endParaRPr lang="th-TH" dirty="0" smtClean="0"/>
          </a:p>
          <a:p>
            <a:r>
              <a:rPr lang="en-US" dirty="0" smtClean="0"/>
              <a:t>Internet Properties</a:t>
            </a:r>
            <a:endParaRPr lang="th-TH" dirty="0" smtClean="0"/>
          </a:p>
          <a:p>
            <a:r>
              <a:rPr lang="en-US" dirty="0" smtClean="0"/>
              <a:t>TCP/IP</a:t>
            </a:r>
          </a:p>
          <a:p>
            <a:r>
              <a:rPr lang="en-US" dirty="0" smtClean="0"/>
              <a:t>IP Address</a:t>
            </a:r>
          </a:p>
          <a:p>
            <a:r>
              <a:rPr lang="en-US" dirty="0" smtClean="0"/>
              <a:t>Domain Name</a:t>
            </a:r>
          </a:p>
          <a:p>
            <a:r>
              <a:rPr lang="en-US" dirty="0" smtClean="0"/>
              <a:t>Internet Infrastructure</a:t>
            </a:r>
            <a:endParaRPr lang="th-TH" dirty="0" smtClean="0"/>
          </a:p>
          <a:p>
            <a:r>
              <a:rPr lang="en-US" dirty="0" smtClean="0"/>
              <a:t>Server and Clients</a:t>
            </a:r>
            <a:endParaRPr lang="th-TH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356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APPANET is the first project that tried to connect many different computer networks together</a:t>
            </a:r>
            <a:endParaRPr lang="en-US" sz="2800" dirty="0"/>
          </a:p>
          <a:p>
            <a:r>
              <a:rPr lang="en-US" sz="2800" dirty="0" smtClean="0"/>
              <a:t>The first connection happens in 1969 between University </a:t>
            </a:r>
            <a:r>
              <a:rPr lang="en-US" sz="2800" dirty="0" smtClean="0"/>
              <a:t>of California, Los Angeles </a:t>
            </a:r>
            <a:r>
              <a:rPr lang="en-US" sz="2800" dirty="0" smtClean="0"/>
              <a:t>and</a:t>
            </a:r>
            <a:r>
              <a:rPr lang="th-TH" sz="2800" dirty="0" smtClean="0"/>
              <a:t> </a:t>
            </a:r>
            <a:r>
              <a:rPr lang="en-US" sz="2800" dirty="0" smtClean="0"/>
              <a:t>Stanford Research </a:t>
            </a:r>
            <a:r>
              <a:rPr lang="en-US" sz="2800" dirty="0" smtClean="0"/>
              <a:t>Institute</a:t>
            </a:r>
            <a:endParaRPr lang="th-TH" sz="2800" dirty="0" smtClean="0"/>
          </a:p>
          <a:p>
            <a:r>
              <a:rPr lang="en-US" sz="2800" dirty="0" smtClean="0"/>
              <a:t>In 1983, TCP/IP </a:t>
            </a:r>
            <a:r>
              <a:rPr lang="en-US" sz="2800" dirty="0" smtClean="0"/>
              <a:t>was invented and became a backbone the Internet</a:t>
            </a:r>
            <a:endParaRPr lang="th-TH" sz="2800" dirty="0" smtClean="0"/>
          </a:p>
          <a:p>
            <a:r>
              <a:rPr lang="en-US" sz="2800" dirty="0" smtClean="0"/>
              <a:t>In 1990, APPANET underwent a big upgrade which later becomes the Internet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734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computer network will select a presentative called host to join the Internet</a:t>
            </a:r>
            <a:endParaRPr lang="en-US" sz="2800" dirty="0" smtClean="0"/>
          </a:p>
          <a:p>
            <a:r>
              <a:rPr lang="en-US" sz="2800" dirty="0" smtClean="0"/>
              <a:t>All hosts must speak the same language, TCP/IP protocol</a:t>
            </a:r>
            <a:endParaRPr lang="en-US" sz="2800" dirty="0" smtClean="0"/>
          </a:p>
          <a:p>
            <a:r>
              <a:rPr lang="en-US" sz="2800" dirty="0" smtClean="0"/>
              <a:t>Different parts of the Internet are operated by different entities such as universities, governments, telephone companies</a:t>
            </a:r>
            <a:endParaRPr lang="th-TH" sz="2800" dirty="0" smtClean="0"/>
          </a:p>
          <a:p>
            <a:r>
              <a:rPr lang="en-US" sz="2800" dirty="0" smtClean="0"/>
              <a:t>No one owns the Internet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056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does it mean to be on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Run TCP/IP protocol</a:t>
            </a:r>
            <a:endParaRPr lang="en-US" sz="2800" dirty="0" smtClean="0"/>
          </a:p>
          <a:p>
            <a:r>
              <a:rPr lang="en-US" sz="2800" dirty="0" smtClean="0"/>
              <a:t>Have an IP</a:t>
            </a:r>
            <a:r>
              <a:rPr lang="th-TH" sz="2800" dirty="0" smtClean="0"/>
              <a:t> </a:t>
            </a:r>
            <a:r>
              <a:rPr lang="en-US" sz="2800" dirty="0" smtClean="0"/>
              <a:t>Address</a:t>
            </a:r>
          </a:p>
          <a:p>
            <a:r>
              <a:rPr lang="en-US" sz="2800" dirty="0" smtClean="0"/>
              <a:t>Can send IP packets to other computers on the Internet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273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IP </a:t>
            </a:r>
            <a:r>
              <a:rPr lang="en-US" sz="2800" dirty="0" smtClean="0"/>
              <a:t>or</a:t>
            </a:r>
            <a:r>
              <a:rPr lang="th-TH" sz="2800" dirty="0" smtClean="0"/>
              <a:t> </a:t>
            </a:r>
            <a:r>
              <a:rPr lang="en-US" sz="2800" dirty="0" smtClean="0"/>
              <a:t>Internet </a:t>
            </a:r>
            <a:r>
              <a:rPr lang="en-US" sz="2800" dirty="0" smtClean="0"/>
              <a:t>Protocol moves data packets from one host to another. No connection stays so there is no guarantee of successful delivery</a:t>
            </a:r>
            <a:endParaRPr lang="en-US" sz="2800" dirty="0" smtClean="0"/>
          </a:p>
          <a:p>
            <a:r>
              <a:rPr lang="en-US" sz="2800" dirty="0" smtClean="0"/>
              <a:t>TCP </a:t>
            </a:r>
            <a:r>
              <a:rPr lang="en-US" sz="2800" dirty="0" smtClean="0"/>
              <a:t>or</a:t>
            </a:r>
            <a:r>
              <a:rPr lang="th-TH" sz="2800" dirty="0" smtClean="0"/>
              <a:t> </a:t>
            </a:r>
            <a:r>
              <a:rPr lang="en-US" sz="2800" dirty="0" smtClean="0"/>
              <a:t>Transmission Control </a:t>
            </a:r>
            <a:r>
              <a:rPr lang="en-US" sz="2800" dirty="0" smtClean="0"/>
              <a:t>Protocol establishes a reliable connection between two hosts. TCP can resend lost packets.</a:t>
            </a:r>
            <a:endParaRPr lang="th-TH" sz="2800" dirty="0" smtClean="0"/>
          </a:p>
          <a:p>
            <a:r>
              <a:rPr lang="en-US" sz="2800" dirty="0" smtClean="0"/>
              <a:t>Internet uses both protocols because both of them compliments each other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8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computer on the Internet must have unique IP Address</a:t>
            </a:r>
          </a:p>
          <a:p>
            <a:r>
              <a:rPr lang="en-US" sz="2800" dirty="0" smtClean="0"/>
              <a:t>IP </a:t>
            </a:r>
            <a:r>
              <a:rPr lang="en-US" sz="2800" dirty="0" smtClean="0"/>
              <a:t>Address </a:t>
            </a:r>
            <a:r>
              <a:rPr lang="en-US" sz="2800" dirty="0" smtClean="0"/>
              <a:t>consists of 4 numbers separated by dots. Each number ranges from 0 to 255</a:t>
            </a:r>
            <a:endParaRPr lang="en-US" sz="2800" dirty="0" smtClean="0"/>
          </a:p>
          <a:p>
            <a:r>
              <a:rPr lang="en-US" sz="2800" dirty="0" smtClean="0"/>
              <a:t>Current version of IP is</a:t>
            </a:r>
            <a:r>
              <a:rPr lang="th-TH" sz="2800" dirty="0" smtClean="0"/>
              <a:t> </a:t>
            </a:r>
            <a:r>
              <a:rPr lang="en-US" sz="2800" dirty="0" smtClean="0"/>
              <a:t>IPv4 Address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824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IP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Internet users start to reach billion active users but </a:t>
            </a:r>
            <a:r>
              <a:rPr lang="en-US" sz="2800" dirty="0" smtClean="0"/>
              <a:t>IP Address is limited</a:t>
            </a:r>
            <a:endParaRPr lang="th-TH" sz="2800" dirty="0" smtClean="0"/>
          </a:p>
          <a:p>
            <a:pPr lvl="1"/>
            <a:r>
              <a:rPr lang="en-US" sz="2400" dirty="0" smtClean="0"/>
              <a:t>IP Address </a:t>
            </a:r>
            <a:r>
              <a:rPr lang="en-US" sz="2400" dirty="0" smtClean="0"/>
              <a:t>that begins with</a:t>
            </a:r>
            <a:r>
              <a:rPr lang="th-TH" sz="2400" dirty="0" smtClean="0"/>
              <a:t> </a:t>
            </a:r>
            <a:r>
              <a:rPr lang="en-US" sz="2400" dirty="0" smtClean="0"/>
              <a:t>18 </a:t>
            </a:r>
            <a:r>
              <a:rPr lang="en-US" sz="2400" dirty="0" smtClean="0"/>
              <a:t>is</a:t>
            </a:r>
            <a:r>
              <a:rPr lang="th-TH" sz="2400" dirty="0" smtClean="0"/>
              <a:t> </a:t>
            </a:r>
            <a:r>
              <a:rPr lang="en-US" sz="2400" dirty="0" smtClean="0"/>
              <a:t>IP Address </a:t>
            </a:r>
            <a:r>
              <a:rPr lang="en-US" sz="2400" dirty="0" smtClean="0"/>
              <a:t>of computers </a:t>
            </a:r>
            <a:r>
              <a:rPr lang="en-US" sz="2400" dirty="0" smtClean="0"/>
              <a:t>at</a:t>
            </a:r>
            <a:r>
              <a:rPr lang="th-TH" sz="2400" dirty="0" smtClean="0"/>
              <a:t> </a:t>
            </a:r>
            <a:r>
              <a:rPr lang="en-US" sz="2400" dirty="0" smtClean="0"/>
              <a:t>MIT </a:t>
            </a:r>
            <a:r>
              <a:rPr lang="en-US" sz="2400" dirty="0" smtClean="0"/>
              <a:t>but MIT doesn’t have enough computers to use all those IP Address</a:t>
            </a:r>
            <a:endParaRPr lang="th-TH" sz="2400" dirty="0" smtClean="0"/>
          </a:p>
          <a:p>
            <a:r>
              <a:rPr lang="en-US" sz="2800" dirty="0" smtClean="0"/>
              <a:t>One solution is to increase the size of IP Address</a:t>
            </a:r>
            <a:endParaRPr lang="en-US" sz="2800" dirty="0" smtClean="0"/>
          </a:p>
          <a:p>
            <a:r>
              <a:rPr lang="en-US" sz="2800" dirty="0" smtClean="0"/>
              <a:t>IPv6 </a:t>
            </a:r>
            <a:r>
              <a:rPr lang="en-US" sz="2800" dirty="0" smtClean="0"/>
              <a:t>Address </a:t>
            </a:r>
            <a:r>
              <a:rPr lang="en-US" sz="2800" dirty="0" smtClean="0"/>
              <a:t>are currently being developed and tested along side</a:t>
            </a:r>
            <a:r>
              <a:rPr lang="th-TH" sz="2800" dirty="0" smtClean="0"/>
              <a:t> </a:t>
            </a:r>
            <a:r>
              <a:rPr lang="en-US" sz="2800" dirty="0" smtClean="0"/>
              <a:t>IPv4 </a:t>
            </a:r>
            <a:r>
              <a:rPr lang="en-US" sz="2800" dirty="0" smtClean="0"/>
              <a:t>Address. In the near future, IPv4 Address will be retired. (just like when phone number changes form 9 digits to 10 digits)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8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712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IP Address is hard to memorize. </a:t>
            </a:r>
            <a:r>
              <a:rPr lang="en-US" sz="2800" dirty="0" smtClean="0"/>
              <a:t>For example, if we want to access</a:t>
            </a:r>
            <a:r>
              <a:rPr lang="th-TH" sz="2800" dirty="0" smtClean="0"/>
              <a:t> </a:t>
            </a:r>
            <a:r>
              <a:rPr lang="en-US" sz="2800" dirty="0" smtClean="0"/>
              <a:t>Facebook, we have to type its IP Address of </a:t>
            </a:r>
            <a:r>
              <a:rPr lang="en-US" sz="2800" dirty="0" smtClean="0"/>
              <a:t>69.63.176.13</a:t>
            </a:r>
          </a:p>
          <a:p>
            <a:r>
              <a:rPr lang="en-US" sz="2800" dirty="0" smtClean="0"/>
              <a:t>Domain </a:t>
            </a:r>
            <a:r>
              <a:rPr lang="en-US" sz="2800" dirty="0" smtClean="0"/>
              <a:t>Name</a:t>
            </a:r>
            <a:r>
              <a:rPr lang="th-TH" sz="2800" dirty="0" smtClean="0"/>
              <a:t> </a:t>
            </a:r>
            <a:r>
              <a:rPr lang="en-US" sz="2800" dirty="0" smtClean="0"/>
              <a:t>is invented to cover</a:t>
            </a:r>
            <a:r>
              <a:rPr lang="th-TH" sz="2800" dirty="0" smtClean="0"/>
              <a:t> </a:t>
            </a:r>
            <a:r>
              <a:rPr lang="en-US" sz="2800" dirty="0" smtClean="0"/>
              <a:t>IP Address </a:t>
            </a:r>
            <a:r>
              <a:rPr lang="en-US" sz="2800" dirty="0" smtClean="0"/>
              <a:t>so we can only need to type</a:t>
            </a:r>
            <a:r>
              <a:rPr lang="th-TH" sz="2800" dirty="0" smtClean="0"/>
              <a:t> </a:t>
            </a:r>
            <a:r>
              <a:rPr lang="en-US" sz="2800" dirty="0" smtClean="0"/>
              <a:t>www.facebook.com instead of 69.63.176.13</a:t>
            </a:r>
            <a:endParaRPr lang="en-US" sz="2800" dirty="0" smtClean="0"/>
          </a:p>
          <a:p>
            <a:r>
              <a:rPr lang="en-US" sz="2800" dirty="0" smtClean="0"/>
              <a:t>Web Browser </a:t>
            </a:r>
            <a:r>
              <a:rPr lang="en-US" sz="2800" dirty="0" smtClean="0"/>
              <a:t>will connect to Domain </a:t>
            </a:r>
            <a:r>
              <a:rPr lang="en-US" sz="2800" dirty="0" smtClean="0"/>
              <a:t>Name Server (DNS) </a:t>
            </a:r>
            <a:r>
              <a:rPr lang="en-US" sz="2800" dirty="0" smtClean="0"/>
              <a:t>to translate</a:t>
            </a:r>
            <a:r>
              <a:rPr lang="th-TH" sz="2800" dirty="0" smtClean="0"/>
              <a:t> </a:t>
            </a:r>
            <a:r>
              <a:rPr lang="en-US" sz="2800" dirty="0" smtClean="0"/>
              <a:t>www.facebook.com </a:t>
            </a:r>
            <a:r>
              <a:rPr lang="en-US" sz="2800" dirty="0" smtClean="0"/>
              <a:t>to</a:t>
            </a:r>
            <a:r>
              <a:rPr lang="th-TH" sz="2800" dirty="0" smtClean="0"/>
              <a:t> </a:t>
            </a:r>
            <a:r>
              <a:rPr lang="en-US" sz="2800" dirty="0" smtClean="0"/>
              <a:t>69.63.176.13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9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721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04202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t"/>
      <a:lstStyle>
        <a:defPPr algn="ctr">
          <a:defRPr sz="2400" dirty="0" smtClean="0">
            <a:solidFill>
              <a:schemeClr val="bg1"/>
            </a:solidFill>
            <a:latin typeface="FreesiaUPC" panose="020B0604020202020204" pitchFamily="34" charset="-34"/>
            <a:cs typeface="FreesiaUPC" panose="020B0604020202020204" pitchFamily="34" charset="-34"/>
          </a:defRPr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4202theme" id="{45C0035D-218B-4381-906D-C5F86DBBB26C}" vid="{3EFFB4D2-1643-4075-A15D-3516B829F17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3294</TotalTime>
  <Words>687</Words>
  <Application>Microsoft Office PowerPoint</Application>
  <PresentationFormat>On-screen Show (16:9)</PresentationFormat>
  <Paragraphs>89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FreesiaUPC</vt:lpstr>
      <vt:lpstr>Roboto</vt:lpstr>
      <vt:lpstr>Arial</vt:lpstr>
      <vt:lpstr>204202theme</vt:lpstr>
      <vt:lpstr>Internet</vt:lpstr>
      <vt:lpstr>Outline</vt:lpstr>
      <vt:lpstr>History of Internet</vt:lpstr>
      <vt:lpstr>Internet Properties</vt:lpstr>
      <vt:lpstr>What does it mean to be on the Internet</vt:lpstr>
      <vt:lpstr>TCP/IP Protocol</vt:lpstr>
      <vt:lpstr>IP Address</vt:lpstr>
      <vt:lpstr>Future IP Address</vt:lpstr>
      <vt:lpstr>Domain Name</vt:lpstr>
      <vt:lpstr>Internet Infrastructure (First Layer)</vt:lpstr>
      <vt:lpstr>Internet Infrastructure (Second Layer)</vt:lpstr>
      <vt:lpstr>Internet Infrastructure (Final Layer)</vt:lpstr>
      <vt:lpstr>Internet Servers and Clients</vt:lpstr>
      <vt:lpstr>How big is the Internet?</vt:lpstr>
      <vt:lpstr>1 Minute in 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creator>Thapanapong Rukkanchanunt</dc:creator>
  <cp:lastModifiedBy>THAPANAPONG RUKKANCHANUNT</cp:lastModifiedBy>
  <cp:revision>1211</cp:revision>
  <cp:lastPrinted>2016-01-02T16:56:26Z</cp:lastPrinted>
  <dcterms:modified xsi:type="dcterms:W3CDTF">2016-08-21T15:27:45Z</dcterms:modified>
</cp:coreProperties>
</file>