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209C0-3C6B-4755-AC5F-E58190A022F0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559DE-E97B-4D6A-B85D-F559F7DA4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3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72CCCD-0D18-4C9D-891F-0146E6DE641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6FD952-39D8-45CC-A881-F7ECD29979F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38916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CCD-0D18-4C9D-891F-0146E6DE641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952-39D8-45CC-A881-F7ECD299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4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CCD-0D18-4C9D-891F-0146E6DE641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952-39D8-45CC-A881-F7ECD299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7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CCD-0D18-4C9D-891F-0146E6DE641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952-39D8-45CC-A881-F7ECD299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3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72CCCD-0D18-4C9D-891F-0146E6DE641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6FD952-39D8-45CC-A881-F7ECD29979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4630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CCD-0D18-4C9D-891F-0146E6DE641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952-39D8-45CC-A881-F7ECD299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6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CCD-0D18-4C9D-891F-0146E6DE641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952-39D8-45CC-A881-F7ECD299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CCD-0D18-4C9D-891F-0146E6DE641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952-39D8-45CC-A881-F7ECD299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CCD-0D18-4C9D-891F-0146E6DE641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952-39D8-45CC-A881-F7ECD299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72CCCD-0D18-4C9D-891F-0146E6DE641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6FD952-39D8-45CC-A881-F7ECD29979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746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72CCCD-0D18-4C9D-891F-0146E6DE641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6FD952-39D8-45CC-A881-F7ECD29979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833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272CCCD-0D18-4C9D-891F-0146E6DE641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26FD952-39D8-45CC-A881-F7ECD29979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895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calculation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Evolution of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First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Harvard Mark I</a:t>
            </a:r>
          </a:p>
          <a:p>
            <a:pPr lvl="1"/>
            <a:r>
              <a:rPr lang="en-US" dirty="0" smtClean="0"/>
              <a:t>Electromechanical machine</a:t>
            </a:r>
          </a:p>
          <a:p>
            <a:r>
              <a:rPr lang="en-US" dirty="0" smtClean="0"/>
              <a:t>ENIAC</a:t>
            </a:r>
          </a:p>
          <a:p>
            <a:pPr lvl="1"/>
            <a:r>
              <a:rPr lang="en-US" dirty="0" smtClean="0"/>
              <a:t>Fully electronic machine</a:t>
            </a:r>
          </a:p>
          <a:p>
            <a:r>
              <a:rPr lang="en-US" dirty="0" smtClean="0"/>
              <a:t>They were programmed externally</a:t>
            </a:r>
          </a:p>
          <a:p>
            <a:pPr lvl="1"/>
            <a:r>
              <a:rPr lang="en-US" dirty="0" smtClean="0"/>
              <a:t>Programs determined by wiring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20" y="685800"/>
            <a:ext cx="4762500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71" y="3648075"/>
            <a:ext cx="3823139" cy="292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Von Neumann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are considered data so they are stored along with data</a:t>
            </a:r>
          </a:p>
          <a:p>
            <a:r>
              <a:rPr lang="en-US" dirty="0" err="1" smtClean="0"/>
              <a:t>Mauchy</a:t>
            </a:r>
            <a:r>
              <a:rPr lang="en-US" dirty="0" smtClean="0"/>
              <a:t> and Eckert were the first ones to come up with stored-program but John von Neumann publishes the concept and gained recognition </a:t>
            </a:r>
          </a:p>
          <a:p>
            <a:r>
              <a:rPr lang="en-US" dirty="0" smtClean="0"/>
              <a:t>Machine are partitioned into 3 parts</a:t>
            </a:r>
          </a:p>
          <a:p>
            <a:pPr lvl="1"/>
            <a:r>
              <a:rPr lang="en-US" dirty="0" smtClean="0"/>
              <a:t>Control Processing Unit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err="1" smtClean="0"/>
              <a:t>Input/Output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</a:t>
            </a:r>
            <a:r>
              <a:rPr lang="en-US" dirty="0" smtClean="0"/>
              <a:t>Architecture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1" y="1463040"/>
            <a:ext cx="6104823" cy="32725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Central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Processing </a:t>
            </a:r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Unit (CPU)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8363" y="1463041"/>
            <a:ext cx="4514648" cy="4893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Memory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99" y="4889634"/>
            <a:ext cx="6104823" cy="14667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Input/Output</a:t>
            </a:r>
            <a:endParaRPr lang="en-US" sz="32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6519511" y="4119613"/>
            <a:ext cx="1052363" cy="321001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3" name="Left-Right Arrow 12"/>
          <p:cNvSpPr/>
          <p:nvPr/>
        </p:nvSpPr>
        <p:spPr>
          <a:xfrm rot="5400000">
            <a:off x="1319729" y="4889634"/>
            <a:ext cx="1052363" cy="321001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07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</a:t>
            </a:r>
            <a:r>
              <a:rPr lang="en-US" dirty="0" smtClean="0"/>
              <a:t>Architecture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1" y="1463040"/>
            <a:ext cx="6104823" cy="32725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Central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Processing </a:t>
            </a:r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Unit (CPU)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8363" y="1463041"/>
            <a:ext cx="4514648" cy="4893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Memory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99" y="4889634"/>
            <a:ext cx="6104823" cy="14667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Input/Output</a:t>
            </a:r>
            <a:endParaRPr lang="en-US" sz="32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6519511" y="4119613"/>
            <a:ext cx="1052363" cy="321001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3" name="Left-Right Arrow 12"/>
          <p:cNvSpPr/>
          <p:nvPr/>
        </p:nvSpPr>
        <p:spPr>
          <a:xfrm rot="5400000">
            <a:off x="1319729" y="4889634"/>
            <a:ext cx="1052363" cy="321001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2198" y="2040556"/>
            <a:ext cx="5518485" cy="13475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Registers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270535" y="2156060"/>
            <a:ext cx="2489735" cy="30800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Program Counter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1270535" y="2751145"/>
            <a:ext cx="2489735" cy="30800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67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3965609" y="2156060"/>
            <a:ext cx="2489735" cy="30800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67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Flowchart: Manual Operation 17"/>
          <p:cNvSpPr/>
          <p:nvPr/>
        </p:nvSpPr>
        <p:spPr>
          <a:xfrm>
            <a:off x="1142199" y="3571092"/>
            <a:ext cx="2823411" cy="930520"/>
          </a:xfrm>
          <a:prstGeom prst="flowChartManualOper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Arithmetic Logical Unit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69609" y="3571092"/>
            <a:ext cx="2249903" cy="93052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Control Unit</a:t>
            </a:r>
          </a:p>
        </p:txBody>
      </p:sp>
      <p:sp>
        <p:nvSpPr>
          <p:cNvPr id="20" name="Left-Right Arrow 19"/>
          <p:cNvSpPr/>
          <p:nvPr/>
        </p:nvSpPr>
        <p:spPr>
          <a:xfrm rot="5400000">
            <a:off x="2181613" y="3044604"/>
            <a:ext cx="744583" cy="321001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Left-Right Arrow 20"/>
          <p:cNvSpPr/>
          <p:nvPr/>
        </p:nvSpPr>
        <p:spPr>
          <a:xfrm rot="5400000">
            <a:off x="4677683" y="3009305"/>
            <a:ext cx="744583" cy="321001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27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</a:t>
            </a:r>
            <a:r>
              <a:rPr lang="en-US" dirty="0" smtClean="0"/>
              <a:t>Architecture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1" y="1463040"/>
            <a:ext cx="6104823" cy="32725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Central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Processing </a:t>
            </a:r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Unit (CPU)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8363" y="1463041"/>
            <a:ext cx="4514648" cy="489331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Memory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99" y="4889634"/>
            <a:ext cx="6104823" cy="14667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Input/Output</a:t>
            </a:r>
            <a:endParaRPr lang="en-US" sz="32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6519511" y="4119613"/>
            <a:ext cx="1052363" cy="321001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3" name="Left-Right Arrow 12"/>
          <p:cNvSpPr/>
          <p:nvPr/>
        </p:nvSpPr>
        <p:spPr>
          <a:xfrm rot="5400000">
            <a:off x="1319729" y="4889634"/>
            <a:ext cx="1052363" cy="321001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2198" y="2040556"/>
            <a:ext cx="5518485" cy="13475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Registers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270535" y="2156060"/>
            <a:ext cx="2489735" cy="308009"/>
          </a:xfrm>
          <a:prstGeom prst="round2Diag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Program Counter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1270535" y="2751145"/>
            <a:ext cx="2489735" cy="30800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67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3965609" y="2156060"/>
            <a:ext cx="2489735" cy="30800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67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Flowchart: Manual Operation 17"/>
          <p:cNvSpPr/>
          <p:nvPr/>
        </p:nvSpPr>
        <p:spPr>
          <a:xfrm>
            <a:off x="1142199" y="3571092"/>
            <a:ext cx="2823411" cy="930520"/>
          </a:xfrm>
          <a:prstGeom prst="flowChartManualOper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Arithmetic Logical Unit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69609" y="3571092"/>
            <a:ext cx="2249903" cy="93052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Control Unit</a:t>
            </a:r>
          </a:p>
        </p:txBody>
      </p:sp>
      <p:sp>
        <p:nvSpPr>
          <p:cNvPr id="20" name="Left-Right Arrow 19"/>
          <p:cNvSpPr/>
          <p:nvPr/>
        </p:nvSpPr>
        <p:spPr>
          <a:xfrm rot="5400000">
            <a:off x="2181613" y="3044604"/>
            <a:ext cx="744583" cy="321001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Left-Right Arrow 20"/>
          <p:cNvSpPr/>
          <p:nvPr/>
        </p:nvSpPr>
        <p:spPr>
          <a:xfrm rot="5400000">
            <a:off x="4677683" y="3009305"/>
            <a:ext cx="744583" cy="321001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571873" y="1690689"/>
            <a:ext cx="3901440" cy="1594735"/>
          </a:xfrm>
          <a:prstGeom prst="wedgeRoundRectCallout">
            <a:avLst>
              <a:gd name="adj1" fmla="val -62280"/>
              <a:gd name="adj2" fmla="val -7430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 Fetch</a:t>
            </a:r>
          </a:p>
        </p:txBody>
      </p:sp>
    </p:spTree>
    <p:extLst>
      <p:ext uri="{BB962C8B-B14F-4D97-AF65-F5344CB8AC3E}">
        <p14:creationId xmlns:p14="http://schemas.microsoft.com/office/powerpoint/2010/main" val="4260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</a:t>
            </a:r>
            <a:r>
              <a:rPr lang="en-US" dirty="0" smtClean="0"/>
              <a:t>Architecture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1" y="1463040"/>
            <a:ext cx="6104823" cy="32725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Central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Processing </a:t>
            </a:r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Unit (CPU)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8363" y="1463041"/>
            <a:ext cx="4514648" cy="4893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Memory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99" y="4889634"/>
            <a:ext cx="6104823" cy="14667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Input/Output</a:t>
            </a:r>
            <a:endParaRPr lang="en-US" sz="32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6519511" y="4119613"/>
            <a:ext cx="1052363" cy="321001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3" name="Left-Right Arrow 12"/>
          <p:cNvSpPr/>
          <p:nvPr/>
        </p:nvSpPr>
        <p:spPr>
          <a:xfrm rot="5400000">
            <a:off x="1319729" y="4889634"/>
            <a:ext cx="1052363" cy="321001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2198" y="2040556"/>
            <a:ext cx="5518485" cy="134753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Registers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270535" y="2156060"/>
            <a:ext cx="2489735" cy="30800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Program Counter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1270535" y="2751145"/>
            <a:ext cx="2489735" cy="30800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67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3965609" y="2156060"/>
            <a:ext cx="2489735" cy="30800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67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Flowchart: Manual Operation 17"/>
          <p:cNvSpPr/>
          <p:nvPr/>
        </p:nvSpPr>
        <p:spPr>
          <a:xfrm>
            <a:off x="1142199" y="3571092"/>
            <a:ext cx="2823411" cy="930520"/>
          </a:xfrm>
          <a:prstGeom prst="flowChartManualOper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Arithmetic Logical Unit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69609" y="3571092"/>
            <a:ext cx="2249903" cy="93052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Control Unit</a:t>
            </a:r>
          </a:p>
        </p:txBody>
      </p:sp>
      <p:sp>
        <p:nvSpPr>
          <p:cNvPr id="20" name="Left-Right Arrow 19"/>
          <p:cNvSpPr/>
          <p:nvPr/>
        </p:nvSpPr>
        <p:spPr>
          <a:xfrm rot="5400000">
            <a:off x="2181613" y="3044604"/>
            <a:ext cx="744583" cy="321001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Left-Right Arrow 20"/>
          <p:cNvSpPr/>
          <p:nvPr/>
        </p:nvSpPr>
        <p:spPr>
          <a:xfrm rot="5400000">
            <a:off x="4677683" y="3009305"/>
            <a:ext cx="744583" cy="321001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571873" y="1690689"/>
            <a:ext cx="3901440" cy="1594735"/>
          </a:xfrm>
          <a:prstGeom prst="wedgeRoundRectCallout">
            <a:avLst>
              <a:gd name="adj1" fmla="val -62280"/>
              <a:gd name="adj2" fmla="val -7430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4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Decode</a:t>
            </a:r>
            <a:endParaRPr lang="en-US" sz="64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17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</a:t>
            </a:r>
            <a:r>
              <a:rPr lang="en-US" dirty="0" smtClean="0"/>
              <a:t>Architecture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1" y="1463040"/>
            <a:ext cx="6104823" cy="32725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Central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Processing </a:t>
            </a:r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Unit (CPU)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8363" y="1463041"/>
            <a:ext cx="4514648" cy="4893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Memory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99" y="4889634"/>
            <a:ext cx="6104823" cy="14667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Input/Output</a:t>
            </a:r>
            <a:endParaRPr lang="en-US" sz="32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6519511" y="4119613"/>
            <a:ext cx="1052363" cy="321001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3" name="Left-Right Arrow 12"/>
          <p:cNvSpPr/>
          <p:nvPr/>
        </p:nvSpPr>
        <p:spPr>
          <a:xfrm rot="5400000">
            <a:off x="1319729" y="4889634"/>
            <a:ext cx="1052363" cy="321001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2198" y="2040556"/>
            <a:ext cx="5518485" cy="134753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Registers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270535" y="2156060"/>
            <a:ext cx="2489735" cy="30800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Program Counter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1270535" y="2751145"/>
            <a:ext cx="2489735" cy="30800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67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3965609" y="2156060"/>
            <a:ext cx="2489735" cy="30800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67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Flowchart: Manual Operation 17"/>
          <p:cNvSpPr/>
          <p:nvPr/>
        </p:nvSpPr>
        <p:spPr>
          <a:xfrm>
            <a:off x="1142199" y="3571092"/>
            <a:ext cx="2823411" cy="930520"/>
          </a:xfrm>
          <a:prstGeom prst="flowChartManualOperation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Arithmetic Logical Unit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69609" y="3571092"/>
            <a:ext cx="2249903" cy="93052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Control Unit</a:t>
            </a:r>
          </a:p>
        </p:txBody>
      </p:sp>
      <p:sp>
        <p:nvSpPr>
          <p:cNvPr id="20" name="Left-Right Arrow 19"/>
          <p:cNvSpPr/>
          <p:nvPr/>
        </p:nvSpPr>
        <p:spPr>
          <a:xfrm rot="5400000">
            <a:off x="2181613" y="3044604"/>
            <a:ext cx="744583" cy="321001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Left-Right Arrow 20"/>
          <p:cNvSpPr/>
          <p:nvPr/>
        </p:nvSpPr>
        <p:spPr>
          <a:xfrm rot="5400000">
            <a:off x="4677683" y="3009305"/>
            <a:ext cx="744583" cy="321001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571873" y="1690689"/>
            <a:ext cx="3901440" cy="1594735"/>
          </a:xfrm>
          <a:prstGeom prst="wedgeRoundRectCallout">
            <a:avLst>
              <a:gd name="adj1" fmla="val -62280"/>
              <a:gd name="adj2" fmla="val -7430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4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Execute</a:t>
            </a:r>
            <a:endParaRPr lang="en-US" sz="64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6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Transistors Era (1947)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Vacuum Tubes with Transistors</a:t>
            </a:r>
          </a:p>
          <a:p>
            <a:r>
              <a:rPr lang="en-US" dirty="0" smtClean="0"/>
              <a:t>More reliable, Smaller size</a:t>
            </a:r>
          </a:p>
          <a:p>
            <a:r>
              <a:rPr lang="en-US" dirty="0" smtClean="0"/>
              <a:t>Lead to Integrated Circuit (Today’s CPU)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1" y="3736522"/>
            <a:ext cx="3247571" cy="2435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824843"/>
            <a:ext cx="3429000" cy="3429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722255" y="4312104"/>
            <a:ext cx="1480457" cy="1284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Microprocessor Era (1971)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created the first microprocessor which is a CPU on a small chip (CPU used to live in a standalone box)</a:t>
            </a:r>
          </a:p>
          <a:p>
            <a:r>
              <a:rPr lang="en-US" dirty="0" smtClean="0"/>
              <a:t>Personal computer revolution happened shortly after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1" y="3628680"/>
            <a:ext cx="3050663" cy="223872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591626" y="4105783"/>
            <a:ext cx="1480457" cy="1284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95" y="3644138"/>
            <a:ext cx="2567214" cy="2207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6153" y="5867400"/>
            <a:ext cx="71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1971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17373" y="5867400"/>
            <a:ext cx="71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Era (Present)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All-in-one machine that can do almost everything</a:t>
            </a:r>
          </a:p>
          <a:p>
            <a:r>
              <a:rPr lang="en-US" dirty="0" smtClean="0"/>
              <a:t>Everyone household own at least one computer</a:t>
            </a:r>
          </a:p>
          <a:p>
            <a:r>
              <a:rPr lang="en-US" dirty="0" smtClean="0"/>
              <a:t>Mobile phone becomes a larger market than computer (Advertisement needs to be optimized on mobile device, e.g., vertical screen)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21" y="4076700"/>
            <a:ext cx="3110593" cy="2332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916" y="3990297"/>
            <a:ext cx="2098345" cy="24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 Rule is the first mechanical device for numeric calculation</a:t>
            </a:r>
          </a:p>
          <a:p>
            <a:r>
              <a:rPr lang="en-US" dirty="0" smtClean="0"/>
              <a:t>Slide Rule can do Multiplication, Division, Power, Root and Trigonometry</a:t>
            </a:r>
          </a:p>
          <a:p>
            <a:r>
              <a:rPr lang="en-US" dirty="0" smtClean="0"/>
              <a:t>Slide Rule works in 2 Steps</a:t>
            </a:r>
          </a:p>
          <a:p>
            <a:pPr lvl="1"/>
            <a:r>
              <a:rPr lang="en-US" dirty="0" smtClean="0"/>
              <a:t>Set initial configuration (calibration) between two bars</a:t>
            </a:r>
          </a:p>
          <a:p>
            <a:pPr lvl="1"/>
            <a:r>
              <a:rPr lang="en-US" dirty="0" smtClean="0"/>
              <a:t>Read the value on fixed bar that matches the desire value on sliding bar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30" y="4495800"/>
            <a:ext cx="66065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(of Computing)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Devices do not need to be powerful</a:t>
            </a:r>
          </a:p>
          <a:p>
            <a:r>
              <a:rPr lang="en-US" dirty="0" smtClean="0"/>
              <a:t>Most computation will be performed on “the Cloud”</a:t>
            </a:r>
          </a:p>
          <a:p>
            <a:r>
              <a:rPr lang="en-US" dirty="0" smtClean="0"/>
              <a:t>Google launches Google Cloud Platform</a:t>
            </a:r>
          </a:p>
          <a:p>
            <a:r>
              <a:rPr lang="en-US" dirty="0" smtClean="0"/>
              <a:t>Microsoft launches Microsoft Azure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76" y="1428750"/>
            <a:ext cx="2914440" cy="2040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65" y="3899246"/>
            <a:ext cx="2691493" cy="15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Era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good about this Slide Rule?</a:t>
            </a:r>
          </a:p>
          <a:p>
            <a:r>
              <a:rPr lang="en-US" dirty="0" smtClean="0"/>
              <a:t>It has visited the moon</a:t>
            </a:r>
          </a:p>
          <a:p>
            <a:r>
              <a:rPr lang="en-US" dirty="0" smtClean="0"/>
              <a:t>Astronauts in Apollo 11 brought Slide Rule during the trip to the moon in 1969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25" y="3783794"/>
            <a:ext cx="2762949" cy="27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Mechanical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they are fast (such as Abacus), they lack some basic things of computer</a:t>
            </a:r>
          </a:p>
          <a:p>
            <a:r>
              <a:rPr lang="en-US" dirty="0" smtClean="0"/>
              <a:t>No memory</a:t>
            </a:r>
          </a:p>
          <a:p>
            <a:r>
              <a:rPr lang="en-US" dirty="0" smtClean="0"/>
              <a:t>Not customizable</a:t>
            </a:r>
          </a:p>
          <a:p>
            <a:r>
              <a:rPr lang="en-US" dirty="0" smtClean="0"/>
              <a:t>Require human (remember that we are lazy!!!)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Pre-World War 2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 from small mechanical device to a (very) large machine that consisted of several moving parts</a:t>
            </a:r>
          </a:p>
          <a:p>
            <a:r>
              <a:rPr lang="en-US" dirty="0" smtClean="0"/>
              <a:t>They are very fast and powerful but require a physical space</a:t>
            </a:r>
            <a:endParaRPr lang="en-US" dirty="0"/>
          </a:p>
        </p:txBody>
      </p:sp>
      <p:pic>
        <p:nvPicPr>
          <p:cNvPr id="1026" name="Picture 2" descr="https://d1o50x50snmhul.cloudfront.net/wp-content/uploads/2010/12/mg20827915.500-1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95" y="3691054"/>
            <a:ext cx="2857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9/92/Leibnitzrechenmaschine.jpg/1024px-Leibnitzrechenmasch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27" y="3691054"/>
            <a:ext cx="3524327" cy="26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914599" y="4432812"/>
            <a:ext cx="1339851" cy="1159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Jacquard’s Loom (1801)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351814" cy="3581400"/>
          </a:xfrm>
        </p:spPr>
        <p:txBody>
          <a:bodyPr/>
          <a:lstStyle/>
          <a:p>
            <a:r>
              <a:rPr lang="en-US" dirty="0" smtClean="0"/>
              <a:t>Developed by Joseph-Marie Jacquard</a:t>
            </a:r>
          </a:p>
          <a:p>
            <a:r>
              <a:rPr lang="en-US" dirty="0" smtClean="0"/>
              <a:t>Create a complex knitting very fast using a set of punches cards</a:t>
            </a:r>
          </a:p>
          <a:p>
            <a:r>
              <a:rPr lang="en-US" dirty="0" smtClean="0"/>
              <a:t>Weavers hate this machine for obvious reason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4" y="997856"/>
            <a:ext cx="4044043" cy="53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Hollerith’s Census Machine (1890)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5769427" cy="3581400"/>
          </a:xfrm>
        </p:spPr>
        <p:txBody>
          <a:bodyPr/>
          <a:lstStyle/>
          <a:p>
            <a:r>
              <a:rPr lang="en-US" dirty="0" smtClean="0"/>
              <a:t>USA wants to record all population data of its people (called US Census)</a:t>
            </a:r>
          </a:p>
          <a:p>
            <a:r>
              <a:rPr lang="en-US" dirty="0" smtClean="0"/>
              <a:t>At that time, there are about 62 million people</a:t>
            </a:r>
          </a:p>
          <a:p>
            <a:r>
              <a:rPr lang="en-US" dirty="0" smtClean="0"/>
              <a:t>Inspired by Jacquard’s Loom, Herman Hollerith built a machine that processed census data</a:t>
            </a:r>
          </a:p>
          <a:p>
            <a:r>
              <a:rPr lang="en-US" dirty="0" smtClean="0"/>
              <a:t>The machine processed 1890 data within 3 months and result was published in 1892</a:t>
            </a:r>
          </a:p>
          <a:p>
            <a:r>
              <a:rPr lang="en-US" dirty="0" smtClean="0"/>
              <a:t>He found a company which later becomes IBM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2364920"/>
            <a:ext cx="4669973" cy="35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9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2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new complicated problems</a:t>
            </a:r>
          </a:p>
          <a:p>
            <a:r>
              <a:rPr lang="en-US" dirty="0" smtClean="0"/>
              <a:t>How should troop be deployed?</a:t>
            </a:r>
          </a:p>
          <a:p>
            <a:r>
              <a:rPr lang="en-US" dirty="0" smtClean="0"/>
              <a:t>How can the secret code be cracked?</a:t>
            </a:r>
          </a:p>
          <a:p>
            <a:r>
              <a:rPr lang="en-US" dirty="0" smtClean="0"/>
              <a:t>Everything must be automated</a:t>
            </a:r>
          </a:p>
          <a:p>
            <a:r>
              <a:rPr lang="en-US" dirty="0" smtClean="0"/>
              <a:t>Military was willing to spend a large sum of money on creating automated machine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44" y="1253217"/>
            <a:ext cx="3775256" cy="22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 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Formularize the notions of computation and computability</a:t>
            </a:r>
          </a:p>
          <a:p>
            <a:r>
              <a:rPr lang="en-US" dirty="0" smtClean="0"/>
              <a:t>Work for UK in developing a machine that can crack German Enigma code during World War 2, helping the Allies to defeat Nazis</a:t>
            </a:r>
          </a:p>
          <a:p>
            <a:r>
              <a:rPr lang="en-US" dirty="0" smtClean="0"/>
              <a:t>Some said that his work had shortened the war by 4 years </a:t>
            </a:r>
          </a:p>
          <a:p>
            <a:r>
              <a:rPr lang="en-US" dirty="0" smtClean="0"/>
              <a:t>After World War 2, he developed a test for machine intelligence now called Turing Test</a:t>
            </a:r>
          </a:p>
          <a:p>
            <a:r>
              <a:rPr lang="en-US" dirty="0" smtClean="0"/>
              <a:t>The Turing Award is the highest award in computing (2015 award winners are the creators of today internet security procedure)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04" y="253093"/>
            <a:ext cx="1930409" cy="25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251</TotalTime>
  <Words>688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Book</vt:lpstr>
      <vt:lpstr>FreesiaUPC</vt:lpstr>
      <vt:lpstr>Crop</vt:lpstr>
      <vt:lpstr>History of calculation</vt:lpstr>
      <vt:lpstr>Mechanical Era</vt:lpstr>
      <vt:lpstr>Mechanical Era (2)</vt:lpstr>
      <vt:lpstr>Limitation of Mechanical Devices</vt:lpstr>
      <vt:lpstr>Pre-World War 2 Era</vt:lpstr>
      <vt:lpstr>Jacquard’s Loom (1801)</vt:lpstr>
      <vt:lpstr>Hollerith’s Census Machine (1890)</vt:lpstr>
      <vt:lpstr>World War 2 Era</vt:lpstr>
      <vt:lpstr>Alan Turing</vt:lpstr>
      <vt:lpstr>Very First Computer</vt:lpstr>
      <vt:lpstr>Von Neumann Architecture</vt:lpstr>
      <vt:lpstr>Von Neumann Architecture (2)</vt:lpstr>
      <vt:lpstr>Von Neumann Architecture (3)</vt:lpstr>
      <vt:lpstr>Von Neumann Architecture (4)</vt:lpstr>
      <vt:lpstr>Von Neumann Architecture (5)</vt:lpstr>
      <vt:lpstr>Von Neumann Architecture (6)</vt:lpstr>
      <vt:lpstr>Transistors Era (1947)</vt:lpstr>
      <vt:lpstr>Microprocessor Era (1971)</vt:lpstr>
      <vt:lpstr>Modern Era (Present)</vt:lpstr>
      <vt:lpstr>Future (of Computing) Era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calculation</dc:title>
  <dc:creator>THAPANAPONG RUKKANCHANUNT</dc:creator>
  <cp:lastModifiedBy>THAPANAPONG RUKKANCHANUNT</cp:lastModifiedBy>
  <cp:revision>103</cp:revision>
  <dcterms:created xsi:type="dcterms:W3CDTF">2016-08-14T11:38:30Z</dcterms:created>
  <dcterms:modified xsi:type="dcterms:W3CDTF">2016-08-14T15:50:21Z</dcterms:modified>
</cp:coreProperties>
</file>