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2"/>
  </p:notesMasterIdLst>
  <p:sldIdLst>
    <p:sldId id="314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D04"/>
    <a:srgbClr val="FF3300"/>
    <a:srgbClr val="208050"/>
    <a:srgbClr val="FF6600"/>
    <a:srgbClr val="FF7700"/>
    <a:srgbClr val="B0BAD7"/>
    <a:srgbClr val="F5D3D3"/>
    <a:srgbClr val="DEC8EE"/>
    <a:srgbClr val="C0AAAA"/>
    <a:srgbClr val="FCA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53" autoAdjust="0"/>
    <p:restoredTop sz="69257" autoAdjust="0"/>
  </p:normalViewPr>
  <p:slideViewPr>
    <p:cSldViewPr>
      <p:cViewPr varScale="1">
        <p:scale>
          <a:sx n="60" d="100"/>
          <a:sy n="60" d="100"/>
        </p:scale>
        <p:origin x="178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029D-3C85-4673-A865-D890332FC676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 algn="r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BrowalliaUPC" pitchFamily="34" charset="-34"/>
                <a:cs typeface="BrowalliaUPC" pitchFamily="34" charset="-34"/>
              </a:defRPr>
            </a:lvl1pPr>
            <a:lvl2pPr>
              <a:defRPr sz="3200" b="1">
                <a:latin typeface="BrowalliaUPC" pitchFamily="34" charset="-34"/>
                <a:cs typeface="BrowalliaUPC" pitchFamily="34" charset="-34"/>
              </a:defRPr>
            </a:lvl2pPr>
            <a:lvl3pPr>
              <a:defRPr sz="3000" b="1">
                <a:latin typeface="BrowalliaUPC" pitchFamily="34" charset="-34"/>
                <a:cs typeface="BrowalliaUPC" pitchFamily="34" charset="-34"/>
              </a:defRPr>
            </a:lvl3pPr>
            <a:lvl4pPr>
              <a:defRPr sz="2800" b="1">
                <a:latin typeface="BrowalliaUPC" pitchFamily="34" charset="-34"/>
                <a:cs typeface="BrowalliaUPC" pitchFamily="34" charset="-34"/>
              </a:defRPr>
            </a:lvl4pPr>
            <a:lvl5pPr>
              <a:defRPr sz="24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83362"/>
            <a:ext cx="1371600" cy="270518"/>
          </a:xfrm>
        </p:spPr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91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76726"/>
            <a:ext cx="9144000" cy="49048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-13937"/>
            <a:ext cx="9144000" cy="288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77200" y="-13936"/>
            <a:ext cx="685800" cy="284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" y="1"/>
            <a:ext cx="8077199" cy="27463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0" dirty="0">
                <a:solidFill>
                  <a:schemeClr val="bg2"/>
                </a:solidFill>
              </a:rPr>
              <a:t>204217: Computer Programming Languages (Python)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0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b="1" kern="1200" baseline="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exceptions.html" TargetMode="External"/><Relationship Id="rId2" Type="http://schemas.openxmlformats.org/officeDocument/2006/relationships/hyperlink" Target="https://docs.python.org/3/tutorial/error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python.org/moin/HandlingExcepti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Lecture </a:t>
            </a:r>
            <a:r>
              <a:rPr lang="en-US" sz="2400"/>
              <a:t>3A</a:t>
            </a:r>
            <a:br>
              <a:rPr lang="en-US" sz="2400" dirty="0"/>
            </a:b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/>
              <a:t>rrors and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/>
              <a:t>xceptions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930EBB1-280B-4123-B972-DB714BA4532C}"/>
              </a:ext>
            </a:extLst>
          </p:cNvPr>
          <p:cNvSpPr txBox="1">
            <a:spLocks/>
          </p:cNvSpPr>
          <p:nvPr/>
        </p:nvSpPr>
        <p:spPr>
          <a:xfrm>
            <a:off x="3657600" y="6172200"/>
            <a:ext cx="5166360" cy="42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Assembled for 204217 by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ittipitch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uptavanich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https://docs.python.org/3/tutorial/errors.html</a:t>
            </a:r>
            <a:endParaRPr lang="en-US" dirty="0"/>
          </a:p>
          <a:p>
            <a:r>
              <a:rPr lang="en-US" dirty="0">
                <a:hlinkClick r:id="rId3"/>
              </a:rPr>
              <a:t>https://docs.python.org/3/library/exceptions.html</a:t>
            </a:r>
            <a:endParaRPr lang="en-US" dirty="0"/>
          </a:p>
          <a:p>
            <a:r>
              <a:rPr lang="en-US" dirty="0">
                <a:hlinkClick r:id="rId4"/>
              </a:rPr>
              <a:t>https://wiki.python.org/moin/HandlingExceptions</a:t>
            </a:r>
            <a:endParaRPr lang="en-US" dirty="0"/>
          </a:p>
          <a:p>
            <a:r>
              <a:rPr lang="en-US" dirty="0" err="1"/>
              <a:t>Guttag</a:t>
            </a:r>
            <a:r>
              <a:rPr lang="en-US" dirty="0"/>
              <a:t>, John V. </a:t>
            </a:r>
            <a:r>
              <a:rPr lang="en-US" i="1" dirty="0"/>
              <a:t>Introduction to Computation and</a:t>
            </a:r>
            <a:r>
              <a:rPr lang="th-TH" i="1" dirty="0"/>
              <a:t> </a:t>
            </a:r>
            <a:r>
              <a:rPr lang="en-US" i="1" dirty="0"/>
              <a:t>Programming Using Python, Revised</a:t>
            </a:r>
          </a:p>
          <a:p>
            <a:r>
              <a:rPr lang="en-US" dirty="0"/>
              <a:t>Miller &amp; </a:t>
            </a:r>
            <a:r>
              <a:rPr lang="en-US" dirty="0" err="1"/>
              <a:t>Ranum</a:t>
            </a:r>
            <a:r>
              <a:rPr lang="en-US" dirty="0"/>
              <a:t> , </a:t>
            </a:r>
            <a:r>
              <a:rPr lang="en-US" i="1" dirty="0"/>
              <a:t>Problem Solving with Algorithms and Data Structures Using Python</a:t>
            </a:r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3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1066800"/>
          </a:xfrm>
        </p:spPr>
        <p:txBody>
          <a:bodyPr>
            <a:normAutofit/>
          </a:bodyPr>
          <a:lstStyle/>
          <a:p>
            <a:r>
              <a:rPr lang="en-US" sz="3200" dirty="0"/>
              <a:t>Syntax Error </a:t>
            </a:r>
            <a:r>
              <a:rPr lang="th-TH" sz="3200" dirty="0"/>
              <a:t>หรือ </a:t>
            </a:r>
            <a:r>
              <a:rPr lang="en-US" sz="3200" dirty="0"/>
              <a:t>Parsing Error </a:t>
            </a:r>
            <a:r>
              <a:rPr lang="th-TH" sz="3200" dirty="0"/>
              <a:t>น่าจะเป็นความผิดพลาดที่พบได้บ่อยที่สุดในช่วงฝึกเขียนภาษา </a:t>
            </a:r>
            <a:r>
              <a:rPr lang="en-US" sz="3200" dirty="0"/>
              <a:t>Python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2676525"/>
            <a:ext cx="7616952" cy="155946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'Hello world'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File "&lt;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stdin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&gt;", line 1, in ?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while True print('Hello world')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      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^</a:t>
            </a:r>
            <a:endParaRPr lang="en-US" b="1" dirty="0">
              <a:solidFill>
                <a:srgbClr val="00B0F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SyntaxError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invalid syntax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257675"/>
            <a:ext cx="7620000" cy="2206758"/>
          </a:xfrm>
          <a:prstGeom prst="rect">
            <a:avLst/>
          </a:prstGeom>
        </p:spPr>
        <p:txBody>
          <a:bodyPr wrap="square" tIns="91440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C66951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บรรทัดที่เกิดปัญหาจะถูกแสดงผลพร้อมลูกศรเล็กๆ ระบุจุดแรกที่พบข้อผิดพลาด</a:t>
            </a:r>
          </a:p>
          <a:p>
            <a:pPr marL="640080" lvl="1" indent="-228600">
              <a:spcBef>
                <a:spcPct val="20000"/>
              </a:spcBef>
              <a:buClr>
                <a:srgbClr val="BF974D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ในกรณีนี้ระบุข้อผิดพลาดที่ฟังก์ชัน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เนื่องจากควรมี </a:t>
            </a:r>
            <a:r>
              <a:rPr lang="en-US" sz="3200" b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Colon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หลัง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Condition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ของ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219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81350" y="5334000"/>
            <a:ext cx="2103120" cy="228600"/>
          </a:xfrm>
          <a:prstGeom prst="rect">
            <a:avLst/>
          </a:prstGeom>
          <a:solidFill>
            <a:srgbClr val="DEC8EE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ในบางกรณีโปรแกรมที่ทำงานอยู่เกิดความผิดพลาด </a:t>
            </a:r>
            <a:r>
              <a:rPr lang="en-US" sz="3200" dirty="0"/>
              <a:t>(Run Time Error) </a:t>
            </a:r>
            <a:r>
              <a:rPr lang="th-TH" sz="3200" dirty="0"/>
              <a:t>เนื่องจากตรรกะในการเขียนโปรแกรม ในระดับที่เป็นเหตุให้โปรแกรมต้อง</a:t>
            </a:r>
            <a:r>
              <a:rPr lang="th-TH" sz="3200" i="1" u="sng" dirty="0"/>
              <a:t>หยุดการทำงาน</a:t>
            </a:r>
          </a:p>
          <a:p>
            <a:r>
              <a:rPr lang="th-TH" sz="3200" dirty="0"/>
              <a:t>เราเรียกข้อผิดพลาดชนิดนี้ว่า </a:t>
            </a:r>
            <a:r>
              <a:rPr lang="en-US" sz="3200" dirty="0"/>
              <a:t>Exception</a:t>
            </a:r>
            <a:endParaRPr lang="th-TH" sz="3200" dirty="0"/>
          </a:p>
          <a:p>
            <a:pPr lvl="1"/>
            <a:r>
              <a:rPr lang="en-US" sz="3200" dirty="0"/>
              <a:t>(</a:t>
            </a:r>
            <a:r>
              <a:rPr lang="th-TH" sz="3200" dirty="0"/>
              <a:t>โดยคำศัพท์แล้ว คำว่า </a:t>
            </a:r>
            <a:r>
              <a:rPr lang="en-US" sz="3200" dirty="0"/>
              <a:t>Exception</a:t>
            </a:r>
            <a:r>
              <a:rPr lang="th-TH" sz="3200" dirty="0"/>
              <a:t> หมายถึงข้อยกเว้น</a:t>
            </a:r>
            <a:r>
              <a:rPr lang="en-US" sz="3200" dirty="0"/>
              <a:t>)</a:t>
            </a:r>
          </a:p>
          <a:p>
            <a:pPr marL="411480" lvl="1" indent="0">
              <a:buNone/>
            </a:pPr>
            <a:endParaRPr lang="th-TH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4361014"/>
            <a:ext cx="7616952" cy="127778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0044D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Traceback</a:t>
            </a:r>
            <a:r>
              <a:rPr lang="en-US" dirty="0">
                <a:solidFill>
                  <a:srgbClr val="0044D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(most recent call last):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File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"&lt;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stdin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line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in ?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ZeroDivisionError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division by zero</a:t>
            </a:r>
          </a:p>
        </p:txBody>
      </p:sp>
      <p:sp>
        <p:nvSpPr>
          <p:cNvPr id="8" name="Line Callout 2 (Accent Bar) 7"/>
          <p:cNvSpPr/>
          <p:nvPr/>
        </p:nvSpPr>
        <p:spPr>
          <a:xfrm>
            <a:off x="2286000" y="6019800"/>
            <a:ext cx="1219200" cy="228599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16158"/>
              <a:gd name="adj6" fmla="val -46330"/>
            </a:avLst>
          </a:prstGeom>
          <a:noFill/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Exception Type</a:t>
            </a:r>
          </a:p>
        </p:txBody>
      </p:sp>
      <p:sp>
        <p:nvSpPr>
          <p:cNvPr id="11" name="Line Callout 2 (Accent Bar) 10"/>
          <p:cNvSpPr/>
          <p:nvPr/>
        </p:nvSpPr>
        <p:spPr>
          <a:xfrm>
            <a:off x="6248400" y="6019800"/>
            <a:ext cx="1523999" cy="2079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11164"/>
              <a:gd name="adj6" fmla="val -129611"/>
            </a:avLst>
          </a:prstGeom>
          <a:noFill/>
          <a:ln>
            <a:solidFill>
              <a:srgbClr val="0070C0"/>
            </a:solidFill>
            <a:tailEnd type="triangle" w="lg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Exception Details</a:t>
            </a:r>
          </a:p>
        </p:txBody>
      </p:sp>
    </p:spTree>
    <p:extLst>
      <p:ext uri="{BB962C8B-B14F-4D97-AF65-F5344CB8AC3E}">
        <p14:creationId xmlns:p14="http://schemas.microsoft.com/office/powerpoint/2010/main" val="375982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Types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58952" y="4400550"/>
            <a:ext cx="7616952" cy="1554785"/>
            <a:chOff x="758952" y="3276600"/>
            <a:chExt cx="7616952" cy="1554785"/>
          </a:xfrm>
        </p:grpSpPr>
        <p:sp>
          <p:nvSpPr>
            <p:cNvPr id="9" name="Rectangle 8"/>
            <p:cNvSpPr/>
            <p:nvPr/>
          </p:nvSpPr>
          <p:spPr>
            <a:xfrm>
              <a:off x="758952" y="3276600"/>
              <a:ext cx="7616952" cy="1554785"/>
            </a:xfrm>
            <a:prstGeom prst="rect">
              <a:avLst/>
            </a:prstGeom>
            <a:ln w="25400">
              <a:solidFill>
                <a:srgbClr val="7030A0"/>
              </a:solidFill>
            </a:ln>
          </p:spPr>
          <p:txBody>
            <a:bodyPr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altLang="en-US" b="1" dirty="0">
                  <a:solidFill>
                    <a:srgbClr val="00702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import</a:t>
              </a:r>
              <a:r>
                <a:rPr lang="en-US" altLang="en-US" dirty="0">
                  <a:solidFill>
                    <a:srgbClr val="333333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b="1" dirty="0">
                  <a:solidFill>
                    <a:srgbClr val="0E84B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whatever</a:t>
              </a:r>
              <a:r>
                <a:rPr lang="en-US" alt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Traceback</a:t>
              </a:r>
              <a:r>
                <a:rPr lang="en-US" dirty="0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(most recent call last):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 File 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"&lt;</a:t>
              </a:r>
              <a:r>
                <a:rPr lang="en-US" dirty="0" err="1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stdin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&gt;"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line 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in &lt;module&gt;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    import whatever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FF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ImportError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: No module named 'whatever'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97990" y="3276600"/>
              <a:ext cx="12779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ImportError</a:t>
              </a:r>
              <a:endPara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758952" y="1560797"/>
            <a:ext cx="7546848" cy="27515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C66951"/>
              </a:buClr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Python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Built-in Exception Types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หลายชนิด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นอกจากนี้เรายังสามารถกำหนด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Exception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ชนิดใหม่ๆ เพิ่มได้เอง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endParaRPr lang="th-TH" sz="32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0" lvl="0" indent="-228600">
              <a:spcBef>
                <a:spcPct val="20000"/>
              </a:spcBef>
              <a:buClr>
                <a:srgbClr val="C66951"/>
              </a:buClr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Exception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มาตรฐานที่พบบ่อยได้แก่</a:t>
            </a:r>
            <a:endParaRPr lang="en-US" sz="32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114300" lvl="0">
              <a:spcBef>
                <a:spcPct val="20000"/>
              </a:spcBef>
              <a:buClr>
                <a:srgbClr val="C66951"/>
              </a:buClr>
            </a:pPr>
            <a:r>
              <a:rPr lang="en-US" sz="3200" b="1" i="1" u="sng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ImportError</a:t>
            </a:r>
            <a:endParaRPr lang="en-US" sz="3200" b="1" i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1346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Types [2]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1560797"/>
            <a:ext cx="761695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C66951"/>
              </a:buClr>
            </a:pPr>
            <a:r>
              <a:rPr lang="en-US" sz="3200" b="1" i="1" u="sng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IndexError</a:t>
            </a:r>
            <a:endParaRPr lang="en-US" sz="3200" b="1" i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62000" y="2238375"/>
            <a:ext cx="7616952" cy="1831784"/>
            <a:chOff x="762000" y="2238375"/>
            <a:chExt cx="7616952" cy="1831784"/>
          </a:xfrm>
        </p:grpSpPr>
        <p:sp>
          <p:nvSpPr>
            <p:cNvPr id="13" name="Rectangle 12"/>
            <p:cNvSpPr/>
            <p:nvPr/>
          </p:nvSpPr>
          <p:spPr>
            <a:xfrm>
              <a:off x="762000" y="2238375"/>
              <a:ext cx="7616952" cy="1831784"/>
            </a:xfrm>
            <a:prstGeom prst="rect">
              <a:avLst/>
            </a:prstGeom>
            <a:ln w="25400">
              <a:solidFill>
                <a:srgbClr val="7030A0"/>
              </a:solidFill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a = </a:t>
              </a:r>
              <a:r>
                <a:rPr lang="en-US" dirty="0">
                  <a:solidFill>
                    <a:srgbClr val="407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"hello"</a:t>
              </a:r>
              <a:endPara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a[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]</a:t>
              </a:r>
              <a:endPara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Traceback</a:t>
              </a:r>
              <a:r>
                <a:rPr lang="en-US" dirty="0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(most recent call last):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 File 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"&lt;</a:t>
              </a:r>
              <a:r>
                <a:rPr lang="en-US" dirty="0" err="1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stdin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&gt;"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line 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in &lt;module&gt;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    a[5]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FF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IndexError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: string index out of range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00424" y="2238375"/>
              <a:ext cx="11785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IndexError</a:t>
              </a:r>
              <a:endPara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762000" y="4148613"/>
            <a:ext cx="761695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C66951"/>
              </a:buClr>
            </a:pPr>
            <a:r>
              <a:rPr lang="en-US" sz="3200" b="1" i="1" u="sng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NameError</a:t>
            </a:r>
            <a:endParaRPr lang="en-US" sz="3200" b="1" i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5048" y="4826191"/>
            <a:ext cx="7616952" cy="1554785"/>
            <a:chOff x="765048" y="4826191"/>
            <a:chExt cx="7616952" cy="1554785"/>
          </a:xfrm>
        </p:grpSpPr>
        <p:sp>
          <p:nvSpPr>
            <p:cNvPr id="17" name="Rectangle 16"/>
            <p:cNvSpPr/>
            <p:nvPr/>
          </p:nvSpPr>
          <p:spPr>
            <a:xfrm>
              <a:off x="765048" y="4826191"/>
              <a:ext cx="7616952" cy="1554785"/>
            </a:xfrm>
            <a:prstGeom prst="rect">
              <a:avLst/>
            </a:prstGeom>
            <a:ln w="25400">
              <a:solidFill>
                <a:srgbClr val="7030A0"/>
              </a:solidFill>
            </a:ln>
          </p:spPr>
          <p:txBody>
            <a:bodyPr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x </a:t>
              </a:r>
              <a:r>
                <a:rPr lang="en-US" altLang="en-US" dirty="0">
                  <a:solidFill>
                    <a:srgbClr val="666666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Traceback</a:t>
              </a:r>
              <a:r>
                <a:rPr lang="en-US" dirty="0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(most recent call last):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 File 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"&lt;</a:t>
              </a:r>
              <a:r>
                <a:rPr lang="en-US" dirty="0" err="1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stdin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&gt;"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line 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in &lt;module&gt;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    x + 4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FF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NameError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: name 'x' is not defined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02858" y="4826191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NameError</a:t>
              </a:r>
              <a:endPara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701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Types [3]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1560797"/>
            <a:ext cx="761695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C66951"/>
              </a:buClr>
            </a:pPr>
            <a:r>
              <a:rPr lang="en-US" sz="3200" b="1" i="1" u="sng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TypeError</a:t>
            </a:r>
            <a:endParaRPr lang="en-US" sz="3200" b="1" i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2000" y="2238375"/>
            <a:ext cx="7616952" cy="1554785"/>
            <a:chOff x="762000" y="2238375"/>
            <a:chExt cx="7616952" cy="1554785"/>
          </a:xfrm>
        </p:grpSpPr>
        <p:sp>
          <p:nvSpPr>
            <p:cNvPr id="13" name="Rectangle 12"/>
            <p:cNvSpPr/>
            <p:nvPr/>
          </p:nvSpPr>
          <p:spPr>
            <a:xfrm>
              <a:off x="762000" y="2238375"/>
              <a:ext cx="7616952" cy="1554785"/>
            </a:xfrm>
            <a:prstGeom prst="rect">
              <a:avLst/>
            </a:prstGeom>
            <a:ln w="25400">
              <a:solidFill>
                <a:srgbClr val="7030A0"/>
              </a:solidFill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dirty="0">
                  <a:solidFill>
                    <a:srgbClr val="407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</a:t>
              </a:r>
              <a:r>
                <a:rPr lang="en-US" altLang="en-US" dirty="0">
                  <a:solidFill>
                    <a:srgbClr val="407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2'</a:t>
              </a:r>
              <a:r>
                <a:rPr lang="en-US" altLang="en-US" dirty="0">
                  <a:solidFill>
                    <a:srgbClr val="666666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r>
                <a:rPr lang="en-US" altLang="en-US" dirty="0">
                  <a:solidFill>
                    <a:srgbClr val="00702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2 </a:t>
              </a:r>
              <a:endPara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Traceback</a:t>
              </a:r>
              <a:r>
                <a:rPr lang="en-US" dirty="0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(most recent call last):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 File 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"&lt;</a:t>
              </a:r>
              <a:r>
                <a:rPr lang="en-US" dirty="0" err="1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stdin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&gt;"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line 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in &lt;module&gt;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    '2'+ 2 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FF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TypeError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: Can't convert '</a:t>
              </a:r>
              <a:r>
                <a:rPr lang="en-US" dirty="0" err="1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int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' object to </a:t>
              </a:r>
              <a:r>
                <a:rPr lang="en-US" dirty="0" err="1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str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implicitly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99810" y="2238375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TypeError</a:t>
              </a:r>
              <a:endPara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762000" y="3886200"/>
            <a:ext cx="761695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C66951"/>
              </a:buClr>
            </a:pPr>
            <a:r>
              <a:rPr lang="en-US" sz="3200" b="1" i="1" u="sng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ValueError</a:t>
            </a:r>
            <a:endParaRPr lang="en-US" sz="3200" b="1" i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5048" y="4563778"/>
            <a:ext cx="7616952" cy="1831784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E84B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math.sqrt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0044D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Traceback</a:t>
            </a:r>
            <a:r>
              <a:rPr lang="en-US" dirty="0">
                <a:solidFill>
                  <a:srgbClr val="0044D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(most recent call last):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File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"&lt;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stdin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line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in &lt;module&gt;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math.sqrt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(-6)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math domain error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03472" y="4563778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ValueError</a:t>
            </a:r>
            <a:endParaRPr lang="en-US" sz="14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4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เราสามารถออกแบบโปรแกรมที่เขียนให้ตรวจจับ </a:t>
            </a:r>
            <a:r>
              <a:rPr lang="en-US" sz="3200" dirty="0"/>
              <a:t>(Catch) </a:t>
            </a:r>
            <a:r>
              <a:rPr lang="th-TH" sz="3200" dirty="0"/>
              <a:t>จัดการ </a:t>
            </a:r>
            <a:r>
              <a:rPr lang="en-US" sz="3200" dirty="0"/>
              <a:t>(Handle) Exception </a:t>
            </a:r>
            <a:r>
              <a:rPr lang="th-TH" sz="3200" dirty="0"/>
              <a:t>เกิดขึ้นได้ </a:t>
            </a:r>
          </a:p>
          <a:p>
            <a:pPr lvl="1"/>
            <a:r>
              <a:rPr lang="th-TH" sz="3200" dirty="0"/>
              <a:t>เพื่อแก้ไขความผิดพลาดที่เกิดขึ้น</a:t>
            </a:r>
          </a:p>
          <a:p>
            <a:pPr lvl="1"/>
            <a:r>
              <a:rPr lang="th-TH" sz="3200" dirty="0"/>
              <a:t>หรือเพื่อจบการทำงานของโปรแกรมอย่างเหมาะสม </a:t>
            </a:r>
            <a:r>
              <a:rPr lang="en-US" sz="3200" dirty="0"/>
              <a:t>(</a:t>
            </a:r>
            <a:r>
              <a:rPr lang="th-TH" sz="3200" dirty="0"/>
              <a:t>โดยไม่ </a:t>
            </a:r>
            <a:r>
              <a:rPr lang="en-US" sz="3200" dirty="0"/>
              <a:t>Crash)</a:t>
            </a:r>
          </a:p>
          <a:p>
            <a:endParaRPr lang="th-TH" sz="3200" dirty="0"/>
          </a:p>
          <a:p>
            <a:pPr lv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Charles </a:t>
            </a:r>
            <a:r>
              <a:rPr lang="en-US" dirty="0" err="1"/>
              <a:t>Dierbach</a:t>
            </a:r>
            <a:r>
              <a:rPr lang="th-TH" dirty="0"/>
              <a:t> </a:t>
            </a:r>
            <a:r>
              <a:rPr lang="en-US" dirty="0"/>
              <a:t>- </a:t>
            </a:r>
            <a:r>
              <a:rPr lang="en-US" i="1" dirty="0"/>
              <a:t>Introduction to Computer Science Using 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98" y="3914272"/>
            <a:ext cx="7941005" cy="25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5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600200" y="4495799"/>
            <a:ext cx="6629400" cy="908923"/>
          </a:xfrm>
          <a:prstGeom prst="rect">
            <a:avLst/>
          </a:prstGeom>
          <a:solidFill>
            <a:srgbClr val="F5D3D3">
              <a:alpha val="26000"/>
            </a:srgbClr>
          </a:solidFill>
          <a:ln w="3175">
            <a:solidFill>
              <a:srgbClr val="BD03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71552" y="3974806"/>
            <a:ext cx="1578012" cy="292394"/>
          </a:xfrm>
          <a:prstGeom prst="rect">
            <a:avLst/>
          </a:prstGeom>
          <a:solidFill>
            <a:srgbClr val="FF77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เราใช้คำสั่ง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sz="3200" dirty="0"/>
              <a:t> </a:t>
            </a:r>
            <a:r>
              <a:rPr lang="th-TH" sz="3200" dirty="0"/>
              <a:t>และ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</a:t>
            </a:r>
            <a:r>
              <a:rPr lang="en-US" sz="3200" dirty="0"/>
              <a:t> </a:t>
            </a:r>
            <a:r>
              <a:rPr lang="th-TH" sz="3200" dirty="0"/>
              <a:t>เพื่อการทำ </a:t>
            </a:r>
            <a:r>
              <a:rPr lang="en-US" sz="3200" dirty="0"/>
              <a:t>Exception Handling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819400"/>
            <a:ext cx="7620000" cy="2862322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math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float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"enter a number: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of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"is:"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math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except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C5D0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of a negative number is not supported"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"Using absolute value instead"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of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"is:"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math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endParaRPr lang="en-US" dirty="0">
              <a:effectLst/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</p:txBody>
      </p:sp>
      <p:sp>
        <p:nvSpPr>
          <p:cNvPr id="8" name="Line Callout 2 (Accent Bar) 7"/>
          <p:cNvSpPr/>
          <p:nvPr/>
        </p:nvSpPr>
        <p:spPr>
          <a:xfrm>
            <a:off x="7315200" y="3341496"/>
            <a:ext cx="1447800" cy="4572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0658"/>
              <a:gd name="adj6" fmla="val -87397"/>
            </a:avLst>
          </a:prstGeom>
          <a:ln>
            <a:solidFill>
              <a:srgbClr val="FF3300"/>
            </a:solidFill>
            <a:tailEnd type="triangle" w="lg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i="1" dirty="0">
                <a:latin typeface="Consolas" panose="020B0609020204030204" pitchFamily="49" charset="0"/>
                <a:cs typeface="Consolas" panose="020B0609020204030204" pitchFamily="49" charset="0"/>
              </a:rPr>
              <a:t>Might raise</a:t>
            </a:r>
          </a:p>
          <a:p>
            <a:pPr algn="r"/>
            <a:r>
              <a:rPr lang="en-US" sz="16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ValueError</a:t>
            </a:r>
            <a:endParaRPr lang="en-US" sz="1600" b="1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Line Callout 2 (Accent Bar) 8"/>
          <p:cNvSpPr/>
          <p:nvPr/>
        </p:nvSpPr>
        <p:spPr>
          <a:xfrm flipH="1">
            <a:off x="381000" y="6111081"/>
            <a:ext cx="1676398" cy="3810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77897"/>
              <a:gd name="adj6" fmla="val -101629"/>
            </a:avLst>
          </a:prstGeom>
          <a:ln>
            <a:solidFill>
              <a:srgbClr val="BD0388"/>
            </a:solidFill>
            <a:tailEnd type="triangle" w="lg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i="1" dirty="0">
                <a:latin typeface="Consolas" panose="020B0609020204030204" pitchFamily="49" charset="0"/>
                <a:cs typeface="Consolas" panose="020B0609020204030204" pitchFamily="49" charset="0"/>
              </a:rPr>
              <a:t>Exception Handling</a:t>
            </a:r>
          </a:p>
        </p:txBody>
      </p:sp>
    </p:spTree>
    <p:extLst>
      <p:ext uri="{BB962C8B-B14F-4D97-AF65-F5344CB8AC3E}">
        <p14:creationId xmlns:p14="http://schemas.microsoft.com/office/powerpoint/2010/main" val="162980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Another Example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Loop </a:t>
            </a:r>
            <a:r>
              <a:rPr lang="th-TH" sz="3200" dirty="0"/>
              <a:t>จนกว่า</a:t>
            </a:r>
            <a:r>
              <a:rPr lang="en-US" sz="3200" dirty="0"/>
              <a:t> User </a:t>
            </a:r>
            <a:r>
              <a:rPr lang="th-TH" sz="3200" dirty="0"/>
              <a:t>จะป้อนค่า </a:t>
            </a:r>
            <a:r>
              <a:rPr lang="en-US" sz="3200" dirty="0"/>
              <a:t>Input </a:t>
            </a:r>
            <a:r>
              <a:rPr lang="th-TH" sz="3200" dirty="0"/>
              <a:t>ที่ถูกต้อง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0325" y="2201430"/>
            <a:ext cx="7621675" cy="2308324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readInt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input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'Enter an integer: 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except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'is not an integer'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effectLst/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59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11741</TotalTime>
  <Words>705</Words>
  <Application>Microsoft Office PowerPoint</Application>
  <PresentationFormat>On-screen Show (4:3)</PresentationFormat>
  <Paragraphs>116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BrowalliaUPC</vt:lpstr>
      <vt:lpstr>Calibri</vt:lpstr>
      <vt:lpstr>Cambria</vt:lpstr>
      <vt:lpstr>Consolas</vt:lpstr>
      <vt:lpstr>Adjacency</vt:lpstr>
      <vt:lpstr>Lecture 3A Errors and Exceptions</vt:lpstr>
      <vt:lpstr>Syntax Errors</vt:lpstr>
      <vt:lpstr>Exceptions</vt:lpstr>
      <vt:lpstr>Exception Types</vt:lpstr>
      <vt:lpstr>Exception Types [2]</vt:lpstr>
      <vt:lpstr>Exception Types [3]</vt:lpstr>
      <vt:lpstr>Handling Exceptions</vt:lpstr>
      <vt:lpstr>Handling Exceptions [2]</vt:lpstr>
      <vt:lpstr>Handling Exceptions [3]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C B</cp:lastModifiedBy>
  <cp:revision>1839</cp:revision>
  <dcterms:created xsi:type="dcterms:W3CDTF">2013-07-14T05:50:03Z</dcterms:created>
  <dcterms:modified xsi:type="dcterms:W3CDTF">2020-12-10T08:10:04Z</dcterms:modified>
</cp:coreProperties>
</file>